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>
  <p:sldMasterIdLst>
    <p:sldMasterId id="2147483648" r:id="rId1"/>
    <p:sldMasterId id="2147483649" r:id="rId2"/>
    <p:sldMasterId id="2147483650" r:id="rId3"/>
    <p:sldMasterId id="2147483651" r:id="rId4"/>
  </p:sldMasterIdLst>
  <p:notesMasterIdLst>
    <p:notesMasterId r:id="rId44"/>
  </p:notesMasterIdLst>
  <p:sldIdLst>
    <p:sldId id="256" r:id="rId5"/>
    <p:sldId id="261" r:id="rId6"/>
    <p:sldId id="370" r:id="rId7"/>
    <p:sldId id="278" r:id="rId8"/>
    <p:sldId id="279" r:id="rId9"/>
    <p:sldId id="372" r:id="rId10"/>
    <p:sldId id="371" r:id="rId11"/>
    <p:sldId id="299" r:id="rId12"/>
    <p:sldId id="301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69" r:id="rId21"/>
    <p:sldId id="373" r:id="rId22"/>
    <p:sldId id="315" r:id="rId23"/>
    <p:sldId id="316" r:id="rId24"/>
    <p:sldId id="317" r:id="rId25"/>
    <p:sldId id="318" r:id="rId26"/>
    <p:sldId id="320" r:id="rId27"/>
    <p:sldId id="329" r:id="rId28"/>
    <p:sldId id="330" r:id="rId29"/>
    <p:sldId id="297" r:id="rId30"/>
    <p:sldId id="298" r:id="rId31"/>
    <p:sldId id="300" r:id="rId32"/>
    <p:sldId id="288" r:id="rId33"/>
    <p:sldId id="296" r:id="rId34"/>
    <p:sldId id="310" r:id="rId35"/>
    <p:sldId id="313" r:id="rId36"/>
    <p:sldId id="314" r:id="rId37"/>
    <p:sldId id="267" r:id="rId38"/>
    <p:sldId id="321" r:id="rId39"/>
    <p:sldId id="322" r:id="rId40"/>
    <p:sldId id="350" r:id="rId41"/>
    <p:sldId id="333" r:id="rId42"/>
    <p:sldId id="334" r:id="rId43"/>
  </p:sldIdLst>
  <p:sldSz cx="13004800" cy="9753600"/>
  <p:notesSz cx="6858000" cy="9144000"/>
  <p:defaultTextStyle>
    <a:defPPr>
      <a:defRPr lang="en-US"/>
    </a:defPPr>
    <a:lvl1pPr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1pPr>
    <a:lvl2pPr marL="228600" indent="2286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2pPr>
    <a:lvl3pPr marL="457200" indent="4572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3pPr>
    <a:lvl4pPr marL="685800" indent="6858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4pPr>
    <a:lvl5pPr marL="914400" indent="9144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5pPr>
    <a:lvl6pPr marL="2286000" algn="l" defTabSz="914400" rtl="0" eaLnBrk="1" latinLnBrk="0" hangingPunct="1">
      <a:defRPr sz="3600" kern="1200">
        <a:solidFill>
          <a:srgbClr val="000000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6pPr>
    <a:lvl7pPr marL="2743200" algn="l" defTabSz="914400" rtl="0" eaLnBrk="1" latinLnBrk="0" hangingPunct="1">
      <a:defRPr sz="3600" kern="1200">
        <a:solidFill>
          <a:srgbClr val="000000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7pPr>
    <a:lvl8pPr marL="3200400" algn="l" defTabSz="914400" rtl="0" eaLnBrk="1" latinLnBrk="0" hangingPunct="1">
      <a:defRPr sz="3600" kern="1200">
        <a:solidFill>
          <a:srgbClr val="000000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8pPr>
    <a:lvl9pPr marL="3657600" algn="l" defTabSz="914400" rtl="0" eaLnBrk="1" latinLnBrk="0" hangingPunct="1">
      <a:defRPr sz="3600" kern="1200">
        <a:solidFill>
          <a:srgbClr val="000000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B7FF"/>
    <a:srgbClr val="FF9900"/>
    <a:srgbClr val="006666"/>
    <a:srgbClr val="A50021"/>
    <a:srgbClr val="B4DBFE"/>
    <a:srgbClr val="A8D5FE"/>
    <a:srgbClr val="A0D1FE"/>
    <a:srgbClr val="BADEF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095" autoAdjust="0"/>
  </p:normalViewPr>
  <p:slideViewPr>
    <p:cSldViewPr snapToGrid="0">
      <p:cViewPr>
        <p:scale>
          <a:sx n="59" d="100"/>
          <a:sy n="59" d="100"/>
        </p:scale>
        <p:origin x="-642" y="16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sp>
      <p:sp>
        <p:nvSpPr>
          <p:cNvPr id="5122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>
                <a:sym typeface="Avenir Roman" charset="0"/>
              </a:rPr>
              <a:t>Click to edit Master text styles</a:t>
            </a:r>
          </a:p>
          <a:p>
            <a:pPr lvl="1"/>
            <a:r>
              <a:rPr lang="en-US" noProof="0" smtClean="0">
                <a:sym typeface="Avenir Roman" charset="0"/>
              </a:rPr>
              <a:t>Second level</a:t>
            </a:r>
          </a:p>
          <a:p>
            <a:pPr lvl="2"/>
            <a:r>
              <a:rPr lang="en-US" noProof="0" smtClean="0">
                <a:sym typeface="Avenir Roman" charset="0"/>
              </a:rPr>
              <a:t>Third level</a:t>
            </a:r>
          </a:p>
          <a:p>
            <a:pPr lvl="3"/>
            <a:r>
              <a:rPr lang="en-US" noProof="0" smtClean="0">
                <a:sym typeface="Avenir Roman" charset="0"/>
              </a:rPr>
              <a:t>Fourth level</a:t>
            </a:r>
          </a:p>
          <a:p>
            <a:pPr lvl="4"/>
            <a:r>
              <a:rPr lang="en-US" noProof="0" smtClean="0">
                <a:sym typeface="Avenir Roman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16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1pPr>
    <a:lvl2pPr marL="2286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16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2pPr>
    <a:lvl3pPr marL="4572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16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3pPr>
    <a:lvl4pPr marL="6858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16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4pPr>
    <a:lvl5pPr marL="9144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16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2707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7827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8067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397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/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475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defTabSz="914400" eaLnBrk="1">
              <a:lnSpc>
                <a:spcPct val="100000"/>
              </a:lnSpc>
              <a:spcBef>
                <a:spcPts val="50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475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defTabSz="914400" eaLnBrk="1">
              <a:lnSpc>
                <a:spcPct val="100000"/>
              </a:lnSpc>
              <a:spcBef>
                <a:spcPts val="50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680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/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192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2947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499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601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704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2500" y="2603500"/>
            <a:ext cx="5473700" cy="628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603500"/>
            <a:ext cx="5473700" cy="628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350" y="444500"/>
            <a:ext cx="2774950" cy="8445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52500" y="444500"/>
            <a:ext cx="8172450" cy="8445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444500"/>
            <a:ext cx="2925762" cy="826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444500"/>
            <a:ext cx="8624888" cy="82677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9pPr>
    </p:titleStyle>
    <p:bodyStyle>
      <a:lvl1pPr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2286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2pPr>
      <a:lvl3pPr marL="4572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3pPr>
      <a:lvl4pPr marL="6858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4pPr>
      <a:lvl5pPr marL="9144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Light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Light" charset="0"/>
              </a:rPr>
              <a:t>Second level</a:t>
            </a:r>
          </a:p>
          <a:p>
            <a:pPr lvl="2"/>
            <a:r>
              <a:rPr lang="en-US" smtClean="0">
                <a:sym typeface="Helvetica Light" charset="0"/>
              </a:rPr>
              <a:t>Third level</a:t>
            </a:r>
          </a:p>
          <a:p>
            <a:pPr lvl="3"/>
            <a:r>
              <a:rPr lang="en-US" smtClean="0">
                <a:sym typeface="Helvetica Light" charset="0"/>
              </a:rPr>
              <a:t>Fourth level</a:t>
            </a:r>
          </a:p>
          <a:p>
            <a:pPr lvl="4"/>
            <a:r>
              <a:rPr lang="en-US" smtClean="0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9pPr>
    </p:titleStyle>
    <p:bodyStyle>
      <a:lvl1pPr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2286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2pPr>
      <a:lvl3pPr marL="4572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3pPr>
      <a:lvl4pPr marL="6858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4pPr>
      <a:lvl5pPr marL="9144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/>
          </p:cNvSpPr>
          <p:nvPr>
            <p:ph type="title"/>
          </p:nvPr>
        </p:nvSpPr>
        <p:spPr bwMode="auto">
          <a:xfrm>
            <a:off x="952500" y="444500"/>
            <a:ext cx="11099800" cy="21590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Light" charset="0"/>
              </a:rPr>
              <a:t>Click to edit Master title style</a:t>
            </a:r>
          </a:p>
        </p:txBody>
      </p:sp>
      <p:sp>
        <p:nvSpPr>
          <p:cNvPr id="2051" name="Rectangle 2"/>
          <p:cNvSpPr>
            <a:spLocks noGrp="1"/>
          </p:cNvSpPr>
          <p:nvPr>
            <p:ph type="body" idx="1"/>
          </p:nvPr>
        </p:nvSpPr>
        <p:spPr bwMode="auto">
          <a:xfrm>
            <a:off x="952500" y="2603500"/>
            <a:ext cx="11099800" cy="62865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Light" charset="0"/>
              </a:rPr>
              <a:t>Second level</a:t>
            </a:r>
          </a:p>
          <a:p>
            <a:pPr lvl="2"/>
            <a:r>
              <a:rPr lang="en-US" smtClean="0">
                <a:sym typeface="Helvetica Light" charset="0"/>
              </a:rPr>
              <a:t>Third level</a:t>
            </a:r>
          </a:p>
          <a:p>
            <a:pPr lvl="3"/>
            <a:r>
              <a:rPr lang="en-US" smtClean="0">
                <a:sym typeface="Helvetica Light" charset="0"/>
              </a:rPr>
              <a:t>Fourth level</a:t>
            </a:r>
          </a:p>
          <a:p>
            <a:pPr lvl="4"/>
            <a:r>
              <a:rPr lang="en-US" smtClean="0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9pPr>
    </p:titleStyle>
    <p:bodyStyle>
      <a:lvl1pPr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2286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2pPr>
      <a:lvl3pPr marL="4572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3pPr>
      <a:lvl4pPr marL="6858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4pPr>
      <a:lvl5pPr marL="9144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/>
          </p:cNvSpPr>
          <p:nvPr>
            <p:ph type="title"/>
          </p:nvPr>
        </p:nvSpPr>
        <p:spPr bwMode="auto">
          <a:xfrm>
            <a:off x="952500" y="444500"/>
            <a:ext cx="11099800" cy="21590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Light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9pPr>
    </p:titleStyle>
    <p:bodyStyle>
      <a:lvl1pPr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2286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2pPr>
      <a:lvl3pPr marL="4572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3pPr>
      <a:lvl4pPr marL="6858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4pPr>
      <a:lvl5pPr marL="9144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8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7.png"/><Relationship Id="rId2" Type="http://schemas.openxmlformats.org/officeDocument/2006/relationships/image" Target="../media/image33.png"/><Relationship Id="rId16" Type="http://schemas.openxmlformats.org/officeDocument/2006/relationships/image" Target="../media/image32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19" Type="http://schemas.openxmlformats.org/officeDocument/2006/relationships/image" Target="../media/image49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21804">
            <a:off x="201433" y="2586983"/>
            <a:ext cx="5197073" cy="5088933"/>
          </a:xfrm>
          <a:prstGeom prst="rect">
            <a:avLst/>
          </a:prstGeom>
        </p:spPr>
      </p:pic>
      <p:sp>
        <p:nvSpPr>
          <p:cNvPr id="4100" name="AutoShape 3"/>
          <p:cNvSpPr>
            <a:spLocks/>
          </p:cNvSpPr>
          <p:nvPr/>
        </p:nvSpPr>
        <p:spPr bwMode="auto">
          <a:xfrm>
            <a:off x="938213" y="8054975"/>
            <a:ext cx="11126787" cy="1471613"/>
          </a:xfrm>
          <a:custGeom>
            <a:avLst/>
            <a:gdLst>
              <a:gd name="T0" fmla="*/ 5563394 w 21600"/>
              <a:gd name="T1" fmla="*/ 735807 h 21600"/>
              <a:gd name="T2" fmla="*/ 5563394 w 21600"/>
              <a:gd name="T3" fmla="*/ 735807 h 21600"/>
              <a:gd name="T4" fmla="*/ 5563394 w 21600"/>
              <a:gd name="T5" fmla="*/ 735807 h 21600"/>
              <a:gd name="T6" fmla="*/ 5563394 w 21600"/>
              <a:gd name="T7" fmla="*/ 73580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8100" tIns="38100" rIns="38100" bIns="38100"/>
          <a:lstStyle/>
          <a:p>
            <a:pPr defTabSz="91440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</a:pPr>
            <a:r>
              <a:rPr lang="en-US" sz="3000" dirty="0">
                <a:latin typeface="Gill Sans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 F. </a:t>
            </a:r>
            <a:r>
              <a:rPr lang="en-US" sz="3000" dirty="0" smtClean="0">
                <a:latin typeface="Gill Sans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 Walter</a:t>
            </a:r>
            <a:r>
              <a:rPr lang="en-US" sz="3000" dirty="0">
                <a:latin typeface="Gill Sans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, </a:t>
            </a:r>
            <a:r>
              <a:rPr lang="en-US" sz="3000" dirty="0" smtClean="0">
                <a:latin typeface="Gill Sans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M. </a:t>
            </a:r>
            <a:r>
              <a:rPr lang="en-US" sz="3000" dirty="0" err="1" smtClean="0">
                <a:latin typeface="Gill Sans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Aravena</a:t>
            </a:r>
            <a:r>
              <a:rPr lang="en-US" sz="3000" dirty="0" smtClean="0">
                <a:latin typeface="Gill Sans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, F</a:t>
            </a:r>
            <a:r>
              <a:rPr lang="en-US" sz="3000" dirty="0">
                <a:latin typeface="Gill Sans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. </a:t>
            </a:r>
            <a:r>
              <a:rPr lang="en-US" sz="3000" dirty="0" err="1">
                <a:latin typeface="Gill Sans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Bertoldi</a:t>
            </a:r>
            <a:r>
              <a:rPr lang="en-US" sz="3000" dirty="0">
                <a:latin typeface="Gill Sans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, C. </a:t>
            </a:r>
            <a:r>
              <a:rPr lang="en-US" sz="3000" dirty="0" err="1">
                <a:latin typeface="Gill Sans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Carilli</a:t>
            </a:r>
            <a:r>
              <a:rPr lang="en-US" sz="3000" dirty="0">
                <a:latin typeface="Gill Sans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, P. Cox, E. </a:t>
            </a:r>
            <a:r>
              <a:rPr lang="en-US" sz="3000" dirty="0" err="1">
                <a:latin typeface="Gill Sans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da</a:t>
            </a:r>
            <a:r>
              <a:rPr lang="en-US" sz="3000" dirty="0">
                <a:latin typeface="Gill Sans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 Cunha, E. </a:t>
            </a:r>
            <a:r>
              <a:rPr lang="en-US" sz="3000" dirty="0" err="1">
                <a:latin typeface="Gill Sans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Daddi</a:t>
            </a:r>
            <a:r>
              <a:rPr lang="en-US" sz="3000" dirty="0">
                <a:latin typeface="Gill Sans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, D. </a:t>
            </a:r>
            <a:r>
              <a:rPr lang="en-US" sz="3000" dirty="0" err="1">
                <a:latin typeface="Gill Sans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Downes</a:t>
            </a:r>
            <a:r>
              <a:rPr lang="en-US" sz="3000" dirty="0">
                <a:latin typeface="Gill Sans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, M. Dickinson, R. Ellis, R. </a:t>
            </a:r>
            <a:r>
              <a:rPr lang="en-US" sz="3000" dirty="0" err="1">
                <a:latin typeface="Gill Sans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Maiolino</a:t>
            </a:r>
            <a:r>
              <a:rPr lang="en-US" sz="3000" dirty="0">
                <a:latin typeface="Gill Sans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, K. </a:t>
            </a:r>
            <a:r>
              <a:rPr lang="en-US" sz="3000" dirty="0" err="1">
                <a:latin typeface="Gill Sans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Menten</a:t>
            </a:r>
            <a:r>
              <a:rPr lang="en-US" sz="3000" dirty="0">
                <a:latin typeface="Gill Sans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, R. </a:t>
            </a:r>
            <a:r>
              <a:rPr lang="en-US" sz="3000" dirty="0" err="1">
                <a:latin typeface="Gill Sans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Neri</a:t>
            </a:r>
            <a:r>
              <a:rPr lang="en-US" sz="3000" dirty="0">
                <a:latin typeface="Gill Sans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, </a:t>
            </a:r>
            <a:r>
              <a:rPr lang="en-US" sz="3000" dirty="0" smtClean="0">
                <a:latin typeface="Gill Sans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/>
            </a:r>
            <a:br>
              <a:rPr lang="en-US" sz="3000" dirty="0" smtClean="0">
                <a:latin typeface="Gill Sans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</a:br>
            <a:r>
              <a:rPr lang="en-US" sz="3000" dirty="0" smtClean="0">
                <a:latin typeface="Gill Sans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D</a:t>
            </a:r>
            <a:r>
              <a:rPr lang="en-US" sz="3000" dirty="0">
                <a:latin typeface="Gill Sans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. </a:t>
            </a:r>
            <a:r>
              <a:rPr lang="en-US" sz="3000" dirty="0" err="1" smtClean="0">
                <a:latin typeface="Gill Sans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Riechers</a:t>
            </a:r>
            <a:r>
              <a:rPr lang="en-US" sz="3000" dirty="0" smtClean="0">
                <a:latin typeface="Gill Sans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, H</a:t>
            </a:r>
            <a:r>
              <a:rPr lang="en-US" sz="3000" dirty="0">
                <a:latin typeface="Gill Sans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.-W. </a:t>
            </a:r>
            <a:r>
              <a:rPr lang="en-US" sz="3000" dirty="0" err="1">
                <a:latin typeface="Gill Sans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Rix</a:t>
            </a:r>
            <a:r>
              <a:rPr lang="en-US" sz="3000" dirty="0">
                <a:latin typeface="Gill Sans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, M. </a:t>
            </a:r>
            <a:r>
              <a:rPr lang="en-US" sz="3000" dirty="0" err="1">
                <a:latin typeface="Gill Sans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Sargent</a:t>
            </a:r>
            <a:r>
              <a:rPr lang="en-US" sz="3000" dirty="0">
                <a:latin typeface="Gill Sans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, D. Stark, B. Weiner, </a:t>
            </a:r>
            <a:r>
              <a:rPr lang="en-US" sz="3000" dirty="0" smtClean="0">
                <a:latin typeface="Gill Sans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 A</a:t>
            </a:r>
            <a:r>
              <a:rPr lang="en-US" sz="3000" dirty="0">
                <a:latin typeface="Gill Sans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. Weiss</a:t>
            </a:r>
            <a:endParaRPr lang="en-US" dirty="0">
              <a:latin typeface="Gill Sans MT" pitchFamily="34" charset="0"/>
            </a:endParaRPr>
          </a:p>
        </p:txBody>
      </p:sp>
      <p:pic>
        <p:nvPicPr>
          <p:cNvPr id="1026" name="Picture 2" descr="D:\docs\ppt\2013\KoCo Jul13\spc_id0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95002" y="4506998"/>
            <a:ext cx="3487988" cy="3487988"/>
          </a:xfrm>
          <a:prstGeom prst="rect">
            <a:avLst/>
          </a:prstGeom>
          <a:solidFill>
            <a:schemeClr val="bg1">
              <a:alpha val="83000"/>
            </a:schemeClr>
          </a:solidFill>
        </p:spPr>
      </p:pic>
      <p:pic>
        <p:nvPicPr>
          <p:cNvPr id="1028" name="Picture 4" descr="D:\docs\ppt\2013\KoCo Jul13\spc_id1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781" y="432302"/>
            <a:ext cx="3487988" cy="3487988"/>
          </a:xfrm>
          <a:prstGeom prst="rect">
            <a:avLst/>
          </a:prstGeom>
          <a:solidFill>
            <a:schemeClr val="bg1">
              <a:alpha val="83000"/>
            </a:schemeClr>
          </a:solidFill>
        </p:spPr>
      </p:pic>
      <p:pic>
        <p:nvPicPr>
          <p:cNvPr id="1029" name="Picture 5" descr="D:\docs\ppt\2013\KoCo Jul13\spc_id1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99926" y="1106069"/>
            <a:ext cx="3487988" cy="3487988"/>
          </a:xfrm>
          <a:prstGeom prst="rect">
            <a:avLst/>
          </a:prstGeom>
          <a:solidFill>
            <a:schemeClr val="bg1">
              <a:alpha val="83000"/>
            </a:schemeClr>
          </a:solidFill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106794" y="0"/>
            <a:ext cx="9218863" cy="4620127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00" eaLnBrk="1">
              <a:defRPr/>
            </a:pPr>
            <a:r>
              <a:rPr lang="en-US" sz="5000" b="1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A molecular scan in the </a:t>
            </a:r>
            <a:br>
              <a:rPr lang="en-US" sz="5000" b="1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</a:br>
            <a:r>
              <a:rPr lang="en-US" sz="5000" b="1" dirty="0" smtClean="0">
                <a:solidFill>
                  <a:schemeClr val="tx1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Hu</a:t>
            </a:r>
            <a:r>
              <a:rPr lang="en-US" sz="5000" b="1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bble Deep Field </a:t>
            </a:r>
            <a:r>
              <a:rPr lang="en-US" sz="5000" b="1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North</a:t>
            </a:r>
            <a:r>
              <a:rPr lang="en-US" sz="5000" b="1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/>
            </a:r>
            <a:br>
              <a:rPr lang="en-US" sz="5000" b="1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</a:br>
            <a:r>
              <a:rPr lang="en-US" sz="84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/>
            </a:r>
            <a:br>
              <a:rPr lang="en-US" sz="84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</a:br>
            <a:r>
              <a:rPr lang="en-US" sz="36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Roberto </a:t>
            </a:r>
            <a:r>
              <a:rPr lang="en-US" sz="3600" dirty="0" err="1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Decarli</a:t>
            </a:r>
            <a:r>
              <a:rPr lang="en-US" sz="36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/>
            </a:r>
            <a:br>
              <a:rPr lang="en-US" sz="36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</a:br>
            <a:r>
              <a:rPr lang="en-US" sz="36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(MPIA Heidelberg, Germany)</a:t>
            </a:r>
            <a:endParaRPr lang="en-US" dirty="0" smtClean="0"/>
          </a:p>
        </p:txBody>
      </p:sp>
      <p:cxnSp>
        <p:nvCxnSpPr>
          <p:cNvPr id="11" name="Straight Connector 10"/>
          <p:cNvCxnSpPr/>
          <p:nvPr/>
        </p:nvCxnSpPr>
        <p:spPr bwMode="auto">
          <a:xfrm flipH="1" flipV="1">
            <a:off x="1780675" y="3914275"/>
            <a:ext cx="497304" cy="2470483"/>
          </a:xfrm>
          <a:prstGeom prst="line">
            <a:avLst/>
          </a:prstGeom>
          <a:blipFill dpi="0" rotWithShape="0">
            <a:blip r:embed="rId7" cstate="print"/>
            <a:srcRect/>
            <a:tile tx="0" ty="0" sx="100000" sy="100000" flip="none" algn="tl"/>
          </a:blipFill>
          <a:ln w="25400" cap="flat" cmpd="sng" algn="ctr">
            <a:solidFill>
              <a:srgbClr val="FFFF00"/>
            </a:solidFill>
            <a:prstDash val="solid"/>
            <a:miter lim="0"/>
            <a:headEnd type="none" w="med" len="med"/>
            <a:tailEnd type="none" w="med" len="med"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</p:cxnSp>
      <p:cxnSp>
        <p:nvCxnSpPr>
          <p:cNvPr id="16" name="Straight Connector 15"/>
          <p:cNvCxnSpPr>
            <a:endCxn id="1029" idx="2"/>
          </p:cNvCxnSpPr>
          <p:nvPr/>
        </p:nvCxnSpPr>
        <p:spPr bwMode="auto">
          <a:xfrm flipV="1">
            <a:off x="2294021" y="4594057"/>
            <a:ext cx="3549899" cy="2143627"/>
          </a:xfrm>
          <a:prstGeom prst="line">
            <a:avLst/>
          </a:prstGeom>
          <a:blipFill dpi="0" rotWithShape="0">
            <a:blip r:embed="rId7" cstate="print"/>
            <a:srcRect/>
            <a:tile tx="0" ty="0" sx="100000" sy="100000" flip="none" algn="tl"/>
          </a:blipFill>
          <a:ln w="25400" cap="flat" cmpd="sng" algn="ctr">
            <a:solidFill>
              <a:srgbClr val="FFFF00"/>
            </a:solidFill>
            <a:prstDash val="solid"/>
            <a:miter lim="0"/>
            <a:headEnd type="none" w="med" len="med"/>
            <a:tailEnd type="none" w="med" len="med"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1828800" y="6304549"/>
            <a:ext cx="5069305" cy="545430"/>
          </a:xfrm>
          <a:prstGeom prst="line">
            <a:avLst/>
          </a:prstGeom>
          <a:blipFill dpi="0" rotWithShape="0">
            <a:blip r:embed="rId7" cstate="print"/>
            <a:srcRect/>
            <a:tile tx="0" ty="0" sx="100000" sy="100000" flip="none" algn="tl"/>
          </a:blipFill>
          <a:ln w="25400" cap="flat" cmpd="sng" algn="ctr">
            <a:solidFill>
              <a:srgbClr val="FFFF00"/>
            </a:solidFill>
            <a:prstDash val="solid"/>
            <a:miter lim="0"/>
            <a:headEnd type="none" w="med" len="med"/>
            <a:tailEnd type="none" w="med" len="med"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image3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749425"/>
            <a:ext cx="7358063" cy="7450138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pic>
        <p:nvPicPr>
          <p:cNvPr id="18435" name="Picture 2" descr="imag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163" y="2408238"/>
            <a:ext cx="2817812" cy="2735262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18436" name="AutoShape 3"/>
          <p:cNvSpPr>
            <a:spLocks/>
          </p:cNvSpPr>
          <p:nvPr/>
        </p:nvSpPr>
        <p:spPr bwMode="auto">
          <a:xfrm>
            <a:off x="4816475" y="1806575"/>
            <a:ext cx="7358063" cy="1722438"/>
          </a:xfrm>
          <a:custGeom>
            <a:avLst/>
            <a:gdLst>
              <a:gd name="T0" fmla="*/ 3679031 w 21600"/>
              <a:gd name="T1" fmla="*/ 861219 h 21600"/>
              <a:gd name="T2" fmla="*/ 3679031 w 21600"/>
              <a:gd name="T3" fmla="*/ 861219 h 21600"/>
              <a:gd name="T4" fmla="*/ 3679031 w 21600"/>
              <a:gd name="T5" fmla="*/ 861219 h 21600"/>
              <a:gd name="T6" fmla="*/ 3679031 w 21600"/>
              <a:gd name="T7" fmla="*/ 861219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 cap="flat" cmpd="sng">
            <a:noFill/>
            <a:prstDash val="solid"/>
            <a:miter lim="0"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8437" name="AutoShape 4"/>
          <p:cNvSpPr>
            <a:spLocks/>
          </p:cNvSpPr>
          <p:nvPr/>
        </p:nvSpPr>
        <p:spPr bwMode="auto">
          <a:xfrm>
            <a:off x="5467350" y="6919913"/>
            <a:ext cx="6788150" cy="2276475"/>
          </a:xfrm>
          <a:custGeom>
            <a:avLst/>
            <a:gdLst>
              <a:gd name="T0" fmla="*/ 3394075 w 21600"/>
              <a:gd name="T1" fmla="*/ 1138238 h 21600"/>
              <a:gd name="T2" fmla="*/ 3394075 w 21600"/>
              <a:gd name="T3" fmla="*/ 1138238 h 21600"/>
              <a:gd name="T4" fmla="*/ 3394075 w 21600"/>
              <a:gd name="T5" fmla="*/ 1138238 h 21600"/>
              <a:gd name="T6" fmla="*/ 3394075 w 21600"/>
              <a:gd name="T7" fmla="*/ 113823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FFFF"/>
          </a:solidFill>
          <a:ln w="12700" cap="flat" cmpd="sng">
            <a:noFill/>
            <a:prstDash val="solid"/>
            <a:miter lim="0"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18438" name="Picture 5" descr="image32.jpg"/>
          <p:cNvPicPr>
            <a:picLocks noChangeAspect="1"/>
          </p:cNvPicPr>
          <p:nvPr/>
        </p:nvPicPr>
        <p:blipFill>
          <a:blip r:embed="rId2" cstate="print"/>
          <a:srcRect l="18172" t="92300"/>
          <a:stretch>
            <a:fillRect/>
          </a:stretch>
        </p:blipFill>
        <p:spPr bwMode="auto">
          <a:xfrm>
            <a:off x="5981700" y="7053263"/>
            <a:ext cx="6019800" cy="573087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18439" name="AutoShape 6"/>
          <p:cNvSpPr>
            <a:spLocks/>
          </p:cNvSpPr>
          <p:nvPr/>
        </p:nvSpPr>
        <p:spPr bwMode="auto">
          <a:xfrm>
            <a:off x="4687888" y="7529513"/>
            <a:ext cx="1063625" cy="1058862"/>
          </a:xfrm>
          <a:custGeom>
            <a:avLst/>
            <a:gdLst>
              <a:gd name="T0" fmla="*/ 531813 w 21600"/>
              <a:gd name="T1" fmla="*/ 529431 h 21600"/>
              <a:gd name="T2" fmla="*/ 531813 w 21600"/>
              <a:gd name="T3" fmla="*/ 529431 h 21600"/>
              <a:gd name="T4" fmla="*/ 531813 w 21600"/>
              <a:gd name="T5" fmla="*/ 529431 h 21600"/>
              <a:gd name="T6" fmla="*/ 531813 w 21600"/>
              <a:gd name="T7" fmla="*/ 529431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FFFF"/>
          </a:solidFill>
          <a:ln w="12700" cap="flat" cmpd="sng">
            <a:noFill/>
            <a:prstDash val="solid"/>
            <a:miter lim="0"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89095" name="AutoShape 7"/>
          <p:cNvSpPr>
            <a:spLocks/>
          </p:cNvSpPr>
          <p:nvPr/>
        </p:nvSpPr>
        <p:spPr bwMode="auto">
          <a:xfrm>
            <a:off x="1622425" y="3678238"/>
            <a:ext cx="333375" cy="33337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F5D328">
              <a:alpha val="66777"/>
            </a:srgbClr>
          </a:solidFill>
          <a:ln w="12700" cap="flat" cmpd="sng">
            <a:noFill/>
            <a:prstDash val="solid"/>
            <a:miter lim="0"/>
            <a:headEnd/>
            <a:tailEnd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9096" name="AutoShape 8"/>
          <p:cNvSpPr>
            <a:spLocks/>
          </p:cNvSpPr>
          <p:nvPr/>
        </p:nvSpPr>
        <p:spPr bwMode="auto">
          <a:xfrm>
            <a:off x="133350" y="190500"/>
            <a:ext cx="12736513" cy="5715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EB4"/>
          </a:solid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defTabSz="455613">
              <a:spcBef>
                <a:spcPts val="1400"/>
              </a:spcBef>
              <a:defRPr/>
            </a:pPr>
            <a:r>
              <a:rPr lang="en-US" sz="3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Molecular deep field: blind detections</a:t>
            </a:r>
            <a:endParaRPr lang="en-US" dirty="0"/>
          </a:p>
        </p:txBody>
      </p:sp>
      <p:sp>
        <p:nvSpPr>
          <p:cNvPr id="18442" name="AutoShape 9"/>
          <p:cNvSpPr>
            <a:spLocks/>
          </p:cNvSpPr>
          <p:nvPr/>
        </p:nvSpPr>
        <p:spPr bwMode="auto">
          <a:xfrm>
            <a:off x="8807116" y="9155949"/>
            <a:ext cx="4004009" cy="525462"/>
          </a:xfrm>
          <a:custGeom>
            <a:avLst/>
            <a:gdLst>
              <a:gd name="T0" fmla="*/ 1239838 w 21600"/>
              <a:gd name="T1" fmla="*/ 196850 h 21600"/>
              <a:gd name="T2" fmla="*/ 1239838 w 21600"/>
              <a:gd name="T3" fmla="*/ 196850 h 21600"/>
              <a:gd name="T4" fmla="*/ 1239838 w 21600"/>
              <a:gd name="T5" fmla="*/ 196850 h 21600"/>
              <a:gd name="T6" fmla="*/ 1239838 w 21600"/>
              <a:gd name="T7" fmla="*/ 1968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>
            <a:noFill/>
            <a:round/>
            <a:headEnd/>
            <a:tailEnd/>
          </a:ln>
        </p:spPr>
        <p:txBody>
          <a:bodyPr lIns="38100" tIns="38100" rIns="38100" bIns="38100" anchor="b"/>
          <a:lstStyle/>
          <a:p>
            <a:pPr algn="r" defTabSz="1300163">
              <a:spcBef>
                <a:spcPts val="800"/>
              </a:spcBef>
              <a:buClr>
                <a:srgbClr val="929292"/>
              </a:buClr>
            </a:pPr>
            <a:r>
              <a:rPr lang="en-US" sz="22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Walter et al. (</a:t>
            </a:r>
            <a:r>
              <a:rPr lang="en-US" sz="22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2012, Nature)</a:t>
            </a:r>
            <a:endParaRPr lang="en-US" dirty="0"/>
          </a:p>
        </p:txBody>
      </p:sp>
      <p:sp>
        <p:nvSpPr>
          <p:cNvPr id="18443" name="AutoShape 10"/>
          <p:cNvSpPr>
            <a:spLocks/>
          </p:cNvSpPr>
          <p:nvPr/>
        </p:nvSpPr>
        <p:spPr bwMode="auto">
          <a:xfrm>
            <a:off x="541338" y="1831975"/>
            <a:ext cx="2882900" cy="673100"/>
          </a:xfrm>
          <a:custGeom>
            <a:avLst/>
            <a:gdLst>
              <a:gd name="T0" fmla="*/ 1441450 w 21600"/>
              <a:gd name="T1" fmla="*/ 336550 h 21600"/>
              <a:gd name="T2" fmla="*/ 1441450 w 21600"/>
              <a:gd name="T3" fmla="*/ 336550 h 21600"/>
              <a:gd name="T4" fmla="*/ 1441450 w 21600"/>
              <a:gd name="T5" fmla="*/ 336550 h 21600"/>
              <a:gd name="T6" fmla="*/ 1441450 w 21600"/>
              <a:gd name="T7" fmla="*/ 3365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8100" tIns="38100" rIns="38100" bIns="38100"/>
          <a:lstStyle/>
          <a:p>
            <a:pPr algn="l" defTabSz="1300163">
              <a:buClr>
                <a:srgbClr val="000000"/>
              </a:buClr>
            </a:pP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ID.08 &amp; ID.17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image3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749425"/>
            <a:ext cx="7358063" cy="7450138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pic>
        <p:nvPicPr>
          <p:cNvPr id="19459" name="Picture 2" descr="imag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163" y="2408238"/>
            <a:ext cx="2817812" cy="2735262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90115" name="AutoShape 3"/>
          <p:cNvSpPr>
            <a:spLocks/>
          </p:cNvSpPr>
          <p:nvPr/>
        </p:nvSpPr>
        <p:spPr bwMode="auto">
          <a:xfrm>
            <a:off x="1622425" y="3678238"/>
            <a:ext cx="333375" cy="33337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F5D328">
              <a:alpha val="66777"/>
            </a:srgbClr>
          </a:solidFill>
          <a:ln w="12700" cap="flat" cmpd="sng">
            <a:noFill/>
            <a:prstDash val="solid"/>
            <a:miter lim="0"/>
            <a:headEnd/>
            <a:tailEnd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0116" name="AutoShape 4"/>
          <p:cNvSpPr>
            <a:spLocks/>
          </p:cNvSpPr>
          <p:nvPr/>
        </p:nvSpPr>
        <p:spPr bwMode="auto">
          <a:xfrm>
            <a:off x="133350" y="190500"/>
            <a:ext cx="12736513" cy="5715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EB4"/>
          </a:solid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defTabSz="455613">
              <a:spcBef>
                <a:spcPts val="1400"/>
              </a:spcBef>
              <a:defRPr/>
            </a:pPr>
            <a:r>
              <a:rPr lang="en-US" sz="3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Molecular deep field: blind detections</a:t>
            </a:r>
            <a:endParaRPr lang="en-US" dirty="0"/>
          </a:p>
        </p:txBody>
      </p:sp>
      <p:sp>
        <p:nvSpPr>
          <p:cNvPr id="19463" name="AutoShape 6"/>
          <p:cNvSpPr>
            <a:spLocks/>
          </p:cNvSpPr>
          <p:nvPr/>
        </p:nvSpPr>
        <p:spPr bwMode="auto">
          <a:xfrm>
            <a:off x="541338" y="1831975"/>
            <a:ext cx="2882900" cy="673100"/>
          </a:xfrm>
          <a:custGeom>
            <a:avLst/>
            <a:gdLst>
              <a:gd name="T0" fmla="*/ 1441450 w 21600"/>
              <a:gd name="T1" fmla="*/ 336550 h 21600"/>
              <a:gd name="T2" fmla="*/ 1441450 w 21600"/>
              <a:gd name="T3" fmla="*/ 336550 h 21600"/>
              <a:gd name="T4" fmla="*/ 1441450 w 21600"/>
              <a:gd name="T5" fmla="*/ 336550 h 21600"/>
              <a:gd name="T6" fmla="*/ 1441450 w 21600"/>
              <a:gd name="T7" fmla="*/ 3365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8100" tIns="38100" rIns="38100" bIns="38100"/>
          <a:lstStyle/>
          <a:p>
            <a:pPr algn="l" defTabSz="1300163">
              <a:buClr>
                <a:srgbClr val="000000"/>
              </a:buClr>
            </a:pP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ID.08 &amp; ID.17</a:t>
            </a:r>
            <a:endParaRPr lang="en-US"/>
          </a:p>
        </p:txBody>
      </p:sp>
      <p:sp>
        <p:nvSpPr>
          <p:cNvPr id="19464" name="AutoShape 7"/>
          <p:cNvSpPr>
            <a:spLocks/>
          </p:cNvSpPr>
          <p:nvPr/>
        </p:nvSpPr>
        <p:spPr bwMode="auto">
          <a:xfrm>
            <a:off x="254000" y="6383338"/>
            <a:ext cx="4133850" cy="1930400"/>
          </a:xfrm>
          <a:custGeom>
            <a:avLst/>
            <a:gdLst>
              <a:gd name="T0" fmla="*/ 2066925 w 21600"/>
              <a:gd name="T1" fmla="*/ 965200 h 21600"/>
              <a:gd name="T2" fmla="*/ 2066925 w 21600"/>
              <a:gd name="T3" fmla="*/ 965200 h 21600"/>
              <a:gd name="T4" fmla="*/ 2066925 w 21600"/>
              <a:gd name="T5" fmla="*/ 965200 h 21600"/>
              <a:gd name="T6" fmla="*/ 2066925 w 21600"/>
              <a:gd name="T7" fmla="*/ 9652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pPr algn="l" defTabSz="1300163">
              <a:buClr>
                <a:srgbClr val="000000"/>
              </a:buClr>
            </a:pPr>
            <a:r>
              <a:rPr lang="en-US" sz="3000" b="1">
                <a:latin typeface="Gill Sans" charset="0"/>
                <a:ea typeface="Gill Sans" charset="0"/>
                <a:cs typeface="Gill Sans" charset="0"/>
                <a:sym typeface="Gill Sans" charset="0"/>
              </a:rPr>
              <a:t>spatially coincident IDs</a:t>
            </a:r>
          </a:p>
          <a:p>
            <a:pPr algn="l" defTabSz="1300163">
              <a:buClr>
                <a:srgbClr val="000000"/>
              </a:buClr>
            </a:pPr>
            <a:endParaRPr lang="en-US" sz="3000" b="1">
              <a:latin typeface="Gill Sans" charset="0"/>
              <a:ea typeface="Gill Sans" charset="0"/>
              <a:cs typeface="Gill Sans" charset="0"/>
              <a:sym typeface="Gill Sans" charset="0"/>
            </a:endParaRPr>
          </a:p>
          <a:p>
            <a:pPr algn="l" defTabSz="1300163">
              <a:buClr>
                <a:srgbClr val="000000"/>
              </a:buClr>
            </a:pPr>
            <a:r>
              <a:rPr lang="en-US" sz="3000" b="1">
                <a:latin typeface="Gill Sans" charset="0"/>
                <a:ea typeface="Gill Sans" charset="0"/>
                <a:cs typeface="Gill Sans" charset="0"/>
                <a:sym typeface="Gill Sans" charset="0"/>
              </a:rPr>
              <a:t>this corresponds to HDF850.1 —  z=5.183</a:t>
            </a:r>
            <a:endParaRPr lang="en-US"/>
          </a:p>
        </p:txBody>
      </p:sp>
      <p:sp>
        <p:nvSpPr>
          <p:cNvPr id="9" name="AutoShape 9"/>
          <p:cNvSpPr>
            <a:spLocks/>
          </p:cNvSpPr>
          <p:nvPr/>
        </p:nvSpPr>
        <p:spPr bwMode="auto">
          <a:xfrm>
            <a:off x="8807116" y="9155949"/>
            <a:ext cx="4004009" cy="525462"/>
          </a:xfrm>
          <a:custGeom>
            <a:avLst/>
            <a:gdLst>
              <a:gd name="T0" fmla="*/ 1239838 w 21600"/>
              <a:gd name="T1" fmla="*/ 196850 h 21600"/>
              <a:gd name="T2" fmla="*/ 1239838 w 21600"/>
              <a:gd name="T3" fmla="*/ 196850 h 21600"/>
              <a:gd name="T4" fmla="*/ 1239838 w 21600"/>
              <a:gd name="T5" fmla="*/ 196850 h 21600"/>
              <a:gd name="T6" fmla="*/ 1239838 w 21600"/>
              <a:gd name="T7" fmla="*/ 1968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>
            <a:noFill/>
            <a:round/>
            <a:headEnd/>
            <a:tailEnd/>
          </a:ln>
        </p:spPr>
        <p:txBody>
          <a:bodyPr lIns="38100" tIns="38100" rIns="38100" bIns="38100" anchor="b"/>
          <a:lstStyle/>
          <a:p>
            <a:pPr algn="r" defTabSz="1300163">
              <a:spcBef>
                <a:spcPts val="800"/>
              </a:spcBef>
              <a:buClr>
                <a:srgbClr val="929292"/>
              </a:buClr>
            </a:pPr>
            <a:r>
              <a:rPr lang="en-US" sz="22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Walter et al. (</a:t>
            </a:r>
            <a:r>
              <a:rPr lang="en-US" sz="22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2012, Nature)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1"/>
          <p:cNvSpPr>
            <a:spLocks/>
          </p:cNvSpPr>
          <p:nvPr/>
        </p:nvSpPr>
        <p:spPr bwMode="auto">
          <a:xfrm>
            <a:off x="8553450" y="1651000"/>
            <a:ext cx="4051300" cy="2679700"/>
          </a:xfrm>
          <a:custGeom>
            <a:avLst/>
            <a:gdLst>
              <a:gd name="T0" fmla="*/ 2025650 w 21600"/>
              <a:gd name="T1" fmla="*/ 1339850 h 21600"/>
              <a:gd name="T2" fmla="*/ 2025650 w 21600"/>
              <a:gd name="T3" fmla="*/ 1339850 h 21600"/>
              <a:gd name="T4" fmla="*/ 2025650 w 21600"/>
              <a:gd name="T5" fmla="*/ 1339850 h 21600"/>
              <a:gd name="T6" fmla="*/ 2025650 w 21600"/>
              <a:gd name="T7" fmla="*/ 13398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0" tIns="0" rIns="0" bIns="0" anchor="ctr"/>
          <a:lstStyle/>
          <a:p>
            <a:pPr algn="l" defTabSz="914400">
              <a:buClr>
                <a:srgbClr val="000000"/>
              </a:buClr>
              <a:buFont typeface="Gill Sans" charset="0"/>
              <a:buNone/>
            </a:pP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Precise location and redshift: no counterpart identifiable in HST.</a:t>
            </a:r>
          </a:p>
          <a:p>
            <a:pPr algn="l" defTabSz="914400">
              <a:buClr>
                <a:srgbClr val="000000"/>
              </a:buClr>
              <a:buFont typeface="Gill Sans" charset="0"/>
              <a:buNone/>
            </a:pPr>
            <a:endParaRPr lang="en-US" sz="3000">
              <a:latin typeface="Gill Sans" charset="0"/>
              <a:ea typeface="Gill Sans" charset="0"/>
              <a:cs typeface="Gill Sans" charset="0"/>
              <a:sym typeface="Gill Sans" charset="0"/>
            </a:endParaRPr>
          </a:p>
          <a:p>
            <a:pPr algn="l" defTabSz="914400">
              <a:buClr>
                <a:srgbClr val="000000"/>
              </a:buClr>
              <a:buFont typeface="Gill Sans" charset="0"/>
              <a:buNone/>
            </a:pP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Dynamics at 0.3” (1.8kpc) consistent with merger</a:t>
            </a:r>
            <a:endParaRPr lang="en-US"/>
          </a:p>
        </p:txBody>
      </p:sp>
      <p:pic>
        <p:nvPicPr>
          <p:cNvPr id="20483" name="Picture 2" descr="pasted-imag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6675" y="1357313"/>
            <a:ext cx="3803650" cy="3506787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20484" name="Picture 3" descr="pasted-imag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" y="1357313"/>
            <a:ext cx="3803650" cy="3506787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20485" name="AutoShape 4"/>
          <p:cNvSpPr>
            <a:spLocks/>
          </p:cNvSpPr>
          <p:nvPr/>
        </p:nvSpPr>
        <p:spPr bwMode="auto">
          <a:xfrm>
            <a:off x="10614025" y="4340225"/>
            <a:ext cx="2333625" cy="393700"/>
          </a:xfrm>
          <a:custGeom>
            <a:avLst/>
            <a:gdLst>
              <a:gd name="T0" fmla="*/ 1166813 w 21600"/>
              <a:gd name="T1" fmla="*/ 196850 h 21600"/>
              <a:gd name="T2" fmla="*/ 1166813 w 21600"/>
              <a:gd name="T3" fmla="*/ 196850 h 21600"/>
              <a:gd name="T4" fmla="*/ 1166813 w 21600"/>
              <a:gd name="T5" fmla="*/ 196850 h 21600"/>
              <a:gd name="T6" fmla="*/ 1166813 w 21600"/>
              <a:gd name="T7" fmla="*/ 1968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>
            <a:noFill/>
            <a:round/>
            <a:headEnd/>
            <a:tailEnd/>
          </a:ln>
        </p:spPr>
        <p:txBody>
          <a:bodyPr lIns="38100" tIns="38100" rIns="38100" bIns="38100" anchor="b"/>
          <a:lstStyle/>
          <a:p>
            <a:pPr algn="l" defTabSz="1300163">
              <a:spcBef>
                <a:spcPts val="800"/>
              </a:spcBef>
              <a:buClr>
                <a:srgbClr val="929292"/>
              </a:buClr>
            </a:pPr>
            <a:r>
              <a:rPr lang="en-US" sz="2200">
                <a:latin typeface="Gill Sans" charset="0"/>
                <a:ea typeface="Gill Sans" charset="0"/>
                <a:cs typeface="Gill Sans" charset="0"/>
                <a:sym typeface="Gill Sans" charset="0"/>
              </a:rPr>
              <a:t>Neri et al. (2014)</a:t>
            </a:r>
            <a:endParaRPr lang="en-US"/>
          </a:p>
        </p:txBody>
      </p:sp>
      <p:sp>
        <p:nvSpPr>
          <p:cNvPr id="20486" name="AutoShape 5"/>
          <p:cNvSpPr>
            <a:spLocks/>
          </p:cNvSpPr>
          <p:nvPr/>
        </p:nvSpPr>
        <p:spPr bwMode="auto">
          <a:xfrm>
            <a:off x="1273175" y="1357313"/>
            <a:ext cx="828675" cy="546100"/>
          </a:xfrm>
          <a:custGeom>
            <a:avLst/>
            <a:gdLst>
              <a:gd name="T0" fmla="*/ 414337 w 21600"/>
              <a:gd name="T1" fmla="*/ 273050 h 21600"/>
              <a:gd name="T2" fmla="*/ 414337 w 21600"/>
              <a:gd name="T3" fmla="*/ 273050 h 21600"/>
              <a:gd name="T4" fmla="*/ 414337 w 21600"/>
              <a:gd name="T5" fmla="*/ 273050 h 21600"/>
              <a:gd name="T6" fmla="*/ 414337 w 21600"/>
              <a:gd name="T7" fmla="*/ 2730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pPr algn="l" defTabSz="914400">
              <a:buClr>
                <a:srgbClr val="000000"/>
              </a:buClr>
              <a:buFont typeface="Gill Sans" charset="0"/>
              <a:buNone/>
            </a:pP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[CII]</a:t>
            </a:r>
            <a:endParaRPr lang="en-US"/>
          </a:p>
        </p:txBody>
      </p:sp>
      <p:sp>
        <p:nvSpPr>
          <p:cNvPr id="20487" name="AutoShape 6"/>
          <p:cNvSpPr>
            <a:spLocks/>
          </p:cNvSpPr>
          <p:nvPr/>
        </p:nvSpPr>
        <p:spPr bwMode="auto">
          <a:xfrm>
            <a:off x="4543425" y="1357313"/>
            <a:ext cx="2035175" cy="546100"/>
          </a:xfrm>
          <a:custGeom>
            <a:avLst/>
            <a:gdLst>
              <a:gd name="T0" fmla="*/ 1017588 w 21600"/>
              <a:gd name="T1" fmla="*/ 273050 h 21600"/>
              <a:gd name="T2" fmla="*/ 1017588 w 21600"/>
              <a:gd name="T3" fmla="*/ 273050 h 21600"/>
              <a:gd name="T4" fmla="*/ 1017588 w 21600"/>
              <a:gd name="T5" fmla="*/ 273050 h 21600"/>
              <a:gd name="T6" fmla="*/ 1017588 w 21600"/>
              <a:gd name="T7" fmla="*/ 2730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pPr algn="l" defTabSz="914400">
              <a:buClr>
                <a:srgbClr val="000000"/>
              </a:buClr>
              <a:buFont typeface="Gill Sans" charset="0"/>
              <a:buNone/>
            </a:pP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continuum</a:t>
            </a:r>
            <a:endParaRPr lang="en-US"/>
          </a:p>
        </p:txBody>
      </p:sp>
      <p:sp>
        <p:nvSpPr>
          <p:cNvPr id="91143" name="AutoShape 7"/>
          <p:cNvSpPr>
            <a:spLocks/>
          </p:cNvSpPr>
          <p:nvPr/>
        </p:nvSpPr>
        <p:spPr bwMode="auto">
          <a:xfrm rot="1483934">
            <a:off x="4625975" y="4171950"/>
            <a:ext cx="277813" cy="21272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F5D328"/>
          </a:solidFill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1144" name="AutoShape 8"/>
          <p:cNvSpPr>
            <a:spLocks/>
          </p:cNvSpPr>
          <p:nvPr/>
        </p:nvSpPr>
        <p:spPr bwMode="auto">
          <a:xfrm rot="1483934">
            <a:off x="1346200" y="4176713"/>
            <a:ext cx="277813" cy="214312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F5D328"/>
          </a:solidFill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1145" name="AutoShape 9"/>
          <p:cNvSpPr>
            <a:spLocks/>
          </p:cNvSpPr>
          <p:nvPr/>
        </p:nvSpPr>
        <p:spPr bwMode="auto">
          <a:xfrm>
            <a:off x="133350" y="190500"/>
            <a:ext cx="12736513" cy="5715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EB4"/>
          </a:solid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defTabSz="455613">
              <a:spcBef>
                <a:spcPts val="1400"/>
              </a:spcBef>
              <a:defRPr/>
            </a:pPr>
            <a:r>
              <a:rPr lang="en-US" sz="30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HDF850.1: precise location and environment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1"/>
          <p:cNvSpPr>
            <a:spLocks/>
          </p:cNvSpPr>
          <p:nvPr/>
        </p:nvSpPr>
        <p:spPr bwMode="auto">
          <a:xfrm>
            <a:off x="8553450" y="1651000"/>
            <a:ext cx="4051300" cy="2679700"/>
          </a:xfrm>
          <a:custGeom>
            <a:avLst/>
            <a:gdLst>
              <a:gd name="T0" fmla="*/ 2025650 w 21600"/>
              <a:gd name="T1" fmla="*/ 1339850 h 21600"/>
              <a:gd name="T2" fmla="*/ 2025650 w 21600"/>
              <a:gd name="T3" fmla="*/ 1339850 h 21600"/>
              <a:gd name="T4" fmla="*/ 2025650 w 21600"/>
              <a:gd name="T5" fmla="*/ 1339850 h 21600"/>
              <a:gd name="T6" fmla="*/ 2025650 w 21600"/>
              <a:gd name="T7" fmla="*/ 13398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0" tIns="0" rIns="0" bIns="0" anchor="ctr"/>
          <a:lstStyle/>
          <a:p>
            <a:pPr algn="l" defTabSz="914400">
              <a:buClr>
                <a:srgbClr val="000000"/>
              </a:buClr>
              <a:buFont typeface="Gill Sans" charset="0"/>
              <a:buNone/>
            </a:pP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Precise location and redshift: no counterpart identifiable in HST.</a:t>
            </a:r>
          </a:p>
          <a:p>
            <a:pPr algn="l" defTabSz="914400">
              <a:buClr>
                <a:srgbClr val="000000"/>
              </a:buClr>
              <a:buFont typeface="Gill Sans" charset="0"/>
              <a:buNone/>
            </a:pPr>
            <a:endParaRPr lang="en-US" sz="3000">
              <a:latin typeface="Gill Sans" charset="0"/>
              <a:ea typeface="Gill Sans" charset="0"/>
              <a:cs typeface="Gill Sans" charset="0"/>
              <a:sym typeface="Gill Sans" charset="0"/>
            </a:endParaRPr>
          </a:p>
          <a:p>
            <a:pPr algn="l" defTabSz="914400">
              <a:buClr>
                <a:srgbClr val="000000"/>
              </a:buClr>
              <a:buFont typeface="Gill Sans" charset="0"/>
              <a:buNone/>
            </a:pP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Dynamics at 0.3” (1.8kpc) consistent with merger</a:t>
            </a:r>
            <a:endParaRPr lang="en-US"/>
          </a:p>
        </p:txBody>
      </p:sp>
      <p:pic>
        <p:nvPicPr>
          <p:cNvPr id="21507" name="Picture 2" descr="imag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238" y="5492750"/>
            <a:ext cx="8013700" cy="427355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21508" name="AutoShape 3"/>
          <p:cNvSpPr>
            <a:spLocks/>
          </p:cNvSpPr>
          <p:nvPr/>
        </p:nvSpPr>
        <p:spPr bwMode="auto">
          <a:xfrm>
            <a:off x="8696325" y="6580188"/>
            <a:ext cx="4298950" cy="1346200"/>
          </a:xfrm>
          <a:custGeom>
            <a:avLst/>
            <a:gdLst>
              <a:gd name="T0" fmla="*/ 2149475 w 21600"/>
              <a:gd name="T1" fmla="*/ 673100 h 21600"/>
              <a:gd name="T2" fmla="*/ 2149475 w 21600"/>
              <a:gd name="T3" fmla="*/ 673100 h 21600"/>
              <a:gd name="T4" fmla="*/ 2149475 w 21600"/>
              <a:gd name="T5" fmla="*/ 673100 h 21600"/>
              <a:gd name="T6" fmla="*/ 2149475 w 21600"/>
              <a:gd name="T7" fmla="*/ 6731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0" tIns="0" rIns="0" bIns="0" anchor="ctr"/>
          <a:lstStyle/>
          <a:p>
            <a:pPr algn="l" defTabSz="914400">
              <a:buClr>
                <a:srgbClr val="000000"/>
              </a:buClr>
              <a:buFont typeface="Gill Sans" charset="0"/>
              <a:buNone/>
            </a:pPr>
            <a:r>
              <a:rPr lang="en-US" sz="30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Galaxy </a:t>
            </a:r>
            <a:r>
              <a:rPr lang="en-US" sz="3000" dirty="0" err="1">
                <a:latin typeface="Gill Sans" charset="0"/>
                <a:ea typeface="Gill Sans" charset="0"/>
                <a:cs typeface="Gill Sans" charset="0"/>
                <a:sym typeface="Gill Sans" charset="0"/>
              </a:rPr>
              <a:t>overdensity</a:t>
            </a:r>
            <a:r>
              <a:rPr lang="en-US" sz="30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 at z=5.2, including one quasar!</a:t>
            </a:r>
            <a:endParaRPr lang="en-US" dirty="0"/>
          </a:p>
        </p:txBody>
      </p:sp>
      <p:pic>
        <p:nvPicPr>
          <p:cNvPr id="21509" name="Picture 5" descr="pasted-imag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6675" y="1357313"/>
            <a:ext cx="3803650" cy="3506787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21510" name="Picture 6" descr="pasted-image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" y="1357313"/>
            <a:ext cx="3803650" cy="3506787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21511" name="AutoShape 7"/>
          <p:cNvSpPr>
            <a:spLocks/>
          </p:cNvSpPr>
          <p:nvPr/>
        </p:nvSpPr>
        <p:spPr bwMode="auto">
          <a:xfrm>
            <a:off x="10614025" y="4340225"/>
            <a:ext cx="2333625" cy="393700"/>
          </a:xfrm>
          <a:custGeom>
            <a:avLst/>
            <a:gdLst>
              <a:gd name="T0" fmla="*/ 1166813 w 21600"/>
              <a:gd name="T1" fmla="*/ 196850 h 21600"/>
              <a:gd name="T2" fmla="*/ 1166813 w 21600"/>
              <a:gd name="T3" fmla="*/ 196850 h 21600"/>
              <a:gd name="T4" fmla="*/ 1166813 w 21600"/>
              <a:gd name="T5" fmla="*/ 196850 h 21600"/>
              <a:gd name="T6" fmla="*/ 1166813 w 21600"/>
              <a:gd name="T7" fmla="*/ 1968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>
            <a:noFill/>
            <a:round/>
            <a:headEnd/>
            <a:tailEnd/>
          </a:ln>
        </p:spPr>
        <p:txBody>
          <a:bodyPr lIns="38100" tIns="38100" rIns="38100" bIns="38100" anchor="b"/>
          <a:lstStyle/>
          <a:p>
            <a:pPr algn="l" defTabSz="1300163">
              <a:spcBef>
                <a:spcPts val="800"/>
              </a:spcBef>
              <a:buClr>
                <a:srgbClr val="929292"/>
              </a:buClr>
            </a:pPr>
            <a:r>
              <a:rPr lang="en-US" sz="2200">
                <a:latin typeface="Gill Sans" charset="0"/>
                <a:ea typeface="Gill Sans" charset="0"/>
                <a:cs typeface="Gill Sans" charset="0"/>
                <a:sym typeface="Gill Sans" charset="0"/>
              </a:rPr>
              <a:t>Neri et al. (2014)</a:t>
            </a:r>
            <a:endParaRPr lang="en-US"/>
          </a:p>
        </p:txBody>
      </p:sp>
      <p:sp>
        <p:nvSpPr>
          <p:cNvPr id="21512" name="AutoShape 8"/>
          <p:cNvSpPr>
            <a:spLocks/>
          </p:cNvSpPr>
          <p:nvPr/>
        </p:nvSpPr>
        <p:spPr bwMode="auto">
          <a:xfrm>
            <a:off x="1273175" y="1357313"/>
            <a:ext cx="828675" cy="546100"/>
          </a:xfrm>
          <a:custGeom>
            <a:avLst/>
            <a:gdLst>
              <a:gd name="T0" fmla="*/ 414337 w 21600"/>
              <a:gd name="T1" fmla="*/ 273050 h 21600"/>
              <a:gd name="T2" fmla="*/ 414337 w 21600"/>
              <a:gd name="T3" fmla="*/ 273050 h 21600"/>
              <a:gd name="T4" fmla="*/ 414337 w 21600"/>
              <a:gd name="T5" fmla="*/ 273050 h 21600"/>
              <a:gd name="T6" fmla="*/ 414337 w 21600"/>
              <a:gd name="T7" fmla="*/ 2730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pPr algn="l" defTabSz="914400">
              <a:buClr>
                <a:srgbClr val="000000"/>
              </a:buClr>
              <a:buFont typeface="Gill Sans" charset="0"/>
              <a:buNone/>
            </a:pP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[CII]</a:t>
            </a:r>
            <a:endParaRPr lang="en-US"/>
          </a:p>
        </p:txBody>
      </p:sp>
      <p:sp>
        <p:nvSpPr>
          <p:cNvPr id="21513" name="AutoShape 9"/>
          <p:cNvSpPr>
            <a:spLocks/>
          </p:cNvSpPr>
          <p:nvPr/>
        </p:nvSpPr>
        <p:spPr bwMode="auto">
          <a:xfrm>
            <a:off x="4543425" y="1357313"/>
            <a:ext cx="2035175" cy="546100"/>
          </a:xfrm>
          <a:custGeom>
            <a:avLst/>
            <a:gdLst>
              <a:gd name="T0" fmla="*/ 1017588 w 21600"/>
              <a:gd name="T1" fmla="*/ 273050 h 21600"/>
              <a:gd name="T2" fmla="*/ 1017588 w 21600"/>
              <a:gd name="T3" fmla="*/ 273050 h 21600"/>
              <a:gd name="T4" fmla="*/ 1017588 w 21600"/>
              <a:gd name="T5" fmla="*/ 273050 h 21600"/>
              <a:gd name="T6" fmla="*/ 1017588 w 21600"/>
              <a:gd name="T7" fmla="*/ 2730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pPr algn="l" defTabSz="914400">
              <a:buClr>
                <a:srgbClr val="000000"/>
              </a:buClr>
              <a:buFont typeface="Gill Sans" charset="0"/>
              <a:buNone/>
            </a:pP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continuum</a:t>
            </a:r>
            <a:endParaRPr lang="en-US"/>
          </a:p>
        </p:txBody>
      </p:sp>
      <p:sp>
        <p:nvSpPr>
          <p:cNvPr id="92170" name="AutoShape 10"/>
          <p:cNvSpPr>
            <a:spLocks/>
          </p:cNvSpPr>
          <p:nvPr/>
        </p:nvSpPr>
        <p:spPr bwMode="auto">
          <a:xfrm rot="1483934">
            <a:off x="4625975" y="4171950"/>
            <a:ext cx="277813" cy="21272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F5D328"/>
          </a:solidFill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2171" name="AutoShape 11"/>
          <p:cNvSpPr>
            <a:spLocks/>
          </p:cNvSpPr>
          <p:nvPr/>
        </p:nvSpPr>
        <p:spPr bwMode="auto">
          <a:xfrm rot="1483934">
            <a:off x="1346200" y="4176713"/>
            <a:ext cx="277813" cy="214312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F5D328"/>
          </a:solidFill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2172" name="AutoShape 12"/>
          <p:cNvSpPr>
            <a:spLocks/>
          </p:cNvSpPr>
          <p:nvPr/>
        </p:nvSpPr>
        <p:spPr bwMode="auto">
          <a:xfrm>
            <a:off x="133350" y="190500"/>
            <a:ext cx="12736513" cy="5715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EB4"/>
          </a:solid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defTabSz="455613">
              <a:spcBef>
                <a:spcPts val="1400"/>
              </a:spcBef>
              <a:defRPr/>
            </a:pPr>
            <a:r>
              <a:rPr lang="en-US" sz="30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HDF850.1: precise location and environment</a:t>
            </a:r>
            <a:endParaRPr lang="en-US"/>
          </a:p>
        </p:txBody>
      </p:sp>
      <p:sp>
        <p:nvSpPr>
          <p:cNvPr id="14" name="AutoShape 9"/>
          <p:cNvSpPr>
            <a:spLocks/>
          </p:cNvSpPr>
          <p:nvPr/>
        </p:nvSpPr>
        <p:spPr bwMode="auto">
          <a:xfrm>
            <a:off x="8807116" y="9155949"/>
            <a:ext cx="4004009" cy="525462"/>
          </a:xfrm>
          <a:custGeom>
            <a:avLst/>
            <a:gdLst>
              <a:gd name="T0" fmla="*/ 1239838 w 21600"/>
              <a:gd name="T1" fmla="*/ 196850 h 21600"/>
              <a:gd name="T2" fmla="*/ 1239838 w 21600"/>
              <a:gd name="T3" fmla="*/ 196850 h 21600"/>
              <a:gd name="T4" fmla="*/ 1239838 w 21600"/>
              <a:gd name="T5" fmla="*/ 196850 h 21600"/>
              <a:gd name="T6" fmla="*/ 1239838 w 21600"/>
              <a:gd name="T7" fmla="*/ 1968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>
            <a:noFill/>
            <a:round/>
            <a:headEnd/>
            <a:tailEnd/>
          </a:ln>
        </p:spPr>
        <p:txBody>
          <a:bodyPr lIns="38100" tIns="38100" rIns="38100" bIns="38100" anchor="b"/>
          <a:lstStyle/>
          <a:p>
            <a:pPr algn="r" defTabSz="1300163">
              <a:spcBef>
                <a:spcPts val="800"/>
              </a:spcBef>
              <a:buClr>
                <a:srgbClr val="929292"/>
              </a:buClr>
            </a:pPr>
            <a:r>
              <a:rPr lang="en-US" sz="22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Walter et al. (</a:t>
            </a:r>
            <a:r>
              <a:rPr lang="en-US" sz="22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2012, Nature)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droppedImage.png"/>
          <p:cNvPicPr>
            <a:picLocks noChangeAspect="1"/>
          </p:cNvPicPr>
          <p:nvPr/>
        </p:nvPicPr>
        <p:blipFill>
          <a:blip r:embed="rId3" cstate="print"/>
          <a:srcRect r="49214"/>
          <a:stretch>
            <a:fillRect/>
          </a:stretch>
        </p:blipFill>
        <p:spPr bwMode="auto">
          <a:xfrm>
            <a:off x="152400" y="3995738"/>
            <a:ext cx="6448425" cy="5891212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22531" name="AutoShape 3"/>
          <p:cNvSpPr>
            <a:spLocks/>
          </p:cNvSpPr>
          <p:nvPr/>
        </p:nvSpPr>
        <p:spPr bwMode="auto">
          <a:xfrm>
            <a:off x="5532438" y="1381125"/>
            <a:ext cx="6684962" cy="2159000"/>
          </a:xfrm>
          <a:custGeom>
            <a:avLst/>
            <a:gdLst>
              <a:gd name="T0" fmla="*/ 3342481 w 21600"/>
              <a:gd name="T1" fmla="*/ 1079500 h 21600"/>
              <a:gd name="T2" fmla="*/ 3342481 w 21600"/>
              <a:gd name="T3" fmla="*/ 1079500 h 21600"/>
              <a:gd name="T4" fmla="*/ 3342481 w 21600"/>
              <a:gd name="T5" fmla="*/ 1079500 h 21600"/>
              <a:gd name="T6" fmla="*/ 3342481 w 21600"/>
              <a:gd name="T7" fmla="*/ 10795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>
            <a:noFill/>
            <a:round/>
            <a:headEnd/>
            <a:tailEnd/>
          </a:ln>
        </p:spPr>
        <p:txBody>
          <a:bodyPr lIns="38100" tIns="38100" rIns="38100" bIns="38100"/>
          <a:lstStyle/>
          <a:p>
            <a:pPr algn="l" defTabSz="1300163">
              <a:spcBef>
                <a:spcPts val="800"/>
              </a:spcBef>
              <a:buClr>
                <a:srgbClr val="000000"/>
              </a:buClr>
            </a:pP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Most secure line in scan, ‘BzK’ galaxy</a:t>
            </a:r>
          </a:p>
          <a:p>
            <a:pPr algn="l" defTabSz="1300163">
              <a:spcBef>
                <a:spcPts val="800"/>
              </a:spcBef>
              <a:buClr>
                <a:srgbClr val="000000"/>
              </a:buClr>
            </a:pP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z=1.784</a:t>
            </a:r>
          </a:p>
          <a:p>
            <a:pPr algn="l" defTabSz="1300163">
              <a:spcBef>
                <a:spcPts val="800"/>
              </a:spcBef>
              <a:buClr>
                <a:srgbClr val="000000"/>
              </a:buClr>
            </a:pP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M</a:t>
            </a:r>
            <a:r>
              <a:rPr lang="en-US" sz="3000" baseline="-6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H2</a:t>
            </a: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=9 10</a:t>
            </a:r>
            <a:r>
              <a:rPr lang="en-US" sz="3000" baseline="32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10</a:t>
            </a: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 M</a:t>
            </a:r>
            <a:r>
              <a:rPr lang="en-US" sz="3000" baseline="-6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sun</a:t>
            </a: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 </a:t>
            </a:r>
          </a:p>
          <a:p>
            <a:pPr algn="l" defTabSz="1300163">
              <a:spcBef>
                <a:spcPts val="800"/>
              </a:spcBef>
              <a:buClr>
                <a:srgbClr val="000000"/>
              </a:buClr>
            </a:pP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SFR=38 M</a:t>
            </a:r>
            <a:r>
              <a:rPr lang="en-US" sz="3000" baseline="-6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sun</a:t>
            </a: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 yr </a:t>
            </a:r>
            <a:r>
              <a:rPr lang="en-US" sz="3000" baseline="32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-1 </a:t>
            </a:r>
            <a:endParaRPr lang="en-US"/>
          </a:p>
        </p:txBody>
      </p:sp>
      <p:pic>
        <p:nvPicPr>
          <p:cNvPr id="22532" name="Picture 4" descr="image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138" y="1071563"/>
            <a:ext cx="2852737" cy="2586037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93189" name="AutoShape 5"/>
          <p:cNvSpPr>
            <a:spLocks/>
          </p:cNvSpPr>
          <p:nvPr/>
        </p:nvSpPr>
        <p:spPr bwMode="auto">
          <a:xfrm>
            <a:off x="1881188" y="2109788"/>
            <a:ext cx="333375" cy="33337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F5D328">
              <a:alpha val="66777"/>
            </a:srgbClr>
          </a:solidFill>
          <a:ln w="12700" cap="flat" cmpd="sng">
            <a:noFill/>
            <a:prstDash val="solid"/>
            <a:miter lim="0"/>
            <a:headEnd/>
            <a:tailEnd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3190" name="AutoShape 6"/>
          <p:cNvSpPr>
            <a:spLocks/>
          </p:cNvSpPr>
          <p:nvPr/>
        </p:nvSpPr>
        <p:spPr bwMode="auto">
          <a:xfrm>
            <a:off x="133350" y="190500"/>
            <a:ext cx="12736513" cy="5715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EB4"/>
          </a:solid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defTabSz="455613">
              <a:spcBef>
                <a:spcPts val="1400"/>
              </a:spcBef>
              <a:defRPr/>
            </a:pPr>
            <a:r>
              <a:rPr lang="en-US" sz="3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Molecular deep field: blind detections</a:t>
            </a:r>
            <a:endParaRPr lang="en-US" dirty="0"/>
          </a:p>
        </p:txBody>
      </p:sp>
      <p:pic>
        <p:nvPicPr>
          <p:cNvPr id="22535" name="Picture 7" descr="fig12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1500" y="3873500"/>
            <a:ext cx="5892800" cy="58928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22536" name="AutoShape 3"/>
          <p:cNvSpPr>
            <a:spLocks/>
          </p:cNvSpPr>
          <p:nvPr/>
        </p:nvSpPr>
        <p:spPr bwMode="auto">
          <a:xfrm>
            <a:off x="5816600" y="1955800"/>
            <a:ext cx="6684963" cy="2159000"/>
          </a:xfrm>
          <a:custGeom>
            <a:avLst/>
            <a:gdLst>
              <a:gd name="T0" fmla="*/ 3342481 w 21600"/>
              <a:gd name="T1" fmla="*/ 1079500 h 21600"/>
              <a:gd name="T2" fmla="*/ 3342481 w 21600"/>
              <a:gd name="T3" fmla="*/ 1079500 h 21600"/>
              <a:gd name="T4" fmla="*/ 3342481 w 21600"/>
              <a:gd name="T5" fmla="*/ 1079500 h 21600"/>
              <a:gd name="T6" fmla="*/ 3342481 w 21600"/>
              <a:gd name="T7" fmla="*/ 10795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>
            <a:noFill/>
            <a:round/>
            <a:headEnd/>
            <a:tailEnd/>
          </a:ln>
        </p:spPr>
        <p:txBody>
          <a:bodyPr lIns="38100" tIns="38100" rIns="38100" bIns="38100"/>
          <a:lstStyle/>
          <a:p>
            <a:pPr algn="r" defTabSz="1300163">
              <a:spcBef>
                <a:spcPts val="800"/>
              </a:spcBef>
              <a:buClr>
                <a:srgbClr val="000000"/>
              </a:buClr>
            </a:pP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SMG-like excitation</a:t>
            </a:r>
          </a:p>
          <a:p>
            <a:pPr algn="r" defTabSz="1300163">
              <a:spcBef>
                <a:spcPts val="800"/>
              </a:spcBef>
              <a:buClr>
                <a:srgbClr val="000000"/>
              </a:buClr>
            </a:pP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sSFR=0.15 Gyr </a:t>
            </a:r>
            <a:r>
              <a:rPr lang="en-US" sz="3000" baseline="32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-1</a:t>
            </a: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    </a:t>
            </a:r>
          </a:p>
          <a:p>
            <a:pPr algn="r" defTabSz="1300163">
              <a:spcBef>
                <a:spcPts val="800"/>
              </a:spcBef>
              <a:buClr>
                <a:srgbClr val="000000"/>
              </a:buClr>
            </a:pP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M</a:t>
            </a:r>
            <a:r>
              <a:rPr lang="en-US" sz="3000" baseline="-6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star</a:t>
            </a: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=2.5 10</a:t>
            </a:r>
            <a:r>
              <a:rPr lang="en-US" sz="3000" baseline="32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11 </a:t>
            </a: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M</a:t>
            </a:r>
            <a:r>
              <a:rPr lang="en-US" sz="3000" baseline="-6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sun</a:t>
            </a:r>
            <a:endParaRPr lang="en-US"/>
          </a:p>
        </p:txBody>
      </p:sp>
      <p:sp>
        <p:nvSpPr>
          <p:cNvPr id="22537" name="AutoShape 2"/>
          <p:cNvSpPr>
            <a:spLocks/>
          </p:cNvSpPr>
          <p:nvPr/>
        </p:nvSpPr>
        <p:spPr bwMode="auto">
          <a:xfrm>
            <a:off x="3697288" y="1187450"/>
            <a:ext cx="1003300" cy="520700"/>
          </a:xfrm>
          <a:custGeom>
            <a:avLst/>
            <a:gdLst>
              <a:gd name="T0" fmla="*/ 501650 w 21600"/>
              <a:gd name="T1" fmla="*/ 260350 h 21600"/>
              <a:gd name="T2" fmla="*/ 501650 w 21600"/>
              <a:gd name="T3" fmla="*/ 260350 h 21600"/>
              <a:gd name="T4" fmla="*/ 501650 w 21600"/>
              <a:gd name="T5" fmla="*/ 260350 h 21600"/>
              <a:gd name="T6" fmla="*/ 501650 w 21600"/>
              <a:gd name="T7" fmla="*/ 2603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8100" tIns="38100" rIns="38100" bIns="38100"/>
          <a:lstStyle/>
          <a:p>
            <a:pPr algn="l" defTabSz="1300163">
              <a:buClr>
                <a:srgbClr val="000000"/>
              </a:buClr>
            </a:pP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ID.03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droppedImag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2200" y="4191000"/>
            <a:ext cx="4545013" cy="5653088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23555" name="AutoShape 2"/>
          <p:cNvSpPr>
            <a:spLocks/>
          </p:cNvSpPr>
          <p:nvPr/>
        </p:nvSpPr>
        <p:spPr bwMode="auto">
          <a:xfrm>
            <a:off x="3697288" y="1187450"/>
            <a:ext cx="1003300" cy="520700"/>
          </a:xfrm>
          <a:custGeom>
            <a:avLst/>
            <a:gdLst>
              <a:gd name="T0" fmla="*/ 501650 w 21600"/>
              <a:gd name="T1" fmla="*/ 260350 h 21600"/>
              <a:gd name="T2" fmla="*/ 501650 w 21600"/>
              <a:gd name="T3" fmla="*/ 260350 h 21600"/>
              <a:gd name="T4" fmla="*/ 501650 w 21600"/>
              <a:gd name="T5" fmla="*/ 260350 h 21600"/>
              <a:gd name="T6" fmla="*/ 501650 w 21600"/>
              <a:gd name="T7" fmla="*/ 2603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8100" tIns="38100" rIns="38100" bIns="38100"/>
          <a:lstStyle/>
          <a:p>
            <a:pPr algn="l" defTabSz="1300163">
              <a:buClr>
                <a:srgbClr val="000000"/>
              </a:buClr>
            </a:pP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ID.19</a:t>
            </a:r>
            <a:endParaRPr lang="en-US"/>
          </a:p>
        </p:txBody>
      </p:sp>
      <p:pic>
        <p:nvPicPr>
          <p:cNvPr id="23556" name="Picture 4" descr="image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738" y="1031875"/>
            <a:ext cx="2890837" cy="2836863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95237" name="AutoShape 5"/>
          <p:cNvSpPr>
            <a:spLocks/>
          </p:cNvSpPr>
          <p:nvPr/>
        </p:nvSpPr>
        <p:spPr bwMode="auto">
          <a:xfrm>
            <a:off x="1692275" y="2403475"/>
            <a:ext cx="331788" cy="33337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F5D328">
              <a:alpha val="66777"/>
            </a:srgbClr>
          </a:solidFill>
          <a:ln w="12700" cap="flat" cmpd="sng">
            <a:noFill/>
            <a:prstDash val="solid"/>
            <a:miter lim="0"/>
            <a:headEnd/>
            <a:tailEnd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5238" name="AutoShape 6"/>
          <p:cNvSpPr>
            <a:spLocks/>
          </p:cNvSpPr>
          <p:nvPr/>
        </p:nvSpPr>
        <p:spPr bwMode="auto">
          <a:xfrm>
            <a:off x="133350" y="190500"/>
            <a:ext cx="12736513" cy="5715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EB4"/>
          </a:solid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defTabSz="455613">
              <a:spcBef>
                <a:spcPts val="1400"/>
              </a:spcBef>
              <a:defRPr/>
            </a:pPr>
            <a:r>
              <a:rPr lang="en-US" sz="3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Molecular deep field: blind detections</a:t>
            </a:r>
            <a:endParaRPr lang="en-US" dirty="0"/>
          </a:p>
        </p:txBody>
      </p:sp>
      <p:sp>
        <p:nvSpPr>
          <p:cNvPr id="23559" name="AutoShape 7"/>
          <p:cNvSpPr>
            <a:spLocks/>
          </p:cNvSpPr>
          <p:nvPr/>
        </p:nvSpPr>
        <p:spPr bwMode="auto">
          <a:xfrm>
            <a:off x="625475" y="3925888"/>
            <a:ext cx="2295525" cy="546100"/>
          </a:xfrm>
          <a:custGeom>
            <a:avLst/>
            <a:gdLst>
              <a:gd name="T0" fmla="*/ 1147763 w 21600"/>
              <a:gd name="T1" fmla="*/ 273050 h 21600"/>
              <a:gd name="T2" fmla="*/ 1147763 w 21600"/>
              <a:gd name="T3" fmla="*/ 273050 h 21600"/>
              <a:gd name="T4" fmla="*/ 1147763 w 21600"/>
              <a:gd name="T5" fmla="*/ 273050 h 21600"/>
              <a:gd name="T6" fmla="*/ 1147763 w 21600"/>
              <a:gd name="T7" fmla="*/ 2730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pPr algn="l" defTabSz="1300163">
              <a:spcBef>
                <a:spcPts val="800"/>
              </a:spcBef>
              <a:buClr>
                <a:srgbClr val="000000"/>
              </a:buClr>
            </a:pP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HST GRISM</a:t>
            </a:r>
            <a:endParaRPr lang="en-US"/>
          </a:p>
        </p:txBody>
      </p:sp>
      <p:sp>
        <p:nvSpPr>
          <p:cNvPr id="23560" name="AutoShape 8"/>
          <p:cNvSpPr>
            <a:spLocks/>
          </p:cNvSpPr>
          <p:nvPr/>
        </p:nvSpPr>
        <p:spPr bwMode="auto">
          <a:xfrm rot="-5400000">
            <a:off x="-681038" y="7488238"/>
            <a:ext cx="3268663" cy="484188"/>
          </a:xfrm>
          <a:custGeom>
            <a:avLst/>
            <a:gdLst>
              <a:gd name="T0" fmla="*/ 1634332 w 21600"/>
              <a:gd name="T1" fmla="*/ 242094 h 21600"/>
              <a:gd name="T2" fmla="*/ 1634332 w 21600"/>
              <a:gd name="T3" fmla="*/ 242094 h 21600"/>
              <a:gd name="T4" fmla="*/ 1634332 w 21600"/>
              <a:gd name="T5" fmla="*/ 242094 h 21600"/>
              <a:gd name="T6" fmla="*/ 1634332 w 21600"/>
              <a:gd name="T7" fmla="*/ 242094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pPr algn="l" defTabSz="1300163">
              <a:spcBef>
                <a:spcPts val="800"/>
              </a:spcBef>
              <a:buClr>
                <a:srgbClr val="000000"/>
              </a:buClr>
            </a:pPr>
            <a:r>
              <a:rPr lang="en-US" sz="2200">
                <a:latin typeface="Gill Sans" charset="0"/>
                <a:ea typeface="Gill Sans" charset="0"/>
                <a:cs typeface="Gill Sans" charset="0"/>
                <a:sym typeface="Gill Sans" charset="0"/>
              </a:rPr>
              <a:t>Weiner et al. in prep</a:t>
            </a:r>
            <a:endParaRPr lang="en-US"/>
          </a:p>
        </p:txBody>
      </p:sp>
      <p:sp>
        <p:nvSpPr>
          <p:cNvPr id="23561" name="AutoShape 9"/>
          <p:cNvSpPr>
            <a:spLocks/>
          </p:cNvSpPr>
          <p:nvPr/>
        </p:nvSpPr>
        <p:spPr bwMode="auto">
          <a:xfrm>
            <a:off x="3775075" y="4275138"/>
            <a:ext cx="1092200" cy="419100"/>
          </a:xfrm>
          <a:custGeom>
            <a:avLst/>
            <a:gdLst>
              <a:gd name="T0" fmla="*/ 546100 w 21600"/>
              <a:gd name="T1" fmla="*/ 209550 h 21600"/>
              <a:gd name="T2" fmla="*/ 546100 w 21600"/>
              <a:gd name="T3" fmla="*/ 209550 h 21600"/>
              <a:gd name="T4" fmla="*/ 546100 w 21600"/>
              <a:gd name="T5" fmla="*/ 209550 h 21600"/>
              <a:gd name="T6" fmla="*/ 546100 w 21600"/>
              <a:gd name="T7" fmla="*/ 2095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noFill/>
            <a:miter lim="0"/>
            <a:headEnd/>
            <a:tailEnd/>
          </a:ln>
        </p:spPr>
        <p:txBody>
          <a:bodyPr lIns="0" tIns="0" rIns="0" bIns="0" anchor="ctr"/>
          <a:lstStyle/>
          <a:p>
            <a:pPr algn="l" defTabSz="1300163">
              <a:spcBef>
                <a:spcPts val="800"/>
              </a:spcBef>
              <a:buClr>
                <a:srgbClr val="000000"/>
              </a:buClr>
            </a:pPr>
            <a:r>
              <a:rPr lang="en-US" sz="2200">
                <a:latin typeface="Gill Sans" charset="0"/>
                <a:ea typeface="Gill Sans" charset="0"/>
                <a:cs typeface="Gill Sans" charset="0"/>
                <a:sym typeface="Gill Sans" charset="0"/>
              </a:rPr>
              <a:t>CO(3-2)</a:t>
            </a:r>
            <a:endParaRPr lang="en-US"/>
          </a:p>
        </p:txBody>
      </p:sp>
      <p:sp>
        <p:nvSpPr>
          <p:cNvPr id="23562" name="AutoShape 10"/>
          <p:cNvSpPr>
            <a:spLocks/>
          </p:cNvSpPr>
          <p:nvPr/>
        </p:nvSpPr>
        <p:spPr bwMode="auto">
          <a:xfrm>
            <a:off x="3781425" y="5638800"/>
            <a:ext cx="739775" cy="419100"/>
          </a:xfrm>
          <a:custGeom>
            <a:avLst/>
            <a:gdLst>
              <a:gd name="T0" fmla="*/ 369887 w 21600"/>
              <a:gd name="T1" fmla="*/ 209550 h 21600"/>
              <a:gd name="T2" fmla="*/ 369887 w 21600"/>
              <a:gd name="T3" fmla="*/ 209550 h 21600"/>
              <a:gd name="T4" fmla="*/ 369887 w 21600"/>
              <a:gd name="T5" fmla="*/ 209550 h 21600"/>
              <a:gd name="T6" fmla="*/ 369887 w 21600"/>
              <a:gd name="T7" fmla="*/ 2095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noFill/>
            <a:miter lim="0"/>
            <a:headEnd/>
            <a:tailEnd/>
          </a:ln>
        </p:spPr>
        <p:txBody>
          <a:bodyPr lIns="0" tIns="0" rIns="0" bIns="0" anchor="ctr"/>
          <a:lstStyle/>
          <a:p>
            <a:pPr algn="l" defTabSz="1300163">
              <a:spcBef>
                <a:spcPts val="800"/>
              </a:spcBef>
              <a:buClr>
                <a:srgbClr val="000000"/>
              </a:buClr>
            </a:pPr>
            <a:r>
              <a:rPr lang="en-US" sz="2200">
                <a:latin typeface="Gill Sans" charset="0"/>
                <a:ea typeface="Gill Sans" charset="0"/>
                <a:cs typeface="Gill Sans" charset="0"/>
                <a:sym typeface="Gill Sans" charset="0"/>
              </a:rPr>
              <a:t>[OIII]</a:t>
            </a:r>
            <a:endParaRPr lang="en-US"/>
          </a:p>
        </p:txBody>
      </p:sp>
      <p:sp>
        <p:nvSpPr>
          <p:cNvPr id="23563" name="AutoShape 11"/>
          <p:cNvSpPr>
            <a:spLocks/>
          </p:cNvSpPr>
          <p:nvPr/>
        </p:nvSpPr>
        <p:spPr bwMode="auto">
          <a:xfrm>
            <a:off x="3757613" y="6778625"/>
            <a:ext cx="803275" cy="419100"/>
          </a:xfrm>
          <a:custGeom>
            <a:avLst/>
            <a:gdLst>
              <a:gd name="T0" fmla="*/ 401638 w 21600"/>
              <a:gd name="T1" fmla="*/ 209550 h 21600"/>
              <a:gd name="T2" fmla="*/ 401638 w 21600"/>
              <a:gd name="T3" fmla="*/ 209550 h 21600"/>
              <a:gd name="T4" fmla="*/ 401638 w 21600"/>
              <a:gd name="T5" fmla="*/ 209550 h 21600"/>
              <a:gd name="T6" fmla="*/ 401638 w 21600"/>
              <a:gd name="T7" fmla="*/ 2095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noFill/>
            <a:miter lim="0"/>
            <a:headEnd/>
            <a:tailEnd/>
          </a:ln>
        </p:spPr>
        <p:txBody>
          <a:bodyPr lIns="0" tIns="0" rIns="0" bIns="0" anchor="ctr"/>
          <a:lstStyle/>
          <a:p>
            <a:pPr algn="l" defTabSz="1300163">
              <a:spcBef>
                <a:spcPts val="800"/>
              </a:spcBef>
              <a:buClr>
                <a:srgbClr val="000000"/>
              </a:buClr>
            </a:pPr>
            <a:r>
              <a:rPr lang="en-US" sz="2200">
                <a:latin typeface="Gill Sans" charset="0"/>
                <a:ea typeface="Gill Sans" charset="0"/>
                <a:cs typeface="Gill Sans" charset="0"/>
                <a:sym typeface="Gill Sans" charset="0"/>
              </a:rPr>
              <a:t>Hbeta</a:t>
            </a:r>
            <a:endParaRPr lang="en-US"/>
          </a:p>
        </p:txBody>
      </p:sp>
      <p:sp>
        <p:nvSpPr>
          <p:cNvPr id="23564" name="AutoShape 12"/>
          <p:cNvSpPr>
            <a:spLocks/>
          </p:cNvSpPr>
          <p:nvPr/>
        </p:nvSpPr>
        <p:spPr bwMode="auto">
          <a:xfrm>
            <a:off x="3800475" y="8020050"/>
            <a:ext cx="669925" cy="419100"/>
          </a:xfrm>
          <a:custGeom>
            <a:avLst/>
            <a:gdLst>
              <a:gd name="T0" fmla="*/ 334963 w 21600"/>
              <a:gd name="T1" fmla="*/ 209550 h 21600"/>
              <a:gd name="T2" fmla="*/ 334963 w 21600"/>
              <a:gd name="T3" fmla="*/ 209550 h 21600"/>
              <a:gd name="T4" fmla="*/ 334963 w 21600"/>
              <a:gd name="T5" fmla="*/ 209550 h 21600"/>
              <a:gd name="T6" fmla="*/ 334963 w 21600"/>
              <a:gd name="T7" fmla="*/ 2095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noFill/>
            <a:miter lim="0"/>
            <a:headEnd/>
            <a:tailEnd/>
          </a:ln>
        </p:spPr>
        <p:txBody>
          <a:bodyPr lIns="0" tIns="0" rIns="0" bIns="0" anchor="ctr"/>
          <a:lstStyle/>
          <a:p>
            <a:pPr algn="l" defTabSz="1300163">
              <a:spcBef>
                <a:spcPts val="800"/>
              </a:spcBef>
              <a:buClr>
                <a:srgbClr val="000000"/>
              </a:buClr>
            </a:pPr>
            <a:r>
              <a:rPr lang="en-US" sz="2200">
                <a:latin typeface="Gill Sans" charset="0"/>
                <a:ea typeface="Gill Sans" charset="0"/>
                <a:cs typeface="Gill Sans" charset="0"/>
                <a:sym typeface="Gill Sans" charset="0"/>
              </a:rPr>
              <a:t>[OII]</a:t>
            </a:r>
            <a:endParaRPr lang="en-US"/>
          </a:p>
        </p:txBody>
      </p:sp>
      <p:pic>
        <p:nvPicPr>
          <p:cNvPr id="23565" name="Picture 13" descr="fig15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64363" y="3889375"/>
            <a:ext cx="5862637" cy="5864225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23566" name="AutoShape 3"/>
          <p:cNvSpPr>
            <a:spLocks/>
          </p:cNvSpPr>
          <p:nvPr/>
        </p:nvSpPr>
        <p:spPr bwMode="auto">
          <a:xfrm>
            <a:off x="5532438" y="1381125"/>
            <a:ext cx="6684962" cy="2159000"/>
          </a:xfrm>
          <a:custGeom>
            <a:avLst/>
            <a:gdLst>
              <a:gd name="T0" fmla="*/ 3342481 w 21600"/>
              <a:gd name="T1" fmla="*/ 1079500 h 21600"/>
              <a:gd name="T2" fmla="*/ 3342481 w 21600"/>
              <a:gd name="T3" fmla="*/ 1079500 h 21600"/>
              <a:gd name="T4" fmla="*/ 3342481 w 21600"/>
              <a:gd name="T5" fmla="*/ 1079500 h 21600"/>
              <a:gd name="T6" fmla="*/ 3342481 w 21600"/>
              <a:gd name="T7" fmla="*/ 10795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>
            <a:noFill/>
            <a:round/>
            <a:headEnd/>
            <a:tailEnd/>
          </a:ln>
        </p:spPr>
        <p:txBody>
          <a:bodyPr lIns="38100" tIns="38100" rIns="38100" bIns="38100"/>
          <a:lstStyle/>
          <a:p>
            <a:pPr algn="l" defTabSz="1300163">
              <a:spcBef>
                <a:spcPts val="800"/>
              </a:spcBef>
              <a:buClr>
                <a:srgbClr val="000000"/>
              </a:buClr>
            </a:pP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CO id confirmed with HST grism spec</a:t>
            </a:r>
          </a:p>
          <a:p>
            <a:pPr algn="l" defTabSz="1300163">
              <a:spcBef>
                <a:spcPts val="800"/>
              </a:spcBef>
              <a:buClr>
                <a:srgbClr val="000000"/>
              </a:buClr>
            </a:pP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z=2.047</a:t>
            </a:r>
          </a:p>
          <a:p>
            <a:pPr algn="l" defTabSz="1300163">
              <a:spcBef>
                <a:spcPts val="800"/>
              </a:spcBef>
              <a:buClr>
                <a:srgbClr val="000000"/>
              </a:buClr>
            </a:pP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M</a:t>
            </a:r>
            <a:r>
              <a:rPr lang="en-US" sz="3000" baseline="-6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H2</a:t>
            </a: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=1.3 10</a:t>
            </a:r>
            <a:r>
              <a:rPr lang="en-US" sz="3000" baseline="32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11</a:t>
            </a: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 M</a:t>
            </a:r>
            <a:r>
              <a:rPr lang="en-US" sz="3000" baseline="-6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sun</a:t>
            </a: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 </a:t>
            </a:r>
          </a:p>
          <a:p>
            <a:pPr algn="l" defTabSz="1300163">
              <a:spcBef>
                <a:spcPts val="800"/>
              </a:spcBef>
              <a:buClr>
                <a:srgbClr val="000000"/>
              </a:buClr>
            </a:pP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SFR=8 M</a:t>
            </a:r>
            <a:r>
              <a:rPr lang="en-US" sz="3000" baseline="-6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sun</a:t>
            </a: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 yr </a:t>
            </a:r>
            <a:r>
              <a:rPr lang="en-US" sz="3000" baseline="32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-1 </a:t>
            </a:r>
            <a:endParaRPr lang="en-US"/>
          </a:p>
        </p:txBody>
      </p:sp>
      <p:sp>
        <p:nvSpPr>
          <p:cNvPr id="23567" name="AutoShape 3"/>
          <p:cNvSpPr>
            <a:spLocks/>
          </p:cNvSpPr>
          <p:nvPr/>
        </p:nvSpPr>
        <p:spPr bwMode="auto">
          <a:xfrm>
            <a:off x="5816600" y="1955800"/>
            <a:ext cx="6684963" cy="2159000"/>
          </a:xfrm>
          <a:custGeom>
            <a:avLst/>
            <a:gdLst>
              <a:gd name="T0" fmla="*/ 3342481 w 21600"/>
              <a:gd name="T1" fmla="*/ 1079500 h 21600"/>
              <a:gd name="T2" fmla="*/ 3342481 w 21600"/>
              <a:gd name="T3" fmla="*/ 1079500 h 21600"/>
              <a:gd name="T4" fmla="*/ 3342481 w 21600"/>
              <a:gd name="T5" fmla="*/ 1079500 h 21600"/>
              <a:gd name="T6" fmla="*/ 3342481 w 21600"/>
              <a:gd name="T7" fmla="*/ 10795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>
            <a:noFill/>
            <a:round/>
            <a:headEnd/>
            <a:tailEnd/>
          </a:ln>
        </p:spPr>
        <p:txBody>
          <a:bodyPr lIns="38100" tIns="38100" rIns="38100" bIns="38100"/>
          <a:lstStyle/>
          <a:p>
            <a:pPr algn="r" defTabSz="1300163">
              <a:spcBef>
                <a:spcPts val="800"/>
              </a:spcBef>
              <a:buClr>
                <a:srgbClr val="000000"/>
              </a:buClr>
            </a:pPr>
            <a:endParaRPr lang="en-US" sz="3000">
              <a:latin typeface="Gill Sans" charset="0"/>
              <a:ea typeface="Gill Sans" charset="0"/>
              <a:cs typeface="Gill Sans" charset="0"/>
              <a:sym typeface="Gill Sans" charset="0"/>
            </a:endParaRPr>
          </a:p>
          <a:p>
            <a:pPr algn="r" defTabSz="1300163">
              <a:spcBef>
                <a:spcPts val="800"/>
              </a:spcBef>
              <a:buClr>
                <a:srgbClr val="000000"/>
              </a:buClr>
            </a:pP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sSFR=0.4 Gyr </a:t>
            </a:r>
            <a:r>
              <a:rPr lang="en-US" sz="3000" baseline="32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-1</a:t>
            </a: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    </a:t>
            </a:r>
          </a:p>
          <a:p>
            <a:pPr algn="r" defTabSz="1300163">
              <a:spcBef>
                <a:spcPts val="800"/>
              </a:spcBef>
              <a:buClr>
                <a:srgbClr val="000000"/>
              </a:buClr>
            </a:pP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M</a:t>
            </a:r>
            <a:r>
              <a:rPr lang="en-US" sz="3000" baseline="-6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star</a:t>
            </a: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=1.9 10</a:t>
            </a:r>
            <a:r>
              <a:rPr lang="en-US" sz="3000" baseline="32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10 </a:t>
            </a: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M</a:t>
            </a:r>
            <a:r>
              <a:rPr lang="en-US" sz="3000" baseline="-6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sun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jl1_t05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338" y="4789488"/>
            <a:ext cx="4532312" cy="4532312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24579" name="Picture 2" descr="imag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350" y="1050925"/>
            <a:ext cx="2927350" cy="2827338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97286" name="AutoShape 6"/>
          <p:cNvSpPr>
            <a:spLocks/>
          </p:cNvSpPr>
          <p:nvPr/>
        </p:nvSpPr>
        <p:spPr bwMode="auto">
          <a:xfrm>
            <a:off x="1916113" y="2454275"/>
            <a:ext cx="331787" cy="33337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F5D328">
              <a:alpha val="66777"/>
            </a:srgbClr>
          </a:solidFill>
          <a:ln w="12700" cap="flat" cmpd="sng">
            <a:noFill/>
            <a:prstDash val="solid"/>
            <a:miter lim="0"/>
            <a:headEnd/>
            <a:tailEnd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7287" name="AutoShape 7"/>
          <p:cNvSpPr>
            <a:spLocks/>
          </p:cNvSpPr>
          <p:nvPr/>
        </p:nvSpPr>
        <p:spPr bwMode="auto">
          <a:xfrm>
            <a:off x="133350" y="190500"/>
            <a:ext cx="12736513" cy="5715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EB4"/>
          </a:solid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defTabSz="455613">
              <a:spcBef>
                <a:spcPts val="1400"/>
              </a:spcBef>
              <a:defRPr/>
            </a:pPr>
            <a:r>
              <a:rPr lang="en-US" sz="3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Molecular deep field: blind detections</a:t>
            </a:r>
            <a:endParaRPr lang="en-US" dirty="0"/>
          </a:p>
        </p:txBody>
      </p:sp>
      <p:grpSp>
        <p:nvGrpSpPr>
          <p:cNvPr id="24582" name="Group 8"/>
          <p:cNvGrpSpPr>
            <a:grpSpLocks/>
          </p:cNvGrpSpPr>
          <p:nvPr/>
        </p:nvGrpSpPr>
        <p:grpSpPr bwMode="auto">
          <a:xfrm>
            <a:off x="6575425" y="2908300"/>
            <a:ext cx="6016625" cy="5430838"/>
            <a:chOff x="0" y="0"/>
            <a:chExt cx="6016822" cy="5429954"/>
          </a:xfrm>
        </p:grpSpPr>
        <p:pic>
          <p:nvPicPr>
            <p:cNvPr id="24587" name="Picture 9" descr="image48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29376"/>
              <a:ext cx="5198971" cy="5400578"/>
            </a:xfrm>
            <a:prstGeom prst="rect">
              <a:avLst/>
            </a:prstGeom>
            <a:noFill/>
            <a:ln w="12700">
              <a:noFill/>
              <a:round/>
              <a:headEnd/>
              <a:tailEnd/>
            </a:ln>
          </p:spPr>
        </p:pic>
        <p:sp>
          <p:nvSpPr>
            <p:cNvPr id="24588" name="AutoShape 10"/>
            <p:cNvSpPr>
              <a:spLocks/>
            </p:cNvSpPr>
            <p:nvPr/>
          </p:nvSpPr>
          <p:spPr bwMode="auto">
            <a:xfrm>
              <a:off x="663094" y="23507"/>
              <a:ext cx="1701230" cy="444212"/>
            </a:xfrm>
            <a:custGeom>
              <a:avLst/>
              <a:gdLst>
                <a:gd name="T0" fmla="*/ 850615 w 21600"/>
                <a:gd name="T1" fmla="*/ 222106 h 21600"/>
                <a:gd name="T2" fmla="*/ 850615 w 21600"/>
                <a:gd name="T3" fmla="*/ 222106 h 21600"/>
                <a:gd name="T4" fmla="*/ 850615 w 21600"/>
                <a:gd name="T5" fmla="*/ 222106 h 21600"/>
                <a:gd name="T6" fmla="*/ 850615 w 21600"/>
                <a:gd name="T7" fmla="*/ 222106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noFill/>
              <a:round/>
              <a:headEnd/>
              <a:tailEnd/>
            </a:ln>
          </p:spPr>
          <p:txBody>
            <a:bodyPr lIns="38100" tIns="38100" rIns="38100" bIns="38100"/>
            <a:lstStyle/>
            <a:p>
              <a:pPr algn="l" defTabSz="1300163">
                <a:buClr>
                  <a:srgbClr val="000000"/>
                </a:buClr>
              </a:pPr>
              <a:r>
                <a:rPr lang="en-US" sz="2300">
                  <a:latin typeface="Tw Cen MT" pitchFamily="34" charset="0"/>
                  <a:ea typeface="Tw Cen MT" pitchFamily="34" charset="0"/>
                  <a:cs typeface="Tw Cen MT" pitchFamily="34" charset="0"/>
                  <a:sym typeface="Tw Cen MT" pitchFamily="34" charset="0"/>
                </a:rPr>
                <a:t>0.44 </a:t>
              </a:r>
              <a:r>
                <a:rPr lang="en-US" sz="2300">
                  <a:latin typeface="Symbol" pitchFamily="18" charset="2"/>
                  <a:ea typeface="Symbol" pitchFamily="18" charset="2"/>
                  <a:cs typeface="Symbol" pitchFamily="18" charset="2"/>
                  <a:sym typeface="Symbol" pitchFamily="18" charset="2"/>
                </a:rPr>
                <a:t>m</a:t>
              </a:r>
              <a:r>
                <a:rPr lang="en-US" sz="2300">
                  <a:latin typeface="Tw Cen MT" pitchFamily="34" charset="0"/>
                  <a:ea typeface="Tw Cen MT" pitchFamily="34" charset="0"/>
                  <a:cs typeface="Tw Cen MT" pitchFamily="34" charset="0"/>
                  <a:sym typeface="Tw Cen MT" pitchFamily="34" charset="0"/>
                </a:rPr>
                <a:t>m</a:t>
              </a:r>
              <a:endParaRPr lang="en-US"/>
            </a:p>
          </p:txBody>
        </p:sp>
        <p:sp>
          <p:nvSpPr>
            <p:cNvPr id="24589" name="AutoShape 11"/>
            <p:cNvSpPr>
              <a:spLocks/>
            </p:cNvSpPr>
            <p:nvPr/>
          </p:nvSpPr>
          <p:spPr bwMode="auto">
            <a:xfrm>
              <a:off x="2445325" y="23507"/>
              <a:ext cx="1701230" cy="444212"/>
            </a:xfrm>
            <a:custGeom>
              <a:avLst/>
              <a:gdLst>
                <a:gd name="T0" fmla="*/ 850615 w 21600"/>
                <a:gd name="T1" fmla="*/ 222106 h 21600"/>
                <a:gd name="T2" fmla="*/ 850615 w 21600"/>
                <a:gd name="T3" fmla="*/ 222106 h 21600"/>
                <a:gd name="T4" fmla="*/ 850615 w 21600"/>
                <a:gd name="T5" fmla="*/ 222106 h 21600"/>
                <a:gd name="T6" fmla="*/ 850615 w 21600"/>
                <a:gd name="T7" fmla="*/ 222106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noFill/>
              <a:round/>
              <a:headEnd/>
              <a:tailEnd/>
            </a:ln>
          </p:spPr>
          <p:txBody>
            <a:bodyPr lIns="38100" tIns="38100" rIns="38100" bIns="38100"/>
            <a:lstStyle/>
            <a:p>
              <a:pPr algn="l" defTabSz="1300163">
                <a:buClr>
                  <a:srgbClr val="000000"/>
                </a:buClr>
              </a:pPr>
              <a:r>
                <a:rPr lang="en-US" sz="2300">
                  <a:latin typeface="Tw Cen MT" pitchFamily="34" charset="0"/>
                  <a:ea typeface="Tw Cen MT" pitchFamily="34" charset="0"/>
                  <a:cs typeface="Tw Cen MT" pitchFamily="34" charset="0"/>
                  <a:sym typeface="Tw Cen MT" pitchFamily="34" charset="0"/>
                </a:rPr>
                <a:t>0.61 </a:t>
              </a:r>
              <a:r>
                <a:rPr lang="en-US" sz="2300">
                  <a:latin typeface="Symbol" pitchFamily="18" charset="2"/>
                  <a:ea typeface="Symbol" pitchFamily="18" charset="2"/>
                  <a:cs typeface="Symbol" pitchFamily="18" charset="2"/>
                  <a:sym typeface="Symbol" pitchFamily="18" charset="2"/>
                </a:rPr>
                <a:t>m</a:t>
              </a:r>
              <a:r>
                <a:rPr lang="en-US" sz="2300">
                  <a:latin typeface="Tw Cen MT" pitchFamily="34" charset="0"/>
                  <a:ea typeface="Tw Cen MT" pitchFamily="34" charset="0"/>
                  <a:cs typeface="Tw Cen MT" pitchFamily="34" charset="0"/>
                  <a:sym typeface="Tw Cen MT" pitchFamily="34" charset="0"/>
                </a:rPr>
                <a:t>m</a:t>
              </a:r>
              <a:endParaRPr lang="en-US"/>
            </a:p>
          </p:txBody>
        </p:sp>
        <p:sp>
          <p:nvSpPr>
            <p:cNvPr id="24590" name="AutoShape 12"/>
            <p:cNvSpPr>
              <a:spLocks/>
            </p:cNvSpPr>
            <p:nvPr/>
          </p:nvSpPr>
          <p:spPr bwMode="auto">
            <a:xfrm>
              <a:off x="4134249" y="23507"/>
              <a:ext cx="1701229" cy="444212"/>
            </a:xfrm>
            <a:custGeom>
              <a:avLst/>
              <a:gdLst>
                <a:gd name="T0" fmla="*/ 850615 w 21600"/>
                <a:gd name="T1" fmla="*/ 222106 h 21600"/>
                <a:gd name="T2" fmla="*/ 850615 w 21600"/>
                <a:gd name="T3" fmla="*/ 222106 h 21600"/>
                <a:gd name="T4" fmla="*/ 850615 w 21600"/>
                <a:gd name="T5" fmla="*/ 222106 h 21600"/>
                <a:gd name="T6" fmla="*/ 850615 w 21600"/>
                <a:gd name="T7" fmla="*/ 222106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noFill/>
              <a:round/>
              <a:headEnd/>
              <a:tailEnd/>
            </a:ln>
          </p:spPr>
          <p:txBody>
            <a:bodyPr lIns="38100" tIns="38100" rIns="38100" bIns="38100"/>
            <a:lstStyle/>
            <a:p>
              <a:pPr algn="l" defTabSz="1300163">
                <a:buClr>
                  <a:srgbClr val="000000"/>
                </a:buClr>
              </a:pPr>
              <a:r>
                <a:rPr lang="en-US" sz="2300">
                  <a:latin typeface="Tw Cen MT" pitchFamily="34" charset="0"/>
                  <a:ea typeface="Tw Cen MT" pitchFamily="34" charset="0"/>
                  <a:cs typeface="Tw Cen MT" pitchFamily="34" charset="0"/>
                  <a:sym typeface="Tw Cen MT" pitchFamily="34" charset="0"/>
                </a:rPr>
                <a:t>0.85 </a:t>
              </a:r>
              <a:r>
                <a:rPr lang="en-US" sz="2300">
                  <a:latin typeface="Symbol" pitchFamily="18" charset="2"/>
                  <a:ea typeface="Symbol" pitchFamily="18" charset="2"/>
                  <a:cs typeface="Symbol" pitchFamily="18" charset="2"/>
                  <a:sym typeface="Symbol" pitchFamily="18" charset="2"/>
                </a:rPr>
                <a:t>m</a:t>
              </a:r>
              <a:r>
                <a:rPr lang="en-US" sz="2300">
                  <a:latin typeface="Tw Cen MT" pitchFamily="34" charset="0"/>
                  <a:ea typeface="Tw Cen MT" pitchFamily="34" charset="0"/>
                  <a:cs typeface="Tw Cen MT" pitchFamily="34" charset="0"/>
                  <a:sym typeface="Tw Cen MT" pitchFamily="34" charset="0"/>
                </a:rPr>
                <a:t>m</a:t>
              </a:r>
              <a:endParaRPr lang="en-US"/>
            </a:p>
          </p:txBody>
        </p:sp>
        <p:sp>
          <p:nvSpPr>
            <p:cNvPr id="24591" name="AutoShape 13"/>
            <p:cNvSpPr>
              <a:spLocks/>
            </p:cNvSpPr>
            <p:nvPr/>
          </p:nvSpPr>
          <p:spPr bwMode="auto">
            <a:xfrm>
              <a:off x="681755" y="1749753"/>
              <a:ext cx="1701230" cy="444213"/>
            </a:xfrm>
            <a:custGeom>
              <a:avLst/>
              <a:gdLst>
                <a:gd name="T0" fmla="*/ 850615 w 21600"/>
                <a:gd name="T1" fmla="*/ 222107 h 21600"/>
                <a:gd name="T2" fmla="*/ 850615 w 21600"/>
                <a:gd name="T3" fmla="*/ 222107 h 21600"/>
                <a:gd name="T4" fmla="*/ 850615 w 21600"/>
                <a:gd name="T5" fmla="*/ 222107 h 21600"/>
                <a:gd name="T6" fmla="*/ 850615 w 21600"/>
                <a:gd name="T7" fmla="*/ 22210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noFill/>
              <a:round/>
              <a:headEnd/>
              <a:tailEnd/>
            </a:ln>
          </p:spPr>
          <p:txBody>
            <a:bodyPr lIns="38100" tIns="38100" rIns="38100" bIns="38100"/>
            <a:lstStyle/>
            <a:p>
              <a:pPr algn="l" defTabSz="1300163">
                <a:buClr>
                  <a:srgbClr val="000000"/>
                </a:buClr>
              </a:pPr>
              <a:r>
                <a:rPr lang="en-US" sz="2300">
                  <a:latin typeface="Tw Cen MT" pitchFamily="34" charset="0"/>
                  <a:ea typeface="Tw Cen MT" pitchFamily="34" charset="0"/>
                  <a:cs typeface="Tw Cen MT" pitchFamily="34" charset="0"/>
                  <a:sym typeface="Tw Cen MT" pitchFamily="34" charset="0"/>
                </a:rPr>
                <a:t>1.25 </a:t>
              </a:r>
              <a:r>
                <a:rPr lang="en-US" sz="2300">
                  <a:latin typeface="Symbol" pitchFamily="18" charset="2"/>
                  <a:ea typeface="Symbol" pitchFamily="18" charset="2"/>
                  <a:cs typeface="Symbol" pitchFamily="18" charset="2"/>
                  <a:sym typeface="Symbol" pitchFamily="18" charset="2"/>
                </a:rPr>
                <a:t>m</a:t>
              </a:r>
              <a:r>
                <a:rPr lang="en-US" sz="2300">
                  <a:latin typeface="Tw Cen MT" pitchFamily="34" charset="0"/>
                  <a:ea typeface="Tw Cen MT" pitchFamily="34" charset="0"/>
                  <a:cs typeface="Tw Cen MT" pitchFamily="34" charset="0"/>
                  <a:sym typeface="Tw Cen MT" pitchFamily="34" charset="0"/>
                </a:rPr>
                <a:t>m</a:t>
              </a:r>
              <a:endParaRPr lang="en-US"/>
            </a:p>
          </p:txBody>
        </p:sp>
        <p:sp>
          <p:nvSpPr>
            <p:cNvPr id="24592" name="AutoShape 14"/>
            <p:cNvSpPr>
              <a:spLocks/>
            </p:cNvSpPr>
            <p:nvPr/>
          </p:nvSpPr>
          <p:spPr bwMode="auto">
            <a:xfrm>
              <a:off x="2445325" y="1749753"/>
              <a:ext cx="1701230" cy="444213"/>
            </a:xfrm>
            <a:custGeom>
              <a:avLst/>
              <a:gdLst>
                <a:gd name="T0" fmla="*/ 850615 w 21600"/>
                <a:gd name="T1" fmla="*/ 222107 h 21600"/>
                <a:gd name="T2" fmla="*/ 850615 w 21600"/>
                <a:gd name="T3" fmla="*/ 222107 h 21600"/>
                <a:gd name="T4" fmla="*/ 850615 w 21600"/>
                <a:gd name="T5" fmla="*/ 222107 h 21600"/>
                <a:gd name="T6" fmla="*/ 850615 w 21600"/>
                <a:gd name="T7" fmla="*/ 22210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noFill/>
              <a:round/>
              <a:headEnd/>
              <a:tailEnd/>
            </a:ln>
          </p:spPr>
          <p:txBody>
            <a:bodyPr lIns="38100" tIns="38100" rIns="38100" bIns="38100"/>
            <a:lstStyle/>
            <a:p>
              <a:pPr algn="l" defTabSz="1300163">
                <a:buClr>
                  <a:srgbClr val="000000"/>
                </a:buClr>
              </a:pPr>
              <a:r>
                <a:rPr lang="en-US" sz="2300">
                  <a:latin typeface="Tw Cen MT" pitchFamily="34" charset="0"/>
                  <a:ea typeface="Tw Cen MT" pitchFamily="34" charset="0"/>
                  <a:cs typeface="Tw Cen MT" pitchFamily="34" charset="0"/>
                  <a:sym typeface="Tw Cen MT" pitchFamily="34" charset="0"/>
                </a:rPr>
                <a:t>1.60 </a:t>
              </a:r>
              <a:r>
                <a:rPr lang="en-US" sz="2300">
                  <a:latin typeface="Symbol" pitchFamily="18" charset="2"/>
                  <a:ea typeface="Symbol" pitchFamily="18" charset="2"/>
                  <a:cs typeface="Symbol" pitchFamily="18" charset="2"/>
                  <a:sym typeface="Symbol" pitchFamily="18" charset="2"/>
                </a:rPr>
                <a:t>m</a:t>
              </a:r>
              <a:r>
                <a:rPr lang="en-US" sz="2300">
                  <a:latin typeface="Tw Cen MT" pitchFamily="34" charset="0"/>
                  <a:ea typeface="Tw Cen MT" pitchFamily="34" charset="0"/>
                  <a:cs typeface="Tw Cen MT" pitchFamily="34" charset="0"/>
                  <a:sym typeface="Tw Cen MT" pitchFamily="34" charset="0"/>
                </a:rPr>
                <a:t>m</a:t>
              </a:r>
              <a:endParaRPr lang="en-US"/>
            </a:p>
          </p:txBody>
        </p:sp>
        <p:sp>
          <p:nvSpPr>
            <p:cNvPr id="24593" name="AutoShape 15"/>
            <p:cNvSpPr>
              <a:spLocks/>
            </p:cNvSpPr>
            <p:nvPr/>
          </p:nvSpPr>
          <p:spPr bwMode="auto">
            <a:xfrm>
              <a:off x="4246219" y="1749753"/>
              <a:ext cx="1701229" cy="444213"/>
            </a:xfrm>
            <a:custGeom>
              <a:avLst/>
              <a:gdLst>
                <a:gd name="T0" fmla="*/ 850615 w 21600"/>
                <a:gd name="T1" fmla="*/ 222107 h 21600"/>
                <a:gd name="T2" fmla="*/ 850615 w 21600"/>
                <a:gd name="T3" fmla="*/ 222107 h 21600"/>
                <a:gd name="T4" fmla="*/ 850615 w 21600"/>
                <a:gd name="T5" fmla="*/ 222107 h 21600"/>
                <a:gd name="T6" fmla="*/ 850615 w 21600"/>
                <a:gd name="T7" fmla="*/ 22210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noFill/>
              <a:round/>
              <a:headEnd/>
              <a:tailEnd/>
            </a:ln>
          </p:spPr>
          <p:txBody>
            <a:bodyPr lIns="38100" tIns="38100" rIns="38100" bIns="38100"/>
            <a:lstStyle/>
            <a:p>
              <a:pPr algn="l" defTabSz="1300163">
                <a:buClr>
                  <a:srgbClr val="000000"/>
                </a:buClr>
              </a:pPr>
              <a:r>
                <a:rPr lang="en-US" sz="2300">
                  <a:latin typeface="Tw Cen MT" pitchFamily="34" charset="0"/>
                  <a:ea typeface="Tw Cen MT" pitchFamily="34" charset="0"/>
                  <a:cs typeface="Tw Cen MT" pitchFamily="34" charset="0"/>
                  <a:sym typeface="Tw Cen MT" pitchFamily="34" charset="0"/>
                </a:rPr>
                <a:t>3.6 </a:t>
              </a:r>
              <a:r>
                <a:rPr lang="en-US" sz="2300">
                  <a:latin typeface="Symbol" pitchFamily="18" charset="2"/>
                  <a:ea typeface="Symbol" pitchFamily="18" charset="2"/>
                  <a:cs typeface="Symbol" pitchFamily="18" charset="2"/>
                  <a:sym typeface="Symbol" pitchFamily="18" charset="2"/>
                </a:rPr>
                <a:t>m</a:t>
              </a:r>
              <a:r>
                <a:rPr lang="en-US" sz="2300">
                  <a:latin typeface="Tw Cen MT" pitchFamily="34" charset="0"/>
                  <a:ea typeface="Tw Cen MT" pitchFamily="34" charset="0"/>
                  <a:cs typeface="Tw Cen MT" pitchFamily="34" charset="0"/>
                  <a:sym typeface="Tw Cen MT" pitchFamily="34" charset="0"/>
                </a:rPr>
                <a:t>m</a:t>
              </a:r>
              <a:endParaRPr lang="en-US"/>
            </a:p>
          </p:txBody>
        </p:sp>
        <p:sp>
          <p:nvSpPr>
            <p:cNvPr id="24594" name="AutoShape 16"/>
            <p:cNvSpPr>
              <a:spLocks/>
            </p:cNvSpPr>
            <p:nvPr/>
          </p:nvSpPr>
          <p:spPr bwMode="auto">
            <a:xfrm>
              <a:off x="831252" y="3561082"/>
              <a:ext cx="1701230" cy="444212"/>
            </a:xfrm>
            <a:custGeom>
              <a:avLst/>
              <a:gdLst>
                <a:gd name="T0" fmla="*/ 850615 w 21600"/>
                <a:gd name="T1" fmla="*/ 222106 h 21600"/>
                <a:gd name="T2" fmla="*/ 850615 w 21600"/>
                <a:gd name="T3" fmla="*/ 222106 h 21600"/>
                <a:gd name="T4" fmla="*/ 850615 w 21600"/>
                <a:gd name="T5" fmla="*/ 222106 h 21600"/>
                <a:gd name="T6" fmla="*/ 850615 w 21600"/>
                <a:gd name="T7" fmla="*/ 222106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noFill/>
              <a:round/>
              <a:headEnd/>
              <a:tailEnd/>
            </a:ln>
          </p:spPr>
          <p:txBody>
            <a:bodyPr lIns="38100" tIns="38100" rIns="38100" bIns="38100"/>
            <a:lstStyle/>
            <a:p>
              <a:pPr algn="l" defTabSz="1300163">
                <a:buClr>
                  <a:srgbClr val="000000"/>
                </a:buClr>
              </a:pPr>
              <a:r>
                <a:rPr lang="en-US" sz="2300">
                  <a:latin typeface="Tw Cen MT" pitchFamily="34" charset="0"/>
                  <a:ea typeface="Tw Cen MT" pitchFamily="34" charset="0"/>
                  <a:cs typeface="Tw Cen MT" pitchFamily="34" charset="0"/>
                  <a:sym typeface="Tw Cen MT" pitchFamily="34" charset="0"/>
                </a:rPr>
                <a:t>5.8 </a:t>
              </a:r>
              <a:r>
                <a:rPr lang="en-US" sz="2300">
                  <a:latin typeface="Symbol" pitchFamily="18" charset="2"/>
                  <a:ea typeface="Symbol" pitchFamily="18" charset="2"/>
                  <a:cs typeface="Symbol" pitchFamily="18" charset="2"/>
                  <a:sym typeface="Symbol" pitchFamily="18" charset="2"/>
                </a:rPr>
                <a:t>m</a:t>
              </a:r>
              <a:r>
                <a:rPr lang="en-US" sz="2300">
                  <a:latin typeface="Tw Cen MT" pitchFamily="34" charset="0"/>
                  <a:ea typeface="Tw Cen MT" pitchFamily="34" charset="0"/>
                  <a:cs typeface="Tw Cen MT" pitchFamily="34" charset="0"/>
                  <a:sym typeface="Tw Cen MT" pitchFamily="34" charset="0"/>
                </a:rPr>
                <a:t>m</a:t>
              </a:r>
              <a:endParaRPr lang="en-US"/>
            </a:p>
          </p:txBody>
        </p:sp>
        <p:sp>
          <p:nvSpPr>
            <p:cNvPr id="24595" name="AutoShape 17"/>
            <p:cNvSpPr>
              <a:spLocks/>
            </p:cNvSpPr>
            <p:nvPr/>
          </p:nvSpPr>
          <p:spPr bwMode="auto">
            <a:xfrm>
              <a:off x="2669264" y="3551054"/>
              <a:ext cx="1701230" cy="444213"/>
            </a:xfrm>
            <a:custGeom>
              <a:avLst/>
              <a:gdLst>
                <a:gd name="T0" fmla="*/ 850615 w 21600"/>
                <a:gd name="T1" fmla="*/ 222107 h 21600"/>
                <a:gd name="T2" fmla="*/ 850615 w 21600"/>
                <a:gd name="T3" fmla="*/ 222107 h 21600"/>
                <a:gd name="T4" fmla="*/ 850615 w 21600"/>
                <a:gd name="T5" fmla="*/ 222107 h 21600"/>
                <a:gd name="T6" fmla="*/ 850615 w 21600"/>
                <a:gd name="T7" fmla="*/ 22210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noFill/>
              <a:round/>
              <a:headEnd/>
              <a:tailEnd/>
            </a:ln>
          </p:spPr>
          <p:txBody>
            <a:bodyPr lIns="38100" tIns="38100" rIns="38100" bIns="38100"/>
            <a:lstStyle/>
            <a:p>
              <a:pPr algn="l" defTabSz="1300163">
                <a:buClr>
                  <a:srgbClr val="000000"/>
                </a:buClr>
              </a:pPr>
              <a:r>
                <a:rPr lang="en-US" sz="2300">
                  <a:latin typeface="Tw Cen MT" pitchFamily="34" charset="0"/>
                  <a:ea typeface="Tw Cen MT" pitchFamily="34" charset="0"/>
                  <a:cs typeface="Tw Cen MT" pitchFamily="34" charset="0"/>
                  <a:sym typeface="Tw Cen MT" pitchFamily="34" charset="0"/>
                </a:rPr>
                <a:t>24 </a:t>
              </a:r>
              <a:r>
                <a:rPr lang="en-US" sz="2300">
                  <a:latin typeface="Symbol" pitchFamily="18" charset="2"/>
                  <a:ea typeface="Symbol" pitchFamily="18" charset="2"/>
                  <a:cs typeface="Symbol" pitchFamily="18" charset="2"/>
                  <a:sym typeface="Symbol" pitchFamily="18" charset="2"/>
                </a:rPr>
                <a:t>m</a:t>
              </a:r>
              <a:r>
                <a:rPr lang="en-US" sz="2300">
                  <a:latin typeface="Tw Cen MT" pitchFamily="34" charset="0"/>
                  <a:ea typeface="Tw Cen MT" pitchFamily="34" charset="0"/>
                  <a:cs typeface="Tw Cen MT" pitchFamily="34" charset="0"/>
                  <a:sym typeface="Tw Cen MT" pitchFamily="34" charset="0"/>
                </a:rPr>
                <a:t>m</a:t>
              </a:r>
              <a:endParaRPr lang="en-US"/>
            </a:p>
          </p:txBody>
        </p:sp>
        <p:sp>
          <p:nvSpPr>
            <p:cNvPr id="24596" name="AutoShape 18"/>
            <p:cNvSpPr>
              <a:spLocks/>
            </p:cNvSpPr>
            <p:nvPr/>
          </p:nvSpPr>
          <p:spPr bwMode="auto">
            <a:xfrm>
              <a:off x="4208691" y="3551054"/>
              <a:ext cx="1701230" cy="444213"/>
            </a:xfrm>
            <a:custGeom>
              <a:avLst/>
              <a:gdLst>
                <a:gd name="T0" fmla="*/ 850615 w 21600"/>
                <a:gd name="T1" fmla="*/ 222107 h 21600"/>
                <a:gd name="T2" fmla="*/ 850615 w 21600"/>
                <a:gd name="T3" fmla="*/ 222107 h 21600"/>
                <a:gd name="T4" fmla="*/ 850615 w 21600"/>
                <a:gd name="T5" fmla="*/ 222107 h 21600"/>
                <a:gd name="T6" fmla="*/ 850615 w 21600"/>
                <a:gd name="T7" fmla="*/ 22210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noFill/>
              <a:round/>
              <a:headEnd/>
              <a:tailEnd/>
            </a:ln>
          </p:spPr>
          <p:txBody>
            <a:bodyPr lIns="38100" tIns="38100" rIns="38100" bIns="38100"/>
            <a:lstStyle/>
            <a:p>
              <a:pPr algn="l" defTabSz="1300163">
                <a:buClr>
                  <a:srgbClr val="000000"/>
                </a:buClr>
              </a:pPr>
              <a:r>
                <a:rPr lang="en-US" sz="2300">
                  <a:latin typeface="Tw Cen MT" pitchFamily="34" charset="0"/>
                  <a:ea typeface="Tw Cen MT" pitchFamily="34" charset="0"/>
                  <a:cs typeface="Tw Cen MT" pitchFamily="34" charset="0"/>
                  <a:sym typeface="Tw Cen MT" pitchFamily="34" charset="0"/>
                </a:rPr>
                <a:t>100 </a:t>
              </a:r>
              <a:r>
                <a:rPr lang="en-US" sz="2300">
                  <a:latin typeface="Symbol" pitchFamily="18" charset="2"/>
                  <a:ea typeface="Symbol" pitchFamily="18" charset="2"/>
                  <a:cs typeface="Symbol" pitchFamily="18" charset="2"/>
                  <a:sym typeface="Symbol" pitchFamily="18" charset="2"/>
                </a:rPr>
                <a:t>m</a:t>
              </a:r>
              <a:r>
                <a:rPr lang="en-US" sz="2300">
                  <a:latin typeface="Tw Cen MT" pitchFamily="34" charset="0"/>
                  <a:ea typeface="Tw Cen MT" pitchFamily="34" charset="0"/>
                  <a:cs typeface="Tw Cen MT" pitchFamily="34" charset="0"/>
                  <a:sym typeface="Tw Cen MT" pitchFamily="34" charset="0"/>
                </a:rPr>
                <a:t>m</a:t>
              </a:r>
              <a:endParaRPr lang="en-US"/>
            </a:p>
          </p:txBody>
        </p:sp>
        <p:sp>
          <p:nvSpPr>
            <p:cNvPr id="24597" name="AutoShape 19"/>
            <p:cNvSpPr>
              <a:spLocks/>
            </p:cNvSpPr>
            <p:nvPr/>
          </p:nvSpPr>
          <p:spPr bwMode="auto">
            <a:xfrm>
              <a:off x="5362902" y="652033"/>
              <a:ext cx="653920" cy="379517"/>
            </a:xfrm>
            <a:custGeom>
              <a:avLst/>
              <a:gdLst>
                <a:gd name="T0" fmla="*/ 326960 w 21600"/>
                <a:gd name="T1" fmla="*/ 189759 h 21600"/>
                <a:gd name="T2" fmla="*/ 326960 w 21600"/>
                <a:gd name="T3" fmla="*/ 189759 h 21600"/>
                <a:gd name="T4" fmla="*/ 326960 w 21600"/>
                <a:gd name="T5" fmla="*/ 189759 h 21600"/>
                <a:gd name="T6" fmla="*/ 326960 w 21600"/>
                <a:gd name="T7" fmla="*/ 189759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 w="12700">
              <a:noFill/>
              <a:round/>
              <a:headEnd/>
              <a:tailEnd/>
            </a:ln>
          </p:spPr>
          <p:txBody>
            <a:bodyPr lIns="38100" tIns="38100" rIns="38100" bIns="38100"/>
            <a:lstStyle/>
            <a:p>
              <a:pPr algn="l" defTabSz="1300163">
                <a:buClr>
                  <a:srgbClr val="0085CC"/>
                </a:buClr>
              </a:pPr>
              <a:r>
                <a:rPr lang="en-US" sz="2700">
                  <a:latin typeface="Tw Cen MT" pitchFamily="34" charset="0"/>
                  <a:ea typeface="Tw Cen MT" pitchFamily="34" charset="0"/>
                  <a:cs typeface="Tw Cen MT" pitchFamily="34" charset="0"/>
                  <a:sym typeface="Tw Cen MT" pitchFamily="34" charset="0"/>
                </a:rPr>
                <a:t>20”</a:t>
              </a:r>
              <a:endParaRPr lang="en-US"/>
            </a:p>
          </p:txBody>
        </p:sp>
        <p:sp>
          <p:nvSpPr>
            <p:cNvPr id="24598" name="Line 20"/>
            <p:cNvSpPr>
              <a:spLocks noChangeShapeType="1"/>
            </p:cNvSpPr>
            <p:nvPr/>
          </p:nvSpPr>
          <p:spPr bwMode="auto">
            <a:xfrm>
              <a:off x="5370368" y="0"/>
              <a:ext cx="1" cy="172624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24599" name="Group 21"/>
            <p:cNvGrpSpPr>
              <a:grpSpLocks/>
            </p:cNvGrpSpPr>
            <p:nvPr/>
          </p:nvGrpSpPr>
          <p:grpSpPr bwMode="auto">
            <a:xfrm>
              <a:off x="533866" y="554756"/>
              <a:ext cx="750543" cy="750543"/>
              <a:chOff x="-1" y="0"/>
              <a:chExt cx="750544" cy="750543"/>
            </a:xfrm>
          </p:grpSpPr>
          <p:sp>
            <p:nvSpPr>
              <p:cNvPr id="24640" name="Line 22"/>
              <p:cNvSpPr>
                <a:spLocks noChangeShapeType="1"/>
              </p:cNvSpPr>
              <p:nvPr/>
            </p:nvSpPr>
            <p:spPr bwMode="auto">
              <a:xfrm>
                <a:off x="0" y="375271"/>
                <a:ext cx="225163" cy="1"/>
              </a:xfrm>
              <a:prstGeom prst="line">
                <a:avLst/>
              </a:prstGeom>
              <a:noFill/>
              <a:ln w="25400">
                <a:solidFill>
                  <a:srgbClr val="FF2600"/>
                </a:solidFill>
                <a:round/>
                <a:headEnd/>
                <a:tailEnd/>
              </a:ln>
            </p:spPr>
            <p:txBody>
              <a:bodyPr lIns="10008652" tIns="10008652" rIns="10008652" bIns="10008652" anchor="ctr"/>
              <a:lstStyle/>
              <a:p>
                <a:endParaRPr lang="en-US"/>
              </a:p>
            </p:txBody>
          </p:sp>
          <p:sp>
            <p:nvSpPr>
              <p:cNvPr id="24641" name="Line 23"/>
              <p:cNvSpPr>
                <a:spLocks noChangeShapeType="1"/>
              </p:cNvSpPr>
              <p:nvPr/>
            </p:nvSpPr>
            <p:spPr bwMode="auto">
              <a:xfrm>
                <a:off x="525379" y="375271"/>
                <a:ext cx="225164" cy="1"/>
              </a:xfrm>
              <a:prstGeom prst="line">
                <a:avLst/>
              </a:prstGeom>
              <a:noFill/>
              <a:ln w="25400">
                <a:solidFill>
                  <a:srgbClr val="FF2600"/>
                </a:solidFill>
                <a:round/>
                <a:headEnd/>
                <a:tailEnd/>
              </a:ln>
            </p:spPr>
            <p:txBody>
              <a:bodyPr lIns="10008652" tIns="10008652" rIns="10008652" bIns="10008652" anchor="ctr"/>
              <a:lstStyle/>
              <a:p>
                <a:endParaRPr lang="en-US"/>
              </a:p>
            </p:txBody>
          </p:sp>
          <p:sp>
            <p:nvSpPr>
              <p:cNvPr id="24642" name="Line 24"/>
              <p:cNvSpPr>
                <a:spLocks noChangeShapeType="1"/>
              </p:cNvSpPr>
              <p:nvPr/>
            </p:nvSpPr>
            <p:spPr bwMode="auto">
              <a:xfrm flipV="1">
                <a:off x="375271" y="525379"/>
                <a:ext cx="1" cy="225164"/>
              </a:xfrm>
              <a:prstGeom prst="line">
                <a:avLst/>
              </a:prstGeom>
              <a:noFill/>
              <a:ln w="25400">
                <a:solidFill>
                  <a:srgbClr val="FF2600"/>
                </a:solidFill>
                <a:round/>
                <a:headEnd/>
                <a:tailEnd/>
              </a:ln>
            </p:spPr>
            <p:txBody>
              <a:bodyPr lIns="10008652" tIns="10008652" rIns="10008652" bIns="10008652" anchor="ctr"/>
              <a:lstStyle/>
              <a:p>
                <a:endParaRPr lang="en-US"/>
              </a:p>
            </p:txBody>
          </p:sp>
          <p:sp>
            <p:nvSpPr>
              <p:cNvPr id="24643" name="Line 25"/>
              <p:cNvSpPr>
                <a:spLocks noChangeShapeType="1"/>
              </p:cNvSpPr>
              <p:nvPr/>
            </p:nvSpPr>
            <p:spPr bwMode="auto">
              <a:xfrm flipV="1">
                <a:off x="375271" y="0"/>
                <a:ext cx="1" cy="225163"/>
              </a:xfrm>
              <a:prstGeom prst="line">
                <a:avLst/>
              </a:prstGeom>
              <a:noFill/>
              <a:ln w="25400">
                <a:solidFill>
                  <a:srgbClr val="FF2600"/>
                </a:solidFill>
                <a:round/>
                <a:headEnd/>
                <a:tailEnd/>
              </a:ln>
            </p:spPr>
            <p:txBody>
              <a:bodyPr lIns="10008652" tIns="10008652" rIns="10008652" bIns="10008652" anchor="ctr"/>
              <a:lstStyle/>
              <a:p>
                <a:endParaRPr lang="en-US"/>
              </a:p>
            </p:txBody>
          </p:sp>
        </p:grpSp>
        <p:grpSp>
          <p:nvGrpSpPr>
            <p:cNvPr id="24600" name="Group 26"/>
            <p:cNvGrpSpPr>
              <a:grpSpLocks/>
            </p:cNvGrpSpPr>
            <p:nvPr/>
          </p:nvGrpSpPr>
          <p:grpSpPr bwMode="auto">
            <a:xfrm>
              <a:off x="2260113" y="554756"/>
              <a:ext cx="750543" cy="750543"/>
              <a:chOff x="-1" y="0"/>
              <a:chExt cx="750544" cy="750543"/>
            </a:xfrm>
          </p:grpSpPr>
          <p:sp>
            <p:nvSpPr>
              <p:cNvPr id="24636" name="Line 27"/>
              <p:cNvSpPr>
                <a:spLocks noChangeShapeType="1"/>
              </p:cNvSpPr>
              <p:nvPr/>
            </p:nvSpPr>
            <p:spPr bwMode="auto">
              <a:xfrm>
                <a:off x="0" y="375271"/>
                <a:ext cx="225163" cy="1"/>
              </a:xfrm>
              <a:prstGeom prst="line">
                <a:avLst/>
              </a:prstGeom>
              <a:noFill/>
              <a:ln w="25400">
                <a:solidFill>
                  <a:srgbClr val="FF2600"/>
                </a:solidFill>
                <a:round/>
                <a:headEnd/>
                <a:tailEnd/>
              </a:ln>
            </p:spPr>
            <p:txBody>
              <a:bodyPr lIns="10008652" tIns="10008652" rIns="10008652" bIns="10008652" anchor="ctr"/>
              <a:lstStyle/>
              <a:p>
                <a:endParaRPr lang="en-US"/>
              </a:p>
            </p:txBody>
          </p:sp>
          <p:sp>
            <p:nvSpPr>
              <p:cNvPr id="24637" name="Line 28"/>
              <p:cNvSpPr>
                <a:spLocks noChangeShapeType="1"/>
              </p:cNvSpPr>
              <p:nvPr/>
            </p:nvSpPr>
            <p:spPr bwMode="auto">
              <a:xfrm>
                <a:off x="525379" y="375271"/>
                <a:ext cx="225164" cy="1"/>
              </a:xfrm>
              <a:prstGeom prst="line">
                <a:avLst/>
              </a:prstGeom>
              <a:noFill/>
              <a:ln w="25400">
                <a:solidFill>
                  <a:srgbClr val="FF2600"/>
                </a:solidFill>
                <a:round/>
                <a:headEnd/>
                <a:tailEnd/>
              </a:ln>
            </p:spPr>
            <p:txBody>
              <a:bodyPr lIns="10008652" tIns="10008652" rIns="10008652" bIns="10008652" anchor="ctr"/>
              <a:lstStyle/>
              <a:p>
                <a:endParaRPr lang="en-US"/>
              </a:p>
            </p:txBody>
          </p:sp>
          <p:sp>
            <p:nvSpPr>
              <p:cNvPr id="24638" name="Line 29"/>
              <p:cNvSpPr>
                <a:spLocks noChangeShapeType="1"/>
              </p:cNvSpPr>
              <p:nvPr/>
            </p:nvSpPr>
            <p:spPr bwMode="auto">
              <a:xfrm flipV="1">
                <a:off x="375271" y="525379"/>
                <a:ext cx="1" cy="225164"/>
              </a:xfrm>
              <a:prstGeom prst="line">
                <a:avLst/>
              </a:prstGeom>
              <a:noFill/>
              <a:ln w="25400">
                <a:solidFill>
                  <a:srgbClr val="FF2600"/>
                </a:solidFill>
                <a:round/>
                <a:headEnd/>
                <a:tailEnd/>
              </a:ln>
            </p:spPr>
            <p:txBody>
              <a:bodyPr lIns="10008652" tIns="10008652" rIns="10008652" bIns="10008652" anchor="ctr"/>
              <a:lstStyle/>
              <a:p>
                <a:endParaRPr lang="en-US"/>
              </a:p>
            </p:txBody>
          </p:sp>
          <p:sp>
            <p:nvSpPr>
              <p:cNvPr id="24639" name="Line 30"/>
              <p:cNvSpPr>
                <a:spLocks noChangeShapeType="1"/>
              </p:cNvSpPr>
              <p:nvPr/>
            </p:nvSpPr>
            <p:spPr bwMode="auto">
              <a:xfrm flipV="1">
                <a:off x="375271" y="0"/>
                <a:ext cx="1" cy="225163"/>
              </a:xfrm>
              <a:prstGeom prst="line">
                <a:avLst/>
              </a:prstGeom>
              <a:noFill/>
              <a:ln w="25400">
                <a:solidFill>
                  <a:srgbClr val="FF2600"/>
                </a:solidFill>
                <a:round/>
                <a:headEnd/>
                <a:tailEnd/>
              </a:ln>
            </p:spPr>
            <p:txBody>
              <a:bodyPr lIns="10008652" tIns="10008652" rIns="10008652" bIns="10008652" anchor="ctr"/>
              <a:lstStyle/>
              <a:p>
                <a:endParaRPr lang="en-US"/>
              </a:p>
            </p:txBody>
          </p:sp>
        </p:grpSp>
        <p:grpSp>
          <p:nvGrpSpPr>
            <p:cNvPr id="24601" name="Group 31"/>
            <p:cNvGrpSpPr>
              <a:grpSpLocks/>
            </p:cNvGrpSpPr>
            <p:nvPr/>
          </p:nvGrpSpPr>
          <p:grpSpPr bwMode="auto">
            <a:xfrm>
              <a:off x="3986359" y="554756"/>
              <a:ext cx="750543" cy="750543"/>
              <a:chOff x="-1" y="0"/>
              <a:chExt cx="750544" cy="750543"/>
            </a:xfrm>
          </p:grpSpPr>
          <p:sp>
            <p:nvSpPr>
              <p:cNvPr id="24632" name="Line 32"/>
              <p:cNvSpPr>
                <a:spLocks noChangeShapeType="1"/>
              </p:cNvSpPr>
              <p:nvPr/>
            </p:nvSpPr>
            <p:spPr bwMode="auto">
              <a:xfrm>
                <a:off x="0" y="375271"/>
                <a:ext cx="225163" cy="1"/>
              </a:xfrm>
              <a:prstGeom prst="line">
                <a:avLst/>
              </a:prstGeom>
              <a:noFill/>
              <a:ln w="25400">
                <a:solidFill>
                  <a:srgbClr val="FF2600"/>
                </a:solidFill>
                <a:round/>
                <a:headEnd/>
                <a:tailEnd/>
              </a:ln>
            </p:spPr>
            <p:txBody>
              <a:bodyPr lIns="10008652" tIns="10008652" rIns="10008652" bIns="10008652" anchor="ctr"/>
              <a:lstStyle/>
              <a:p>
                <a:endParaRPr lang="en-US"/>
              </a:p>
            </p:txBody>
          </p:sp>
          <p:sp>
            <p:nvSpPr>
              <p:cNvPr id="24633" name="Line 33"/>
              <p:cNvSpPr>
                <a:spLocks noChangeShapeType="1"/>
              </p:cNvSpPr>
              <p:nvPr/>
            </p:nvSpPr>
            <p:spPr bwMode="auto">
              <a:xfrm>
                <a:off x="525379" y="375271"/>
                <a:ext cx="225164" cy="1"/>
              </a:xfrm>
              <a:prstGeom prst="line">
                <a:avLst/>
              </a:prstGeom>
              <a:noFill/>
              <a:ln w="25400">
                <a:solidFill>
                  <a:srgbClr val="FF2600"/>
                </a:solidFill>
                <a:round/>
                <a:headEnd/>
                <a:tailEnd/>
              </a:ln>
            </p:spPr>
            <p:txBody>
              <a:bodyPr lIns="10008652" tIns="10008652" rIns="10008652" bIns="10008652" anchor="ctr"/>
              <a:lstStyle/>
              <a:p>
                <a:endParaRPr lang="en-US"/>
              </a:p>
            </p:txBody>
          </p:sp>
          <p:sp>
            <p:nvSpPr>
              <p:cNvPr id="24634" name="Line 34"/>
              <p:cNvSpPr>
                <a:spLocks noChangeShapeType="1"/>
              </p:cNvSpPr>
              <p:nvPr/>
            </p:nvSpPr>
            <p:spPr bwMode="auto">
              <a:xfrm flipV="1">
                <a:off x="375271" y="525379"/>
                <a:ext cx="1" cy="225164"/>
              </a:xfrm>
              <a:prstGeom prst="line">
                <a:avLst/>
              </a:prstGeom>
              <a:noFill/>
              <a:ln w="25400">
                <a:solidFill>
                  <a:srgbClr val="FF2600"/>
                </a:solidFill>
                <a:round/>
                <a:headEnd/>
                <a:tailEnd/>
              </a:ln>
            </p:spPr>
            <p:txBody>
              <a:bodyPr lIns="10008652" tIns="10008652" rIns="10008652" bIns="10008652" anchor="ctr"/>
              <a:lstStyle/>
              <a:p>
                <a:endParaRPr lang="en-US"/>
              </a:p>
            </p:txBody>
          </p:sp>
          <p:sp>
            <p:nvSpPr>
              <p:cNvPr id="24635" name="Line 35"/>
              <p:cNvSpPr>
                <a:spLocks noChangeShapeType="1"/>
              </p:cNvSpPr>
              <p:nvPr/>
            </p:nvSpPr>
            <p:spPr bwMode="auto">
              <a:xfrm flipV="1">
                <a:off x="375271" y="0"/>
                <a:ext cx="1" cy="225163"/>
              </a:xfrm>
              <a:prstGeom prst="line">
                <a:avLst/>
              </a:prstGeom>
              <a:noFill/>
              <a:ln w="25400">
                <a:solidFill>
                  <a:srgbClr val="FF2600"/>
                </a:solidFill>
                <a:round/>
                <a:headEnd/>
                <a:tailEnd/>
              </a:ln>
            </p:spPr>
            <p:txBody>
              <a:bodyPr lIns="10008652" tIns="10008652" rIns="10008652" bIns="10008652" anchor="ctr"/>
              <a:lstStyle/>
              <a:p>
                <a:endParaRPr lang="en-US"/>
              </a:p>
            </p:txBody>
          </p:sp>
        </p:grpSp>
        <p:grpSp>
          <p:nvGrpSpPr>
            <p:cNvPr id="24602" name="Group 36"/>
            <p:cNvGrpSpPr>
              <a:grpSpLocks/>
            </p:cNvGrpSpPr>
            <p:nvPr/>
          </p:nvGrpSpPr>
          <p:grpSpPr bwMode="auto">
            <a:xfrm>
              <a:off x="533866" y="2281003"/>
              <a:ext cx="750543" cy="750543"/>
              <a:chOff x="-1" y="0"/>
              <a:chExt cx="750544" cy="750543"/>
            </a:xfrm>
          </p:grpSpPr>
          <p:sp>
            <p:nvSpPr>
              <p:cNvPr id="24628" name="Line 37"/>
              <p:cNvSpPr>
                <a:spLocks noChangeShapeType="1"/>
              </p:cNvSpPr>
              <p:nvPr/>
            </p:nvSpPr>
            <p:spPr bwMode="auto">
              <a:xfrm>
                <a:off x="0" y="375271"/>
                <a:ext cx="225163" cy="1"/>
              </a:xfrm>
              <a:prstGeom prst="line">
                <a:avLst/>
              </a:prstGeom>
              <a:noFill/>
              <a:ln w="25400">
                <a:solidFill>
                  <a:srgbClr val="FF2600"/>
                </a:solidFill>
                <a:round/>
                <a:headEnd/>
                <a:tailEnd/>
              </a:ln>
            </p:spPr>
            <p:txBody>
              <a:bodyPr lIns="10008652" tIns="10008652" rIns="10008652" bIns="10008652" anchor="ctr"/>
              <a:lstStyle/>
              <a:p>
                <a:endParaRPr lang="en-US"/>
              </a:p>
            </p:txBody>
          </p:sp>
          <p:sp>
            <p:nvSpPr>
              <p:cNvPr id="24629" name="Line 38"/>
              <p:cNvSpPr>
                <a:spLocks noChangeShapeType="1"/>
              </p:cNvSpPr>
              <p:nvPr/>
            </p:nvSpPr>
            <p:spPr bwMode="auto">
              <a:xfrm>
                <a:off x="525379" y="375271"/>
                <a:ext cx="225164" cy="1"/>
              </a:xfrm>
              <a:prstGeom prst="line">
                <a:avLst/>
              </a:prstGeom>
              <a:noFill/>
              <a:ln w="25400">
                <a:solidFill>
                  <a:srgbClr val="FF2600"/>
                </a:solidFill>
                <a:round/>
                <a:headEnd/>
                <a:tailEnd/>
              </a:ln>
            </p:spPr>
            <p:txBody>
              <a:bodyPr lIns="10008652" tIns="10008652" rIns="10008652" bIns="10008652" anchor="ctr"/>
              <a:lstStyle/>
              <a:p>
                <a:endParaRPr lang="en-US"/>
              </a:p>
            </p:txBody>
          </p:sp>
          <p:sp>
            <p:nvSpPr>
              <p:cNvPr id="24630" name="Line 39"/>
              <p:cNvSpPr>
                <a:spLocks noChangeShapeType="1"/>
              </p:cNvSpPr>
              <p:nvPr/>
            </p:nvSpPr>
            <p:spPr bwMode="auto">
              <a:xfrm flipV="1">
                <a:off x="375271" y="525379"/>
                <a:ext cx="1" cy="225164"/>
              </a:xfrm>
              <a:prstGeom prst="line">
                <a:avLst/>
              </a:prstGeom>
              <a:noFill/>
              <a:ln w="25400">
                <a:solidFill>
                  <a:srgbClr val="FF2600"/>
                </a:solidFill>
                <a:round/>
                <a:headEnd/>
                <a:tailEnd/>
              </a:ln>
            </p:spPr>
            <p:txBody>
              <a:bodyPr lIns="10008652" tIns="10008652" rIns="10008652" bIns="10008652" anchor="ctr"/>
              <a:lstStyle/>
              <a:p>
                <a:endParaRPr lang="en-US"/>
              </a:p>
            </p:txBody>
          </p:sp>
          <p:sp>
            <p:nvSpPr>
              <p:cNvPr id="24631" name="Line 40"/>
              <p:cNvSpPr>
                <a:spLocks noChangeShapeType="1"/>
              </p:cNvSpPr>
              <p:nvPr/>
            </p:nvSpPr>
            <p:spPr bwMode="auto">
              <a:xfrm flipV="1">
                <a:off x="375271" y="0"/>
                <a:ext cx="1" cy="225163"/>
              </a:xfrm>
              <a:prstGeom prst="line">
                <a:avLst/>
              </a:prstGeom>
              <a:noFill/>
              <a:ln w="25400">
                <a:solidFill>
                  <a:srgbClr val="FF2600"/>
                </a:solidFill>
                <a:round/>
                <a:headEnd/>
                <a:tailEnd/>
              </a:ln>
            </p:spPr>
            <p:txBody>
              <a:bodyPr lIns="10008652" tIns="10008652" rIns="10008652" bIns="10008652" anchor="ctr"/>
              <a:lstStyle/>
              <a:p>
                <a:endParaRPr lang="en-US"/>
              </a:p>
            </p:txBody>
          </p:sp>
        </p:grpSp>
        <p:grpSp>
          <p:nvGrpSpPr>
            <p:cNvPr id="24603" name="Group 41"/>
            <p:cNvGrpSpPr>
              <a:grpSpLocks/>
            </p:cNvGrpSpPr>
            <p:nvPr/>
          </p:nvGrpSpPr>
          <p:grpSpPr bwMode="auto">
            <a:xfrm>
              <a:off x="2260113" y="2281003"/>
              <a:ext cx="750543" cy="750543"/>
              <a:chOff x="-1" y="0"/>
              <a:chExt cx="750544" cy="750543"/>
            </a:xfrm>
          </p:grpSpPr>
          <p:sp>
            <p:nvSpPr>
              <p:cNvPr id="24624" name="Line 42"/>
              <p:cNvSpPr>
                <a:spLocks noChangeShapeType="1"/>
              </p:cNvSpPr>
              <p:nvPr/>
            </p:nvSpPr>
            <p:spPr bwMode="auto">
              <a:xfrm>
                <a:off x="0" y="375271"/>
                <a:ext cx="225163" cy="1"/>
              </a:xfrm>
              <a:prstGeom prst="line">
                <a:avLst/>
              </a:prstGeom>
              <a:noFill/>
              <a:ln w="25400">
                <a:solidFill>
                  <a:srgbClr val="FF2600"/>
                </a:solidFill>
                <a:round/>
                <a:headEnd/>
                <a:tailEnd/>
              </a:ln>
            </p:spPr>
            <p:txBody>
              <a:bodyPr lIns="10008652" tIns="10008652" rIns="10008652" bIns="10008652" anchor="ctr"/>
              <a:lstStyle/>
              <a:p>
                <a:endParaRPr lang="en-US"/>
              </a:p>
            </p:txBody>
          </p:sp>
          <p:sp>
            <p:nvSpPr>
              <p:cNvPr id="24625" name="Line 43"/>
              <p:cNvSpPr>
                <a:spLocks noChangeShapeType="1"/>
              </p:cNvSpPr>
              <p:nvPr/>
            </p:nvSpPr>
            <p:spPr bwMode="auto">
              <a:xfrm>
                <a:off x="525379" y="375271"/>
                <a:ext cx="225164" cy="1"/>
              </a:xfrm>
              <a:prstGeom prst="line">
                <a:avLst/>
              </a:prstGeom>
              <a:noFill/>
              <a:ln w="25400">
                <a:solidFill>
                  <a:srgbClr val="FF2600"/>
                </a:solidFill>
                <a:round/>
                <a:headEnd/>
                <a:tailEnd/>
              </a:ln>
            </p:spPr>
            <p:txBody>
              <a:bodyPr lIns="10008652" tIns="10008652" rIns="10008652" bIns="10008652" anchor="ctr"/>
              <a:lstStyle/>
              <a:p>
                <a:endParaRPr lang="en-US"/>
              </a:p>
            </p:txBody>
          </p:sp>
          <p:sp>
            <p:nvSpPr>
              <p:cNvPr id="24626" name="Line 44"/>
              <p:cNvSpPr>
                <a:spLocks noChangeShapeType="1"/>
              </p:cNvSpPr>
              <p:nvPr/>
            </p:nvSpPr>
            <p:spPr bwMode="auto">
              <a:xfrm flipV="1">
                <a:off x="375271" y="525379"/>
                <a:ext cx="1" cy="225164"/>
              </a:xfrm>
              <a:prstGeom prst="line">
                <a:avLst/>
              </a:prstGeom>
              <a:noFill/>
              <a:ln w="25400">
                <a:solidFill>
                  <a:srgbClr val="FF2600"/>
                </a:solidFill>
                <a:round/>
                <a:headEnd/>
                <a:tailEnd/>
              </a:ln>
            </p:spPr>
            <p:txBody>
              <a:bodyPr lIns="10008652" tIns="10008652" rIns="10008652" bIns="10008652" anchor="ctr"/>
              <a:lstStyle/>
              <a:p>
                <a:endParaRPr lang="en-US"/>
              </a:p>
            </p:txBody>
          </p:sp>
          <p:sp>
            <p:nvSpPr>
              <p:cNvPr id="24627" name="Line 45"/>
              <p:cNvSpPr>
                <a:spLocks noChangeShapeType="1"/>
              </p:cNvSpPr>
              <p:nvPr/>
            </p:nvSpPr>
            <p:spPr bwMode="auto">
              <a:xfrm flipV="1">
                <a:off x="375271" y="0"/>
                <a:ext cx="1" cy="225163"/>
              </a:xfrm>
              <a:prstGeom prst="line">
                <a:avLst/>
              </a:prstGeom>
              <a:noFill/>
              <a:ln w="25400">
                <a:solidFill>
                  <a:srgbClr val="FF2600"/>
                </a:solidFill>
                <a:round/>
                <a:headEnd/>
                <a:tailEnd/>
              </a:ln>
            </p:spPr>
            <p:txBody>
              <a:bodyPr lIns="10008652" tIns="10008652" rIns="10008652" bIns="10008652" anchor="ctr"/>
              <a:lstStyle/>
              <a:p>
                <a:endParaRPr lang="en-US"/>
              </a:p>
            </p:txBody>
          </p:sp>
        </p:grpSp>
        <p:grpSp>
          <p:nvGrpSpPr>
            <p:cNvPr id="24604" name="Group 46"/>
            <p:cNvGrpSpPr>
              <a:grpSpLocks/>
            </p:cNvGrpSpPr>
            <p:nvPr/>
          </p:nvGrpSpPr>
          <p:grpSpPr bwMode="auto">
            <a:xfrm>
              <a:off x="3986359" y="2281003"/>
              <a:ext cx="750543" cy="750543"/>
              <a:chOff x="-1" y="0"/>
              <a:chExt cx="750544" cy="750543"/>
            </a:xfrm>
          </p:grpSpPr>
          <p:sp>
            <p:nvSpPr>
              <p:cNvPr id="24620" name="Line 47"/>
              <p:cNvSpPr>
                <a:spLocks noChangeShapeType="1"/>
              </p:cNvSpPr>
              <p:nvPr/>
            </p:nvSpPr>
            <p:spPr bwMode="auto">
              <a:xfrm>
                <a:off x="0" y="375271"/>
                <a:ext cx="225163" cy="1"/>
              </a:xfrm>
              <a:prstGeom prst="line">
                <a:avLst/>
              </a:prstGeom>
              <a:noFill/>
              <a:ln w="25400">
                <a:solidFill>
                  <a:srgbClr val="FF2600"/>
                </a:solidFill>
                <a:round/>
                <a:headEnd/>
                <a:tailEnd/>
              </a:ln>
            </p:spPr>
            <p:txBody>
              <a:bodyPr lIns="10008652" tIns="10008652" rIns="10008652" bIns="10008652" anchor="ctr"/>
              <a:lstStyle/>
              <a:p>
                <a:endParaRPr lang="en-US"/>
              </a:p>
            </p:txBody>
          </p:sp>
          <p:sp>
            <p:nvSpPr>
              <p:cNvPr id="24621" name="Line 48"/>
              <p:cNvSpPr>
                <a:spLocks noChangeShapeType="1"/>
              </p:cNvSpPr>
              <p:nvPr/>
            </p:nvSpPr>
            <p:spPr bwMode="auto">
              <a:xfrm>
                <a:off x="525379" y="375271"/>
                <a:ext cx="225164" cy="1"/>
              </a:xfrm>
              <a:prstGeom prst="line">
                <a:avLst/>
              </a:prstGeom>
              <a:noFill/>
              <a:ln w="25400">
                <a:solidFill>
                  <a:srgbClr val="FF2600"/>
                </a:solidFill>
                <a:round/>
                <a:headEnd/>
                <a:tailEnd/>
              </a:ln>
            </p:spPr>
            <p:txBody>
              <a:bodyPr lIns="10008652" tIns="10008652" rIns="10008652" bIns="10008652" anchor="ctr"/>
              <a:lstStyle/>
              <a:p>
                <a:endParaRPr lang="en-US"/>
              </a:p>
            </p:txBody>
          </p:sp>
          <p:sp>
            <p:nvSpPr>
              <p:cNvPr id="24622" name="Line 49"/>
              <p:cNvSpPr>
                <a:spLocks noChangeShapeType="1"/>
              </p:cNvSpPr>
              <p:nvPr/>
            </p:nvSpPr>
            <p:spPr bwMode="auto">
              <a:xfrm flipV="1">
                <a:off x="375271" y="525379"/>
                <a:ext cx="1" cy="225164"/>
              </a:xfrm>
              <a:prstGeom prst="line">
                <a:avLst/>
              </a:prstGeom>
              <a:noFill/>
              <a:ln w="25400">
                <a:solidFill>
                  <a:srgbClr val="FF2600"/>
                </a:solidFill>
                <a:round/>
                <a:headEnd/>
                <a:tailEnd/>
              </a:ln>
            </p:spPr>
            <p:txBody>
              <a:bodyPr lIns="10008652" tIns="10008652" rIns="10008652" bIns="10008652" anchor="ctr"/>
              <a:lstStyle/>
              <a:p>
                <a:endParaRPr lang="en-US"/>
              </a:p>
            </p:txBody>
          </p:sp>
          <p:sp>
            <p:nvSpPr>
              <p:cNvPr id="24623" name="Line 50"/>
              <p:cNvSpPr>
                <a:spLocks noChangeShapeType="1"/>
              </p:cNvSpPr>
              <p:nvPr/>
            </p:nvSpPr>
            <p:spPr bwMode="auto">
              <a:xfrm flipV="1">
                <a:off x="375271" y="0"/>
                <a:ext cx="1" cy="225163"/>
              </a:xfrm>
              <a:prstGeom prst="line">
                <a:avLst/>
              </a:prstGeom>
              <a:noFill/>
              <a:ln w="25400">
                <a:solidFill>
                  <a:srgbClr val="FF2600"/>
                </a:solidFill>
                <a:round/>
                <a:headEnd/>
                <a:tailEnd/>
              </a:ln>
            </p:spPr>
            <p:txBody>
              <a:bodyPr lIns="10008652" tIns="10008652" rIns="10008652" bIns="10008652" anchor="ctr"/>
              <a:lstStyle/>
              <a:p>
                <a:endParaRPr lang="en-US"/>
              </a:p>
            </p:txBody>
          </p:sp>
        </p:grpSp>
        <p:grpSp>
          <p:nvGrpSpPr>
            <p:cNvPr id="24605" name="Group 51"/>
            <p:cNvGrpSpPr>
              <a:grpSpLocks/>
            </p:cNvGrpSpPr>
            <p:nvPr/>
          </p:nvGrpSpPr>
          <p:grpSpPr bwMode="auto">
            <a:xfrm>
              <a:off x="533866" y="4082303"/>
              <a:ext cx="750543" cy="750544"/>
              <a:chOff x="-1" y="0"/>
              <a:chExt cx="750544" cy="750543"/>
            </a:xfrm>
          </p:grpSpPr>
          <p:sp>
            <p:nvSpPr>
              <p:cNvPr id="24616" name="Line 52"/>
              <p:cNvSpPr>
                <a:spLocks noChangeShapeType="1"/>
              </p:cNvSpPr>
              <p:nvPr/>
            </p:nvSpPr>
            <p:spPr bwMode="auto">
              <a:xfrm>
                <a:off x="0" y="375271"/>
                <a:ext cx="225163" cy="1"/>
              </a:xfrm>
              <a:prstGeom prst="line">
                <a:avLst/>
              </a:prstGeom>
              <a:noFill/>
              <a:ln w="25400">
                <a:solidFill>
                  <a:srgbClr val="FF2600"/>
                </a:solidFill>
                <a:round/>
                <a:headEnd/>
                <a:tailEnd/>
              </a:ln>
            </p:spPr>
            <p:txBody>
              <a:bodyPr lIns="10008652" tIns="10008652" rIns="10008652" bIns="10008652" anchor="ctr"/>
              <a:lstStyle/>
              <a:p>
                <a:endParaRPr lang="en-US"/>
              </a:p>
            </p:txBody>
          </p:sp>
          <p:sp>
            <p:nvSpPr>
              <p:cNvPr id="24617" name="Line 53"/>
              <p:cNvSpPr>
                <a:spLocks noChangeShapeType="1"/>
              </p:cNvSpPr>
              <p:nvPr/>
            </p:nvSpPr>
            <p:spPr bwMode="auto">
              <a:xfrm>
                <a:off x="525379" y="375271"/>
                <a:ext cx="225164" cy="1"/>
              </a:xfrm>
              <a:prstGeom prst="line">
                <a:avLst/>
              </a:prstGeom>
              <a:noFill/>
              <a:ln w="25400">
                <a:solidFill>
                  <a:srgbClr val="FF2600"/>
                </a:solidFill>
                <a:round/>
                <a:headEnd/>
                <a:tailEnd/>
              </a:ln>
            </p:spPr>
            <p:txBody>
              <a:bodyPr lIns="10008652" tIns="10008652" rIns="10008652" bIns="10008652" anchor="ctr"/>
              <a:lstStyle/>
              <a:p>
                <a:endParaRPr lang="en-US"/>
              </a:p>
            </p:txBody>
          </p:sp>
          <p:sp>
            <p:nvSpPr>
              <p:cNvPr id="24618" name="Line 54"/>
              <p:cNvSpPr>
                <a:spLocks noChangeShapeType="1"/>
              </p:cNvSpPr>
              <p:nvPr/>
            </p:nvSpPr>
            <p:spPr bwMode="auto">
              <a:xfrm flipV="1">
                <a:off x="375271" y="525379"/>
                <a:ext cx="1" cy="225164"/>
              </a:xfrm>
              <a:prstGeom prst="line">
                <a:avLst/>
              </a:prstGeom>
              <a:noFill/>
              <a:ln w="25400">
                <a:solidFill>
                  <a:srgbClr val="FF2600"/>
                </a:solidFill>
                <a:round/>
                <a:headEnd/>
                <a:tailEnd/>
              </a:ln>
            </p:spPr>
            <p:txBody>
              <a:bodyPr lIns="10008652" tIns="10008652" rIns="10008652" bIns="10008652" anchor="ctr"/>
              <a:lstStyle/>
              <a:p>
                <a:endParaRPr lang="en-US"/>
              </a:p>
            </p:txBody>
          </p:sp>
          <p:sp>
            <p:nvSpPr>
              <p:cNvPr id="24619" name="Line 55"/>
              <p:cNvSpPr>
                <a:spLocks noChangeShapeType="1"/>
              </p:cNvSpPr>
              <p:nvPr/>
            </p:nvSpPr>
            <p:spPr bwMode="auto">
              <a:xfrm flipV="1">
                <a:off x="375271" y="0"/>
                <a:ext cx="1" cy="225163"/>
              </a:xfrm>
              <a:prstGeom prst="line">
                <a:avLst/>
              </a:prstGeom>
              <a:noFill/>
              <a:ln w="25400">
                <a:solidFill>
                  <a:srgbClr val="FF2600"/>
                </a:solidFill>
                <a:round/>
                <a:headEnd/>
                <a:tailEnd/>
              </a:ln>
            </p:spPr>
            <p:txBody>
              <a:bodyPr lIns="10008652" tIns="10008652" rIns="10008652" bIns="10008652" anchor="ctr"/>
              <a:lstStyle/>
              <a:p>
                <a:endParaRPr lang="en-US"/>
              </a:p>
            </p:txBody>
          </p:sp>
        </p:grpSp>
        <p:grpSp>
          <p:nvGrpSpPr>
            <p:cNvPr id="24606" name="Group 56"/>
            <p:cNvGrpSpPr>
              <a:grpSpLocks/>
            </p:cNvGrpSpPr>
            <p:nvPr/>
          </p:nvGrpSpPr>
          <p:grpSpPr bwMode="auto">
            <a:xfrm>
              <a:off x="2260113" y="4082303"/>
              <a:ext cx="750543" cy="750544"/>
              <a:chOff x="-1" y="0"/>
              <a:chExt cx="750544" cy="750543"/>
            </a:xfrm>
          </p:grpSpPr>
          <p:sp>
            <p:nvSpPr>
              <p:cNvPr id="24612" name="Line 57"/>
              <p:cNvSpPr>
                <a:spLocks noChangeShapeType="1"/>
              </p:cNvSpPr>
              <p:nvPr/>
            </p:nvSpPr>
            <p:spPr bwMode="auto">
              <a:xfrm>
                <a:off x="0" y="375271"/>
                <a:ext cx="225163" cy="1"/>
              </a:xfrm>
              <a:prstGeom prst="line">
                <a:avLst/>
              </a:prstGeom>
              <a:noFill/>
              <a:ln w="25400">
                <a:solidFill>
                  <a:srgbClr val="FF2600"/>
                </a:solidFill>
                <a:round/>
                <a:headEnd/>
                <a:tailEnd/>
              </a:ln>
            </p:spPr>
            <p:txBody>
              <a:bodyPr lIns="10008652" tIns="10008652" rIns="10008652" bIns="10008652" anchor="ctr"/>
              <a:lstStyle/>
              <a:p>
                <a:endParaRPr lang="en-US"/>
              </a:p>
            </p:txBody>
          </p:sp>
          <p:sp>
            <p:nvSpPr>
              <p:cNvPr id="24613" name="Line 58"/>
              <p:cNvSpPr>
                <a:spLocks noChangeShapeType="1"/>
              </p:cNvSpPr>
              <p:nvPr/>
            </p:nvSpPr>
            <p:spPr bwMode="auto">
              <a:xfrm>
                <a:off x="525379" y="375271"/>
                <a:ext cx="225164" cy="1"/>
              </a:xfrm>
              <a:prstGeom prst="line">
                <a:avLst/>
              </a:prstGeom>
              <a:noFill/>
              <a:ln w="25400">
                <a:solidFill>
                  <a:srgbClr val="FF2600"/>
                </a:solidFill>
                <a:round/>
                <a:headEnd/>
                <a:tailEnd/>
              </a:ln>
            </p:spPr>
            <p:txBody>
              <a:bodyPr lIns="10008652" tIns="10008652" rIns="10008652" bIns="10008652" anchor="ctr"/>
              <a:lstStyle/>
              <a:p>
                <a:endParaRPr lang="en-US"/>
              </a:p>
            </p:txBody>
          </p:sp>
          <p:sp>
            <p:nvSpPr>
              <p:cNvPr id="24614" name="Line 59"/>
              <p:cNvSpPr>
                <a:spLocks noChangeShapeType="1"/>
              </p:cNvSpPr>
              <p:nvPr/>
            </p:nvSpPr>
            <p:spPr bwMode="auto">
              <a:xfrm flipV="1">
                <a:off x="375271" y="525379"/>
                <a:ext cx="1" cy="225164"/>
              </a:xfrm>
              <a:prstGeom prst="line">
                <a:avLst/>
              </a:prstGeom>
              <a:noFill/>
              <a:ln w="25400">
                <a:solidFill>
                  <a:srgbClr val="FF2600"/>
                </a:solidFill>
                <a:round/>
                <a:headEnd/>
                <a:tailEnd/>
              </a:ln>
            </p:spPr>
            <p:txBody>
              <a:bodyPr lIns="10008652" tIns="10008652" rIns="10008652" bIns="10008652" anchor="ctr"/>
              <a:lstStyle/>
              <a:p>
                <a:endParaRPr lang="en-US"/>
              </a:p>
            </p:txBody>
          </p:sp>
          <p:sp>
            <p:nvSpPr>
              <p:cNvPr id="24615" name="Line 60"/>
              <p:cNvSpPr>
                <a:spLocks noChangeShapeType="1"/>
              </p:cNvSpPr>
              <p:nvPr/>
            </p:nvSpPr>
            <p:spPr bwMode="auto">
              <a:xfrm flipV="1">
                <a:off x="375271" y="0"/>
                <a:ext cx="1" cy="225163"/>
              </a:xfrm>
              <a:prstGeom prst="line">
                <a:avLst/>
              </a:prstGeom>
              <a:noFill/>
              <a:ln w="25400">
                <a:solidFill>
                  <a:srgbClr val="FF2600"/>
                </a:solidFill>
                <a:round/>
                <a:headEnd/>
                <a:tailEnd/>
              </a:ln>
            </p:spPr>
            <p:txBody>
              <a:bodyPr lIns="10008652" tIns="10008652" rIns="10008652" bIns="10008652" anchor="ctr"/>
              <a:lstStyle/>
              <a:p>
                <a:endParaRPr lang="en-US"/>
              </a:p>
            </p:txBody>
          </p:sp>
        </p:grpSp>
        <p:grpSp>
          <p:nvGrpSpPr>
            <p:cNvPr id="24607" name="Group 61"/>
            <p:cNvGrpSpPr>
              <a:grpSpLocks/>
            </p:cNvGrpSpPr>
            <p:nvPr/>
          </p:nvGrpSpPr>
          <p:grpSpPr bwMode="auto">
            <a:xfrm>
              <a:off x="3986359" y="4082303"/>
              <a:ext cx="750543" cy="750544"/>
              <a:chOff x="-1" y="0"/>
              <a:chExt cx="750544" cy="750543"/>
            </a:xfrm>
          </p:grpSpPr>
          <p:sp>
            <p:nvSpPr>
              <p:cNvPr id="24608" name="Line 62"/>
              <p:cNvSpPr>
                <a:spLocks noChangeShapeType="1"/>
              </p:cNvSpPr>
              <p:nvPr/>
            </p:nvSpPr>
            <p:spPr bwMode="auto">
              <a:xfrm>
                <a:off x="0" y="375271"/>
                <a:ext cx="225163" cy="1"/>
              </a:xfrm>
              <a:prstGeom prst="line">
                <a:avLst/>
              </a:prstGeom>
              <a:noFill/>
              <a:ln w="25400">
                <a:solidFill>
                  <a:srgbClr val="FF2600"/>
                </a:solidFill>
                <a:round/>
                <a:headEnd/>
                <a:tailEnd/>
              </a:ln>
            </p:spPr>
            <p:txBody>
              <a:bodyPr lIns="10008652" tIns="10008652" rIns="10008652" bIns="10008652" anchor="ctr"/>
              <a:lstStyle/>
              <a:p>
                <a:endParaRPr lang="en-US"/>
              </a:p>
            </p:txBody>
          </p:sp>
          <p:sp>
            <p:nvSpPr>
              <p:cNvPr id="24609" name="Line 63"/>
              <p:cNvSpPr>
                <a:spLocks noChangeShapeType="1"/>
              </p:cNvSpPr>
              <p:nvPr/>
            </p:nvSpPr>
            <p:spPr bwMode="auto">
              <a:xfrm>
                <a:off x="525379" y="375271"/>
                <a:ext cx="225164" cy="1"/>
              </a:xfrm>
              <a:prstGeom prst="line">
                <a:avLst/>
              </a:prstGeom>
              <a:noFill/>
              <a:ln w="25400">
                <a:solidFill>
                  <a:srgbClr val="FF2600"/>
                </a:solidFill>
                <a:round/>
                <a:headEnd/>
                <a:tailEnd/>
              </a:ln>
            </p:spPr>
            <p:txBody>
              <a:bodyPr lIns="10008652" tIns="10008652" rIns="10008652" bIns="10008652" anchor="ctr"/>
              <a:lstStyle/>
              <a:p>
                <a:endParaRPr lang="en-US"/>
              </a:p>
            </p:txBody>
          </p:sp>
          <p:sp>
            <p:nvSpPr>
              <p:cNvPr id="24610" name="Line 64"/>
              <p:cNvSpPr>
                <a:spLocks noChangeShapeType="1"/>
              </p:cNvSpPr>
              <p:nvPr/>
            </p:nvSpPr>
            <p:spPr bwMode="auto">
              <a:xfrm flipV="1">
                <a:off x="375271" y="525379"/>
                <a:ext cx="1" cy="225164"/>
              </a:xfrm>
              <a:prstGeom prst="line">
                <a:avLst/>
              </a:prstGeom>
              <a:noFill/>
              <a:ln w="25400">
                <a:solidFill>
                  <a:srgbClr val="FF2600"/>
                </a:solidFill>
                <a:round/>
                <a:headEnd/>
                <a:tailEnd/>
              </a:ln>
            </p:spPr>
            <p:txBody>
              <a:bodyPr lIns="10008652" tIns="10008652" rIns="10008652" bIns="10008652" anchor="ctr"/>
              <a:lstStyle/>
              <a:p>
                <a:endParaRPr lang="en-US"/>
              </a:p>
            </p:txBody>
          </p:sp>
          <p:sp>
            <p:nvSpPr>
              <p:cNvPr id="24611" name="Line 65"/>
              <p:cNvSpPr>
                <a:spLocks noChangeShapeType="1"/>
              </p:cNvSpPr>
              <p:nvPr/>
            </p:nvSpPr>
            <p:spPr bwMode="auto">
              <a:xfrm flipV="1">
                <a:off x="375271" y="0"/>
                <a:ext cx="1" cy="225163"/>
              </a:xfrm>
              <a:prstGeom prst="line">
                <a:avLst/>
              </a:prstGeom>
              <a:noFill/>
              <a:ln w="25400">
                <a:solidFill>
                  <a:srgbClr val="FF2600"/>
                </a:solidFill>
                <a:round/>
                <a:headEnd/>
                <a:tailEnd/>
              </a:ln>
            </p:spPr>
            <p:txBody>
              <a:bodyPr lIns="10008652" tIns="10008652" rIns="10008652" bIns="10008652" anchor="ctr"/>
              <a:lstStyle/>
              <a:p>
                <a:endParaRPr lang="en-US"/>
              </a:p>
            </p:txBody>
          </p:sp>
        </p:grpSp>
      </p:grpSp>
      <p:sp>
        <p:nvSpPr>
          <p:cNvPr id="24583" name="AutoShape 66"/>
          <p:cNvSpPr>
            <a:spLocks/>
          </p:cNvSpPr>
          <p:nvPr/>
        </p:nvSpPr>
        <p:spPr bwMode="auto">
          <a:xfrm>
            <a:off x="138113" y="4457700"/>
            <a:ext cx="6211887" cy="546100"/>
          </a:xfrm>
          <a:custGeom>
            <a:avLst/>
            <a:gdLst>
              <a:gd name="T0" fmla="*/ 3105944 w 21600"/>
              <a:gd name="T1" fmla="*/ 273050 h 21600"/>
              <a:gd name="T2" fmla="*/ 3105944 w 21600"/>
              <a:gd name="T3" fmla="*/ 273050 h 21600"/>
              <a:gd name="T4" fmla="*/ 3105944 w 21600"/>
              <a:gd name="T5" fmla="*/ 273050 h 21600"/>
              <a:gd name="T6" fmla="*/ 3105944 w 21600"/>
              <a:gd name="T7" fmla="*/ 2730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pPr algn="l" defTabSz="1300163">
              <a:spcBef>
                <a:spcPts val="800"/>
              </a:spcBef>
              <a:buClr>
                <a:srgbClr val="000000"/>
              </a:buClr>
            </a:pP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2 detected lines, z=2.07 or z=5.14</a:t>
            </a:r>
            <a:endParaRPr lang="en-US"/>
          </a:p>
        </p:txBody>
      </p:sp>
      <p:sp>
        <p:nvSpPr>
          <p:cNvPr id="24584" name="AutoShape 67"/>
          <p:cNvSpPr>
            <a:spLocks/>
          </p:cNvSpPr>
          <p:nvPr/>
        </p:nvSpPr>
        <p:spPr bwMode="auto">
          <a:xfrm>
            <a:off x="6578600" y="1117600"/>
            <a:ext cx="4549775" cy="1473200"/>
          </a:xfrm>
          <a:custGeom>
            <a:avLst/>
            <a:gdLst>
              <a:gd name="T0" fmla="*/ 2274888 w 21600"/>
              <a:gd name="T1" fmla="*/ 736600 h 21600"/>
              <a:gd name="T2" fmla="*/ 2274888 w 21600"/>
              <a:gd name="T3" fmla="*/ 736600 h 21600"/>
              <a:gd name="T4" fmla="*/ 2274888 w 21600"/>
              <a:gd name="T5" fmla="*/ 736600 h 21600"/>
              <a:gd name="T6" fmla="*/ 2274888 w 21600"/>
              <a:gd name="T7" fmla="*/ 7366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pPr algn="l" defTabSz="455613"/>
            <a:r>
              <a:rPr lang="en-US" sz="2200" b="1">
                <a:latin typeface="Gill Sans" charset="0"/>
                <a:ea typeface="Gill Sans" charset="0"/>
                <a:cs typeface="Gill Sans" charset="0"/>
                <a:sym typeface="Gill Sans" charset="0"/>
              </a:rPr>
              <a:t>optical:</a:t>
            </a:r>
            <a:r>
              <a:rPr lang="en-US" sz="2200">
                <a:latin typeface="Gill Sans" charset="0"/>
                <a:ea typeface="Gill Sans" charset="0"/>
                <a:cs typeface="Gill Sans" charset="0"/>
                <a:sym typeface="Gill Sans" charset="0"/>
              </a:rPr>
              <a:t> Williams et al. 1996</a:t>
            </a:r>
          </a:p>
          <a:p>
            <a:pPr algn="l" defTabSz="455613"/>
            <a:r>
              <a:rPr lang="en-US" sz="2200" b="1">
                <a:latin typeface="Gill Sans" charset="0"/>
                <a:ea typeface="Gill Sans" charset="0"/>
                <a:cs typeface="Gill Sans" charset="0"/>
                <a:sym typeface="Gill Sans" charset="0"/>
              </a:rPr>
              <a:t>NIR:</a:t>
            </a:r>
            <a:r>
              <a:rPr lang="en-US" sz="2200">
                <a:latin typeface="Gill Sans" charset="0"/>
                <a:ea typeface="Gill Sans" charset="0"/>
                <a:cs typeface="Gill Sans" charset="0"/>
                <a:sym typeface="Gill Sans" charset="0"/>
              </a:rPr>
              <a:t> CANDELS, Grogin et al. 2011 </a:t>
            </a:r>
          </a:p>
          <a:p>
            <a:pPr algn="l" defTabSz="455613"/>
            <a:r>
              <a:rPr lang="en-US" sz="2200" b="1">
                <a:latin typeface="Gill Sans" charset="0"/>
                <a:ea typeface="Gill Sans" charset="0"/>
                <a:cs typeface="Gill Sans" charset="0"/>
                <a:sym typeface="Gill Sans" charset="0"/>
              </a:rPr>
              <a:t>IRAC/24um:</a:t>
            </a:r>
            <a:r>
              <a:rPr lang="en-US" sz="2200">
                <a:latin typeface="Gill Sans" charset="0"/>
                <a:ea typeface="Gill Sans" charset="0"/>
                <a:cs typeface="Gill Sans" charset="0"/>
                <a:sym typeface="Gill Sans" charset="0"/>
              </a:rPr>
              <a:t> Dickinson in prep.</a:t>
            </a:r>
          </a:p>
          <a:p>
            <a:pPr algn="l" defTabSz="455613"/>
            <a:r>
              <a:rPr lang="en-US" sz="2200" b="1">
                <a:latin typeface="Gill Sans" charset="0"/>
                <a:ea typeface="Gill Sans" charset="0"/>
                <a:cs typeface="Gill Sans" charset="0"/>
                <a:sym typeface="Gill Sans" charset="0"/>
              </a:rPr>
              <a:t>Herschel:</a:t>
            </a:r>
            <a:r>
              <a:rPr lang="en-US" sz="2200">
                <a:latin typeface="Gill Sans" charset="0"/>
                <a:ea typeface="Gill Sans" charset="0"/>
                <a:cs typeface="Gill Sans" charset="0"/>
                <a:sym typeface="Gill Sans" charset="0"/>
              </a:rPr>
              <a:t> Elbaz et al. 2011</a:t>
            </a:r>
            <a:endParaRPr lang="en-US"/>
          </a:p>
        </p:txBody>
      </p:sp>
      <p:sp>
        <p:nvSpPr>
          <p:cNvPr id="24585" name="AutoShape 68"/>
          <p:cNvSpPr>
            <a:spLocks/>
          </p:cNvSpPr>
          <p:nvPr/>
        </p:nvSpPr>
        <p:spPr bwMode="auto">
          <a:xfrm>
            <a:off x="6426200" y="8296275"/>
            <a:ext cx="5562600" cy="1016000"/>
          </a:xfrm>
          <a:custGeom>
            <a:avLst/>
            <a:gdLst>
              <a:gd name="T0" fmla="*/ 2781300 w 21600"/>
              <a:gd name="T1" fmla="*/ 508000 h 21600"/>
              <a:gd name="T2" fmla="*/ 2781300 w 21600"/>
              <a:gd name="T3" fmla="*/ 508000 h 21600"/>
              <a:gd name="T4" fmla="*/ 2781300 w 21600"/>
              <a:gd name="T5" fmla="*/ 508000 h 21600"/>
              <a:gd name="T6" fmla="*/ 2781300 w 21600"/>
              <a:gd name="T7" fmla="*/ 5080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pPr defTabSz="914400">
              <a:buClr>
                <a:srgbClr val="000000"/>
              </a:buClr>
              <a:buFont typeface="Gill Sans" charset="0"/>
              <a:buNone/>
            </a:pPr>
            <a:r>
              <a:rPr lang="en-US" sz="3000" b="1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no </a:t>
            </a:r>
            <a:r>
              <a:rPr lang="en-US" sz="3000" b="1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continuum detection </a:t>
            </a:r>
            <a:br>
              <a:rPr lang="en-US" sz="3000" b="1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</a:br>
            <a:r>
              <a:rPr lang="en-US" sz="3000" b="1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in any band in </a:t>
            </a:r>
            <a:r>
              <a:rPr lang="en-US" sz="3000" b="1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the </a:t>
            </a:r>
            <a:r>
              <a:rPr lang="en-US" sz="3000" b="1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HDF-N</a:t>
            </a:r>
            <a:endParaRPr lang="en-US" dirty="0"/>
          </a:p>
        </p:txBody>
      </p:sp>
      <p:sp>
        <p:nvSpPr>
          <p:cNvPr id="24586" name="AutoShape 2"/>
          <p:cNvSpPr>
            <a:spLocks/>
          </p:cNvSpPr>
          <p:nvPr/>
        </p:nvSpPr>
        <p:spPr bwMode="auto">
          <a:xfrm>
            <a:off x="3697288" y="1187450"/>
            <a:ext cx="1003300" cy="520700"/>
          </a:xfrm>
          <a:custGeom>
            <a:avLst/>
            <a:gdLst>
              <a:gd name="T0" fmla="*/ 501650 w 21600"/>
              <a:gd name="T1" fmla="*/ 260350 h 21600"/>
              <a:gd name="T2" fmla="*/ 501650 w 21600"/>
              <a:gd name="T3" fmla="*/ 260350 h 21600"/>
              <a:gd name="T4" fmla="*/ 501650 w 21600"/>
              <a:gd name="T5" fmla="*/ 260350 h 21600"/>
              <a:gd name="T6" fmla="*/ 501650 w 21600"/>
              <a:gd name="T7" fmla="*/ 2603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8100" tIns="38100" rIns="38100" bIns="38100"/>
          <a:lstStyle/>
          <a:p>
            <a:pPr algn="l" defTabSz="1300163">
              <a:buClr>
                <a:srgbClr val="000000"/>
              </a:buClr>
            </a:pP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ID.18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pasted-image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413000"/>
            <a:ext cx="5746750" cy="574675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99333" name="AutoShape 5"/>
          <p:cNvSpPr>
            <a:spLocks/>
          </p:cNvSpPr>
          <p:nvPr/>
        </p:nvSpPr>
        <p:spPr bwMode="auto">
          <a:xfrm>
            <a:off x="133350" y="190500"/>
            <a:ext cx="12736513" cy="5715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EB4"/>
          </a:solid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defTabSz="455613">
              <a:spcBef>
                <a:spcPts val="1400"/>
              </a:spcBef>
              <a:defRPr/>
            </a:pPr>
            <a:r>
              <a:rPr lang="en-US" sz="3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Blind detections: gas fractions and location on ‘SF law’</a:t>
            </a:r>
            <a:endParaRPr lang="en-US" dirty="0"/>
          </a:p>
        </p:txBody>
      </p:sp>
      <p:pic>
        <p:nvPicPr>
          <p:cNvPr id="26638" name="Picture 3" descr="plot_co_ir_spiral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5800" y="2438400"/>
            <a:ext cx="5664200" cy="56642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26639" name="Picture 4" descr="plot_co_ir_csg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35800" y="2438400"/>
            <a:ext cx="5664200" cy="56642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26640" name="Picture 5" descr="plot_co_ir_line1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35800" y="2438400"/>
            <a:ext cx="5664200" cy="56642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26641" name="Picture 6" descr="plot_co_ir_lowz_qso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35800" y="2438400"/>
            <a:ext cx="5664200" cy="56642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26642" name="Picture 7" descr="plot_co_ir_lowz_ulirg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35800" y="2438400"/>
            <a:ext cx="5664200" cy="56642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26643" name="Picture 8" descr="plot_co_ir_combes_ulirg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35800" y="2438400"/>
            <a:ext cx="5664200" cy="56642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26644" name="Picture 9" descr="plot_co_ir_highz_qso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35800" y="2438400"/>
            <a:ext cx="5664200" cy="56642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26645" name="Picture 10" descr="plot_co_ir_smg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35800" y="2438400"/>
            <a:ext cx="5664200" cy="56642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26646" name="Picture 11" descr="plot_co_ir_lbg.pn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35800" y="2438400"/>
            <a:ext cx="5664200" cy="56642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26647" name="Picture 12" descr="plot_co_ir_rg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35800" y="2438400"/>
            <a:ext cx="5664200" cy="56642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26648" name="Picture 13" descr="plot_co_ir_sfrg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35800" y="2438400"/>
            <a:ext cx="5664200" cy="56642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26649" name="Picture 14" descr="plot_co_ir_24um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35800" y="2451100"/>
            <a:ext cx="5664200" cy="56642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26650" name="Picture 15" descr="plot_co_ir_line2.pn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35800" y="2438400"/>
            <a:ext cx="5664200" cy="56642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26651" name="Picture 16" descr="plot_co_ir_bestfit.pn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35800" y="2438400"/>
            <a:ext cx="5664200" cy="56642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28" name="Rectangle 27"/>
          <p:cNvSpPr/>
          <p:nvPr/>
        </p:nvSpPr>
        <p:spPr bwMode="auto">
          <a:xfrm>
            <a:off x="3522133" y="2980267"/>
            <a:ext cx="169334" cy="465666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3259667" y="4859867"/>
            <a:ext cx="169334" cy="465666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3564465" y="2844801"/>
            <a:ext cx="135468" cy="355599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3" descr="plot_co_ir_spiral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35800" y="2438400"/>
            <a:ext cx="5664200" cy="56642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42" name="Picture 4" descr="plot_co_ir_csg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5800" y="2438400"/>
            <a:ext cx="5664200" cy="56642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43" name="Picture 5" descr="plot_co_ir_line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35800" y="2438400"/>
            <a:ext cx="5664200" cy="56642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44" name="Picture 6" descr="plot_co_ir_lowz_qso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35800" y="2438400"/>
            <a:ext cx="5664200" cy="56642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45" name="Picture 7" descr="plot_co_ir_lowz_ulirg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35800" y="2438400"/>
            <a:ext cx="5664200" cy="56642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46" name="Picture 8" descr="plot_co_ir_combes_ulirg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35800" y="2438400"/>
            <a:ext cx="5664200" cy="56642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47" name="Picture 9" descr="plot_co_ir_highz_qso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35800" y="2438400"/>
            <a:ext cx="5664200" cy="56642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48" name="Picture 10" descr="plot_co_ir_smg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35800" y="2438400"/>
            <a:ext cx="5664200" cy="56642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49" name="Picture 11" descr="plot_co_ir_lbg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35800" y="2438400"/>
            <a:ext cx="5664200" cy="56642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50" name="Picture 12" descr="plot_co_ir_rg.pn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35800" y="2438400"/>
            <a:ext cx="5664200" cy="56642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51" name="Picture 13" descr="plot_co_ir_sfrg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35800" y="2438400"/>
            <a:ext cx="5664200" cy="56642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52" name="Picture 14" descr="plot_co_ir_24um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35800" y="2451100"/>
            <a:ext cx="5664200" cy="56642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53" name="Picture 15" descr="plot_co_ir_line2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35800" y="2438400"/>
            <a:ext cx="5664200" cy="56642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54" name="Picture 16" descr="plot_co_ir_bestfit.pn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35800" y="2438400"/>
            <a:ext cx="5664200" cy="56642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26626" name="Picture 2" descr="pasted-image.pdf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81000" y="2413000"/>
            <a:ext cx="5746750" cy="574675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99333" name="AutoShape 5"/>
          <p:cNvSpPr>
            <a:spLocks/>
          </p:cNvSpPr>
          <p:nvPr/>
        </p:nvSpPr>
        <p:spPr bwMode="auto">
          <a:xfrm>
            <a:off x="133350" y="190500"/>
            <a:ext cx="12736513" cy="5715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EB4"/>
          </a:solid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defTabSz="455613">
              <a:spcBef>
                <a:spcPts val="1400"/>
              </a:spcBef>
              <a:defRPr/>
            </a:pPr>
            <a:r>
              <a:rPr lang="en-US" sz="3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Blind detections: gas fractions and location on ‘SF law’</a:t>
            </a:r>
            <a:endParaRPr lang="en-US" dirty="0"/>
          </a:p>
        </p:txBody>
      </p:sp>
      <p:pic>
        <p:nvPicPr>
          <p:cNvPr id="99334" name="Picture 6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587750" y="8524875"/>
            <a:ext cx="407988" cy="409575"/>
          </a:xfrm>
          <a:prstGeom prst="rect">
            <a:avLst/>
          </a:prstGeom>
          <a:noFill/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26631" name="AutoShape 7"/>
          <p:cNvSpPr>
            <a:spLocks/>
          </p:cNvSpPr>
          <p:nvPr/>
        </p:nvSpPr>
        <p:spPr bwMode="auto">
          <a:xfrm>
            <a:off x="3810000" y="8507413"/>
            <a:ext cx="6184232" cy="444500"/>
          </a:xfrm>
          <a:custGeom>
            <a:avLst/>
            <a:gdLst>
              <a:gd name="T0" fmla="*/ 2941637 w 21600"/>
              <a:gd name="T1" fmla="*/ 222250 h 21600"/>
              <a:gd name="T2" fmla="*/ 2941637 w 21600"/>
              <a:gd name="T3" fmla="*/ 222250 h 21600"/>
              <a:gd name="T4" fmla="*/ 2941637 w 21600"/>
              <a:gd name="T5" fmla="*/ 222250 h 21600"/>
              <a:gd name="T6" fmla="*/ 2941637 w 21600"/>
              <a:gd name="T7" fmla="*/ 2222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0" tIns="0" rIns="0" bIns="0" anchor="ctr"/>
          <a:lstStyle/>
          <a:p>
            <a:pPr defTabSz="914400">
              <a:buClr>
                <a:srgbClr val="000000"/>
              </a:buClr>
              <a:buFont typeface="Gill Sans" charset="0"/>
              <a:buNone/>
            </a:pPr>
            <a:r>
              <a:rPr lang="en-US" sz="30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= new blind detections from </a:t>
            </a:r>
            <a:r>
              <a:rPr lang="en-US" sz="30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HDF-N</a:t>
            </a:r>
            <a:endParaRPr lang="en-US" dirty="0"/>
          </a:p>
        </p:txBody>
      </p:sp>
      <p:sp>
        <p:nvSpPr>
          <p:cNvPr id="26632" name="AutoShape 8"/>
          <p:cNvSpPr>
            <a:spLocks/>
          </p:cNvSpPr>
          <p:nvPr/>
        </p:nvSpPr>
        <p:spPr bwMode="auto">
          <a:xfrm>
            <a:off x="10672680" y="5504866"/>
            <a:ext cx="712788" cy="419100"/>
          </a:xfrm>
          <a:custGeom>
            <a:avLst/>
            <a:gdLst>
              <a:gd name="T0" fmla="*/ 356394 w 21600"/>
              <a:gd name="T1" fmla="*/ 209550 h 21600"/>
              <a:gd name="T2" fmla="*/ 356394 w 21600"/>
              <a:gd name="T3" fmla="*/ 209550 h 21600"/>
              <a:gd name="T4" fmla="*/ 356394 w 21600"/>
              <a:gd name="T5" fmla="*/ 209550 h 21600"/>
              <a:gd name="T6" fmla="*/ 356394 w 21600"/>
              <a:gd name="T7" fmla="*/ 2095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0" tIns="0" rIns="0" bIns="0" anchor="ctr"/>
          <a:lstStyle/>
          <a:p>
            <a:pPr defTabSz="914400">
              <a:buClr>
                <a:srgbClr val="000000"/>
              </a:buClr>
              <a:buFont typeface="Gill Sans" charset="0"/>
              <a:buNone/>
            </a:pPr>
            <a:r>
              <a:rPr lang="en-US" sz="22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ID.19</a:t>
            </a:r>
            <a:endParaRPr lang="en-US" dirty="0"/>
          </a:p>
        </p:txBody>
      </p:sp>
      <p:pic>
        <p:nvPicPr>
          <p:cNvPr id="99337" name="Picture 9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0236200" y="5673725"/>
            <a:ext cx="407988" cy="409575"/>
          </a:xfrm>
          <a:prstGeom prst="rect">
            <a:avLst/>
          </a:prstGeom>
          <a:noFill/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26634" name="AutoShape 10"/>
          <p:cNvSpPr>
            <a:spLocks/>
          </p:cNvSpPr>
          <p:nvPr/>
        </p:nvSpPr>
        <p:spPr bwMode="auto">
          <a:xfrm>
            <a:off x="3860800" y="2833688"/>
            <a:ext cx="712788" cy="419100"/>
          </a:xfrm>
          <a:custGeom>
            <a:avLst/>
            <a:gdLst>
              <a:gd name="T0" fmla="*/ 356394 w 21600"/>
              <a:gd name="T1" fmla="*/ 209550 h 21600"/>
              <a:gd name="T2" fmla="*/ 356394 w 21600"/>
              <a:gd name="T3" fmla="*/ 209550 h 21600"/>
              <a:gd name="T4" fmla="*/ 356394 w 21600"/>
              <a:gd name="T5" fmla="*/ 209550 h 21600"/>
              <a:gd name="T6" fmla="*/ 356394 w 21600"/>
              <a:gd name="T7" fmla="*/ 2095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noFill/>
            <a:miter lim="0"/>
            <a:headEnd/>
            <a:tailEnd/>
          </a:ln>
        </p:spPr>
        <p:txBody>
          <a:bodyPr lIns="0" tIns="0" rIns="0" bIns="0" anchor="ctr"/>
          <a:lstStyle/>
          <a:p>
            <a:pPr defTabSz="914400">
              <a:buClr>
                <a:srgbClr val="000000"/>
              </a:buClr>
              <a:buFont typeface="Gill Sans" charset="0"/>
              <a:buNone/>
            </a:pPr>
            <a:r>
              <a:rPr lang="en-US" sz="22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ID.19</a:t>
            </a:r>
            <a:endParaRPr lang="en-US" dirty="0"/>
          </a:p>
        </p:txBody>
      </p:sp>
      <p:sp>
        <p:nvSpPr>
          <p:cNvPr id="26635" name="AutoShape 11"/>
          <p:cNvSpPr>
            <a:spLocks/>
          </p:cNvSpPr>
          <p:nvPr/>
        </p:nvSpPr>
        <p:spPr bwMode="auto">
          <a:xfrm>
            <a:off x="10947901" y="5011738"/>
            <a:ext cx="712788" cy="419100"/>
          </a:xfrm>
          <a:custGeom>
            <a:avLst/>
            <a:gdLst>
              <a:gd name="T0" fmla="*/ 356394 w 21600"/>
              <a:gd name="T1" fmla="*/ 209550 h 21600"/>
              <a:gd name="T2" fmla="*/ 356394 w 21600"/>
              <a:gd name="T3" fmla="*/ 209550 h 21600"/>
              <a:gd name="T4" fmla="*/ 356394 w 21600"/>
              <a:gd name="T5" fmla="*/ 209550 h 21600"/>
              <a:gd name="T6" fmla="*/ 356394 w 21600"/>
              <a:gd name="T7" fmla="*/ 2095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noFill/>
            <a:miter lim="0"/>
            <a:headEnd/>
            <a:tailEnd/>
          </a:ln>
        </p:spPr>
        <p:txBody>
          <a:bodyPr lIns="0" tIns="0" rIns="0" bIns="0" anchor="ctr"/>
          <a:lstStyle/>
          <a:p>
            <a:pPr defTabSz="914400">
              <a:buClr>
                <a:srgbClr val="000000"/>
              </a:buClr>
              <a:buFont typeface="Gill Sans" charset="0"/>
              <a:buNone/>
            </a:pPr>
            <a:r>
              <a:rPr lang="en-US" sz="22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ID.03</a:t>
            </a:r>
            <a:endParaRPr lang="en-US" dirty="0"/>
          </a:p>
        </p:txBody>
      </p:sp>
      <p:sp>
        <p:nvSpPr>
          <p:cNvPr id="26636" name="AutoShape 12"/>
          <p:cNvSpPr>
            <a:spLocks/>
          </p:cNvSpPr>
          <p:nvPr/>
        </p:nvSpPr>
        <p:spPr bwMode="auto">
          <a:xfrm>
            <a:off x="3217863" y="5348622"/>
            <a:ext cx="712787" cy="419100"/>
          </a:xfrm>
          <a:custGeom>
            <a:avLst/>
            <a:gdLst>
              <a:gd name="T0" fmla="*/ 356394 w 21600"/>
              <a:gd name="T1" fmla="*/ 209550 h 21600"/>
              <a:gd name="T2" fmla="*/ 356394 w 21600"/>
              <a:gd name="T3" fmla="*/ 209550 h 21600"/>
              <a:gd name="T4" fmla="*/ 356394 w 21600"/>
              <a:gd name="T5" fmla="*/ 209550 h 21600"/>
              <a:gd name="T6" fmla="*/ 356394 w 21600"/>
              <a:gd name="T7" fmla="*/ 2095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noFill/>
            <a:miter lim="0"/>
            <a:headEnd/>
            <a:tailEnd/>
          </a:ln>
        </p:spPr>
        <p:txBody>
          <a:bodyPr lIns="0" tIns="0" rIns="0" bIns="0" anchor="ctr"/>
          <a:lstStyle/>
          <a:p>
            <a:pPr defTabSz="914400">
              <a:buClr>
                <a:srgbClr val="000000"/>
              </a:buClr>
              <a:buFont typeface="Gill Sans" charset="0"/>
              <a:buNone/>
            </a:pPr>
            <a:r>
              <a:rPr lang="en-US" sz="22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ID.03</a:t>
            </a:r>
            <a:endParaRPr lang="en-US" dirty="0"/>
          </a:p>
        </p:txBody>
      </p:sp>
      <p:pic>
        <p:nvPicPr>
          <p:cNvPr id="99341" name="Picture 13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0523538" y="4927600"/>
            <a:ext cx="409575" cy="409575"/>
          </a:xfrm>
          <a:prstGeom prst="rect">
            <a:avLst/>
          </a:prstGeom>
          <a:noFill/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28" name="Rectangle 27"/>
          <p:cNvSpPr/>
          <p:nvPr/>
        </p:nvSpPr>
        <p:spPr bwMode="auto">
          <a:xfrm>
            <a:off x="3522133" y="2980267"/>
            <a:ext cx="169334" cy="465666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3259667" y="4859867"/>
            <a:ext cx="169334" cy="465666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3564465" y="2844801"/>
            <a:ext cx="135468" cy="355599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pic>
        <p:nvPicPr>
          <p:cNvPr id="99331" name="Picture 3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384550" y="2838450"/>
            <a:ext cx="409575" cy="409575"/>
          </a:xfrm>
          <a:prstGeom prst="rect">
            <a:avLst/>
          </a:prstGeom>
          <a:noFill/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99332" name="Picture 4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140075" y="4919663"/>
            <a:ext cx="407988" cy="409575"/>
          </a:xfrm>
          <a:prstGeom prst="rect">
            <a:avLst/>
          </a:prstGeom>
          <a:noFill/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31" name="Picture 10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581400" y="1503363"/>
            <a:ext cx="352425" cy="1166812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pic>
        <p:nvPicPr>
          <p:cNvPr id="32" name="Picture 11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552825" y="2247900"/>
            <a:ext cx="409575" cy="409575"/>
          </a:xfrm>
          <a:prstGeom prst="rect">
            <a:avLst/>
          </a:prstGeom>
          <a:noFill/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33" name="AutoShape 12"/>
          <p:cNvSpPr>
            <a:spLocks/>
          </p:cNvSpPr>
          <p:nvPr/>
        </p:nvSpPr>
        <p:spPr bwMode="auto">
          <a:xfrm>
            <a:off x="3892550" y="1516063"/>
            <a:ext cx="485775" cy="838200"/>
          </a:xfrm>
          <a:custGeom>
            <a:avLst/>
            <a:gdLst>
              <a:gd name="T0" fmla="*/ 242888 w 21600"/>
              <a:gd name="T1" fmla="*/ 419100 h 21600"/>
              <a:gd name="T2" fmla="*/ 242888 w 21600"/>
              <a:gd name="T3" fmla="*/ 419100 h 21600"/>
              <a:gd name="T4" fmla="*/ 242888 w 21600"/>
              <a:gd name="T5" fmla="*/ 419100 h 21600"/>
              <a:gd name="T6" fmla="*/ 242888 w 21600"/>
              <a:gd name="T7" fmla="*/ 4191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r>
              <a:rPr lang="en-US" sz="4800" b="1" dirty="0">
                <a:solidFill>
                  <a:srgbClr val="B36AE2"/>
                </a:solidFill>
              </a:rPr>
              <a:t>?</a:t>
            </a:r>
            <a:endParaRPr lang="en-US" dirty="0"/>
          </a:p>
        </p:txBody>
      </p:sp>
      <p:sp>
        <p:nvSpPr>
          <p:cNvPr id="34" name="AutoShape 10"/>
          <p:cNvSpPr>
            <a:spLocks/>
          </p:cNvSpPr>
          <p:nvPr/>
        </p:nvSpPr>
        <p:spPr bwMode="auto">
          <a:xfrm>
            <a:off x="4061326" y="2248156"/>
            <a:ext cx="712788" cy="419100"/>
          </a:xfrm>
          <a:custGeom>
            <a:avLst/>
            <a:gdLst>
              <a:gd name="T0" fmla="*/ 356394 w 21600"/>
              <a:gd name="T1" fmla="*/ 209550 h 21600"/>
              <a:gd name="T2" fmla="*/ 356394 w 21600"/>
              <a:gd name="T3" fmla="*/ 209550 h 21600"/>
              <a:gd name="T4" fmla="*/ 356394 w 21600"/>
              <a:gd name="T5" fmla="*/ 209550 h 21600"/>
              <a:gd name="T6" fmla="*/ 356394 w 21600"/>
              <a:gd name="T7" fmla="*/ 2095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noFill/>
            <a:miter lim="0"/>
            <a:headEnd/>
            <a:tailEnd/>
          </a:ln>
        </p:spPr>
        <p:txBody>
          <a:bodyPr lIns="0" tIns="0" rIns="0" bIns="0" anchor="ctr"/>
          <a:lstStyle/>
          <a:p>
            <a:pPr defTabSz="914400">
              <a:buClr>
                <a:srgbClr val="000000"/>
              </a:buClr>
              <a:buFont typeface="Gill Sans" charset="0"/>
              <a:buNone/>
            </a:pPr>
            <a:r>
              <a:rPr lang="en-US" sz="22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ID.18</a:t>
            </a:r>
            <a:endParaRPr lang="en-US" dirty="0"/>
          </a:p>
        </p:txBody>
      </p:sp>
      <p:pic>
        <p:nvPicPr>
          <p:cNvPr id="36" name="Picture 10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0343149" y="5826712"/>
            <a:ext cx="352425" cy="1166812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pic>
        <p:nvPicPr>
          <p:cNvPr id="37" name="Picture 11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0314574" y="5817270"/>
            <a:ext cx="409575" cy="409575"/>
          </a:xfrm>
          <a:prstGeom prst="rect">
            <a:avLst/>
          </a:prstGeom>
          <a:noFill/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38" name="AutoShape 12"/>
          <p:cNvSpPr>
            <a:spLocks/>
          </p:cNvSpPr>
          <p:nvPr/>
        </p:nvSpPr>
        <p:spPr bwMode="auto">
          <a:xfrm>
            <a:off x="10702423" y="6352759"/>
            <a:ext cx="485775" cy="838200"/>
          </a:xfrm>
          <a:custGeom>
            <a:avLst/>
            <a:gdLst>
              <a:gd name="T0" fmla="*/ 242888 w 21600"/>
              <a:gd name="T1" fmla="*/ 419100 h 21600"/>
              <a:gd name="T2" fmla="*/ 242888 w 21600"/>
              <a:gd name="T3" fmla="*/ 419100 h 21600"/>
              <a:gd name="T4" fmla="*/ 242888 w 21600"/>
              <a:gd name="T5" fmla="*/ 419100 h 21600"/>
              <a:gd name="T6" fmla="*/ 242888 w 21600"/>
              <a:gd name="T7" fmla="*/ 4191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r>
              <a:rPr lang="en-US" sz="4800" b="1" dirty="0">
                <a:solidFill>
                  <a:srgbClr val="B36AE2"/>
                </a:solidFill>
              </a:rPr>
              <a:t>?</a:t>
            </a:r>
            <a:endParaRPr lang="en-US" dirty="0"/>
          </a:p>
        </p:txBody>
      </p:sp>
      <p:pic>
        <p:nvPicPr>
          <p:cNvPr id="39" name="Picture 15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587750" y="9134475"/>
            <a:ext cx="407988" cy="409575"/>
          </a:xfrm>
          <a:prstGeom prst="rect">
            <a:avLst/>
          </a:prstGeom>
          <a:noFill/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40" name="AutoShape 16"/>
          <p:cNvSpPr>
            <a:spLocks/>
          </p:cNvSpPr>
          <p:nvPr/>
        </p:nvSpPr>
        <p:spPr bwMode="auto">
          <a:xfrm>
            <a:off x="3810000" y="9117013"/>
            <a:ext cx="2835275" cy="444500"/>
          </a:xfrm>
          <a:custGeom>
            <a:avLst/>
            <a:gdLst>
              <a:gd name="T0" fmla="*/ 1417638 w 21600"/>
              <a:gd name="T1" fmla="*/ 222250 h 21600"/>
              <a:gd name="T2" fmla="*/ 1417638 w 21600"/>
              <a:gd name="T3" fmla="*/ 222250 h 21600"/>
              <a:gd name="T4" fmla="*/ 1417638 w 21600"/>
              <a:gd name="T5" fmla="*/ 222250 h 21600"/>
              <a:gd name="T6" fmla="*/ 1417638 w 21600"/>
              <a:gd name="T7" fmla="*/ 2222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0" tIns="0" rIns="0" bIns="0" anchor="ctr"/>
          <a:lstStyle/>
          <a:p>
            <a:pPr defTabSz="914400">
              <a:buClr>
                <a:srgbClr val="000000"/>
              </a:buClr>
              <a:buFont typeface="Gill Sans" charset="0"/>
              <a:buNone/>
            </a:pPr>
            <a:r>
              <a:rPr lang="en-US" sz="30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= ‘dark’ galaxy</a:t>
            </a:r>
            <a:endParaRPr lang="en-US" dirty="0"/>
          </a:p>
        </p:txBody>
      </p:sp>
      <p:sp>
        <p:nvSpPr>
          <p:cNvPr id="55" name="AutoShape 8"/>
          <p:cNvSpPr>
            <a:spLocks/>
          </p:cNvSpPr>
          <p:nvPr/>
        </p:nvSpPr>
        <p:spPr bwMode="auto">
          <a:xfrm>
            <a:off x="9718182" y="6154568"/>
            <a:ext cx="712788" cy="419100"/>
          </a:xfrm>
          <a:custGeom>
            <a:avLst/>
            <a:gdLst>
              <a:gd name="T0" fmla="*/ 356394 w 21600"/>
              <a:gd name="T1" fmla="*/ 209550 h 21600"/>
              <a:gd name="T2" fmla="*/ 356394 w 21600"/>
              <a:gd name="T3" fmla="*/ 209550 h 21600"/>
              <a:gd name="T4" fmla="*/ 356394 w 21600"/>
              <a:gd name="T5" fmla="*/ 209550 h 21600"/>
              <a:gd name="T6" fmla="*/ 356394 w 21600"/>
              <a:gd name="T7" fmla="*/ 2095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0" tIns="0" rIns="0" bIns="0" anchor="ctr"/>
          <a:lstStyle/>
          <a:p>
            <a:pPr defTabSz="914400">
              <a:buClr>
                <a:srgbClr val="000000"/>
              </a:buClr>
              <a:buFont typeface="Gill Sans" charset="0"/>
              <a:buNone/>
            </a:pPr>
            <a:r>
              <a:rPr lang="en-US" sz="22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ID.18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0" descr="walter_fig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79700"/>
            <a:ext cx="12960350" cy="441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AutoShape 3"/>
          <p:cNvSpPr>
            <a:spLocks/>
          </p:cNvSpPr>
          <p:nvPr/>
        </p:nvSpPr>
        <p:spPr bwMode="auto">
          <a:xfrm>
            <a:off x="1398588" y="3271838"/>
            <a:ext cx="2884487" cy="2762250"/>
          </a:xfrm>
          <a:custGeom>
            <a:avLst/>
            <a:gdLst>
              <a:gd name="T0" fmla="*/ 1442214 w 21600"/>
              <a:gd name="T1" fmla="*/ 1380409 h 21600"/>
              <a:gd name="T2" fmla="*/ 1442214 w 21600"/>
              <a:gd name="T3" fmla="*/ 1380409 h 21600"/>
              <a:gd name="T4" fmla="*/ 1442214 w 21600"/>
              <a:gd name="T5" fmla="*/ 1380409 h 21600"/>
              <a:gd name="T6" fmla="*/ 1442214 w 21600"/>
              <a:gd name="T7" fmla="*/ 1380409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FFFF"/>
          </a:solidFill>
          <a:ln w="12700" cap="flat" cmpd="sng">
            <a:noFill/>
            <a:prstDash val="solid"/>
            <a:miter lim="0"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9700" name="AutoShape 4"/>
          <p:cNvSpPr>
            <a:spLocks/>
          </p:cNvSpPr>
          <p:nvPr/>
        </p:nvSpPr>
        <p:spPr bwMode="auto">
          <a:xfrm>
            <a:off x="5076825" y="3335338"/>
            <a:ext cx="3144838" cy="2660650"/>
          </a:xfrm>
          <a:custGeom>
            <a:avLst/>
            <a:gdLst>
              <a:gd name="T0" fmla="*/ 1572768 w 21600"/>
              <a:gd name="T1" fmla="*/ 1329931 h 21600"/>
              <a:gd name="T2" fmla="*/ 1572768 w 21600"/>
              <a:gd name="T3" fmla="*/ 1329931 h 21600"/>
              <a:gd name="T4" fmla="*/ 1572768 w 21600"/>
              <a:gd name="T5" fmla="*/ 1329931 h 21600"/>
              <a:gd name="T6" fmla="*/ 1572768 w 21600"/>
              <a:gd name="T7" fmla="*/ 1329931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FFFF"/>
          </a:solidFill>
          <a:ln w="12700" cap="flat" cmpd="sng">
            <a:noFill/>
            <a:prstDash val="solid"/>
            <a:miter lim="0"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9701" name="AutoShape 5"/>
          <p:cNvSpPr>
            <a:spLocks/>
          </p:cNvSpPr>
          <p:nvPr/>
        </p:nvSpPr>
        <p:spPr bwMode="auto">
          <a:xfrm>
            <a:off x="8964613" y="3551238"/>
            <a:ext cx="3114675" cy="2482850"/>
          </a:xfrm>
          <a:custGeom>
            <a:avLst/>
            <a:gdLst>
              <a:gd name="T0" fmla="*/ 1557320 w 21600"/>
              <a:gd name="T1" fmla="*/ 1241377 h 21600"/>
              <a:gd name="T2" fmla="*/ 1557320 w 21600"/>
              <a:gd name="T3" fmla="*/ 1241377 h 21600"/>
              <a:gd name="T4" fmla="*/ 1557320 w 21600"/>
              <a:gd name="T5" fmla="*/ 1241377 h 21600"/>
              <a:gd name="T6" fmla="*/ 1557320 w 21600"/>
              <a:gd name="T7" fmla="*/ 124137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FFFF"/>
          </a:solidFill>
          <a:ln w="12700" cap="flat" cmpd="sng">
            <a:noFill/>
            <a:prstDash val="solid"/>
            <a:miter lim="0"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9702" name="AutoShape 7"/>
          <p:cNvSpPr>
            <a:spLocks/>
          </p:cNvSpPr>
          <p:nvPr/>
        </p:nvSpPr>
        <p:spPr bwMode="auto">
          <a:xfrm>
            <a:off x="1219200" y="2778125"/>
            <a:ext cx="3375025" cy="552450"/>
          </a:xfrm>
          <a:custGeom>
            <a:avLst/>
            <a:gdLst>
              <a:gd name="T0" fmla="*/ 1687286 w 21600"/>
              <a:gd name="T1" fmla="*/ 276112 h 21600"/>
              <a:gd name="T2" fmla="*/ 1687286 w 21600"/>
              <a:gd name="T3" fmla="*/ 276112 h 21600"/>
              <a:gd name="T4" fmla="*/ 1687286 w 21600"/>
              <a:gd name="T5" fmla="*/ 276112 h 21600"/>
              <a:gd name="T6" fmla="*/ 1687286 w 21600"/>
              <a:gd name="T7" fmla="*/ 276112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pPr defTabSz="1300163">
              <a:spcBef>
                <a:spcPts val="800"/>
              </a:spcBef>
              <a:buClr>
                <a:srgbClr val="000000"/>
              </a:buClr>
            </a:pPr>
            <a:r>
              <a:rPr lang="en-US" sz="2600">
                <a:latin typeface="Gill Sans" charset="0"/>
                <a:ea typeface="Gill Sans" charset="0"/>
                <a:cs typeface="Gill Sans" charset="0"/>
                <a:sym typeface="Gill Sans" charset="0"/>
              </a:rPr>
              <a:t>&lt;z&gt;=0.34</a:t>
            </a:r>
            <a:endParaRPr lang="en-US"/>
          </a:p>
        </p:txBody>
      </p:sp>
      <p:sp>
        <p:nvSpPr>
          <p:cNvPr id="29703" name="AutoShape 8"/>
          <p:cNvSpPr>
            <a:spLocks/>
          </p:cNvSpPr>
          <p:nvPr/>
        </p:nvSpPr>
        <p:spPr bwMode="auto">
          <a:xfrm>
            <a:off x="5067300" y="2800350"/>
            <a:ext cx="3314700" cy="487363"/>
          </a:xfrm>
          <a:custGeom>
            <a:avLst/>
            <a:gdLst>
              <a:gd name="T0" fmla="*/ 1657158 w 21600"/>
              <a:gd name="T1" fmla="*/ 243454 h 21600"/>
              <a:gd name="T2" fmla="*/ 1657158 w 21600"/>
              <a:gd name="T3" fmla="*/ 243454 h 21600"/>
              <a:gd name="T4" fmla="*/ 1657158 w 21600"/>
              <a:gd name="T5" fmla="*/ 243454 h 21600"/>
              <a:gd name="T6" fmla="*/ 1657158 w 21600"/>
              <a:gd name="T7" fmla="*/ 243454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pPr defTabSz="1300163">
              <a:spcBef>
                <a:spcPts val="800"/>
              </a:spcBef>
              <a:buClr>
                <a:srgbClr val="000000"/>
              </a:buClr>
            </a:pPr>
            <a:r>
              <a:rPr lang="en-US" sz="2600">
                <a:latin typeface="Gill Sans" charset="0"/>
                <a:ea typeface="Gill Sans" charset="0"/>
                <a:cs typeface="Gill Sans" charset="0"/>
                <a:sym typeface="Gill Sans" charset="0"/>
              </a:rPr>
              <a:t>&lt;z&gt;=1.52</a:t>
            </a:r>
            <a:endParaRPr lang="en-US"/>
          </a:p>
        </p:txBody>
      </p:sp>
      <p:sp>
        <p:nvSpPr>
          <p:cNvPr id="29704" name="AutoShape 9"/>
          <p:cNvSpPr>
            <a:spLocks/>
          </p:cNvSpPr>
          <p:nvPr/>
        </p:nvSpPr>
        <p:spPr bwMode="auto">
          <a:xfrm>
            <a:off x="8816975" y="2776538"/>
            <a:ext cx="3375025" cy="554037"/>
          </a:xfrm>
          <a:custGeom>
            <a:avLst/>
            <a:gdLst>
              <a:gd name="T0" fmla="*/ 1687286 w 21600"/>
              <a:gd name="T1" fmla="*/ 277132 h 21600"/>
              <a:gd name="T2" fmla="*/ 1687286 w 21600"/>
              <a:gd name="T3" fmla="*/ 277132 h 21600"/>
              <a:gd name="T4" fmla="*/ 1687286 w 21600"/>
              <a:gd name="T5" fmla="*/ 277132 h 21600"/>
              <a:gd name="T6" fmla="*/ 1687286 w 21600"/>
              <a:gd name="T7" fmla="*/ 277132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pPr defTabSz="1300163">
              <a:spcBef>
                <a:spcPts val="800"/>
              </a:spcBef>
              <a:buClr>
                <a:srgbClr val="000000"/>
              </a:buClr>
            </a:pPr>
            <a:r>
              <a:rPr lang="en-US" sz="2600">
                <a:latin typeface="Gill Sans" charset="0"/>
                <a:ea typeface="Gill Sans" charset="0"/>
                <a:cs typeface="Gill Sans" charset="0"/>
                <a:sym typeface="Gill Sans" charset="0"/>
              </a:rPr>
              <a:t>&lt;z&gt;=2.75</a:t>
            </a:r>
            <a:endParaRPr lang="en-US"/>
          </a:p>
        </p:txBody>
      </p:sp>
      <p:sp>
        <p:nvSpPr>
          <p:cNvPr id="104458" name="AutoShape 10"/>
          <p:cNvSpPr>
            <a:spLocks/>
          </p:cNvSpPr>
          <p:nvPr/>
        </p:nvSpPr>
        <p:spPr bwMode="auto">
          <a:xfrm>
            <a:off x="133350" y="190500"/>
            <a:ext cx="12736513" cy="5715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EB4"/>
          </a:solid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defTabSz="455613">
              <a:spcBef>
                <a:spcPts val="1400"/>
              </a:spcBef>
              <a:defRPr/>
            </a:pPr>
            <a:r>
              <a:rPr lang="en-US" sz="3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Blind constraints: CO luminosity functions</a:t>
            </a:r>
            <a:endParaRPr lang="en-US" dirty="0"/>
          </a:p>
        </p:txBody>
      </p:sp>
      <p:sp>
        <p:nvSpPr>
          <p:cNvPr id="29706" name="Line 11"/>
          <p:cNvSpPr>
            <a:spLocks noChangeShapeType="1"/>
          </p:cNvSpPr>
          <p:nvPr/>
        </p:nvSpPr>
        <p:spPr bwMode="auto">
          <a:xfrm flipV="1">
            <a:off x="1074738" y="7254875"/>
            <a:ext cx="876300" cy="301625"/>
          </a:xfrm>
          <a:prstGeom prst="line">
            <a:avLst/>
          </a:prstGeom>
          <a:noFill/>
          <a:ln w="215900">
            <a:solidFill>
              <a:srgbClr val="53585F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9707" name="Line 12"/>
          <p:cNvSpPr>
            <a:spLocks noChangeShapeType="1"/>
          </p:cNvSpPr>
          <p:nvPr/>
        </p:nvSpPr>
        <p:spPr bwMode="auto">
          <a:xfrm flipV="1">
            <a:off x="1074738" y="7720013"/>
            <a:ext cx="876300" cy="301625"/>
          </a:xfrm>
          <a:prstGeom prst="line">
            <a:avLst/>
          </a:prstGeom>
          <a:noFill/>
          <a:ln w="50800">
            <a:solidFill>
              <a:srgbClr val="0B5D18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9708" name="Line 13"/>
          <p:cNvSpPr>
            <a:spLocks noChangeShapeType="1"/>
          </p:cNvSpPr>
          <p:nvPr/>
        </p:nvSpPr>
        <p:spPr bwMode="auto">
          <a:xfrm flipV="1">
            <a:off x="1074738" y="8159750"/>
            <a:ext cx="876300" cy="301625"/>
          </a:xfrm>
          <a:prstGeom prst="line">
            <a:avLst/>
          </a:prstGeom>
          <a:noFill/>
          <a:ln w="50800">
            <a:solidFill>
              <a:srgbClr val="F39019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9709" name="AutoShape 14"/>
          <p:cNvSpPr>
            <a:spLocks/>
          </p:cNvSpPr>
          <p:nvPr/>
        </p:nvSpPr>
        <p:spPr bwMode="auto">
          <a:xfrm>
            <a:off x="2120900" y="7151688"/>
            <a:ext cx="6843713" cy="457200"/>
          </a:xfrm>
          <a:custGeom>
            <a:avLst/>
            <a:gdLst>
              <a:gd name="T0" fmla="*/ 3421857 w 21600"/>
              <a:gd name="T1" fmla="*/ 228600 h 21600"/>
              <a:gd name="T2" fmla="*/ 3421857 w 21600"/>
              <a:gd name="T3" fmla="*/ 228600 h 21600"/>
              <a:gd name="T4" fmla="*/ 3421857 w 21600"/>
              <a:gd name="T5" fmla="*/ 228600 h 21600"/>
              <a:gd name="T6" fmla="*/ 3421857 w 21600"/>
              <a:gd name="T7" fmla="*/ 2286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pPr algn="l" defTabSz="1300163">
              <a:spcBef>
                <a:spcPts val="800"/>
              </a:spcBef>
              <a:buClr>
                <a:srgbClr val="000000"/>
              </a:buClr>
            </a:pPr>
            <a:r>
              <a:rPr lang="en-US" sz="2400">
                <a:latin typeface="Gill Sans" charset="0"/>
                <a:ea typeface="Gill Sans" charset="0"/>
                <a:cs typeface="Gill Sans" charset="0"/>
                <a:sym typeface="Gill Sans" charset="0"/>
              </a:rPr>
              <a:t>Sargent et al. 2014:  empirical predictions</a:t>
            </a:r>
            <a:endParaRPr lang="en-US"/>
          </a:p>
        </p:txBody>
      </p:sp>
      <p:sp>
        <p:nvSpPr>
          <p:cNvPr id="29710" name="AutoShape 15"/>
          <p:cNvSpPr>
            <a:spLocks/>
          </p:cNvSpPr>
          <p:nvPr/>
        </p:nvSpPr>
        <p:spPr bwMode="auto">
          <a:xfrm>
            <a:off x="2133600" y="7642225"/>
            <a:ext cx="2844800" cy="457200"/>
          </a:xfrm>
          <a:custGeom>
            <a:avLst/>
            <a:gdLst>
              <a:gd name="T0" fmla="*/ 1422400 w 21600"/>
              <a:gd name="T1" fmla="*/ 228600 h 21600"/>
              <a:gd name="T2" fmla="*/ 1422400 w 21600"/>
              <a:gd name="T3" fmla="*/ 228600 h 21600"/>
              <a:gd name="T4" fmla="*/ 1422400 w 21600"/>
              <a:gd name="T5" fmla="*/ 228600 h 21600"/>
              <a:gd name="T6" fmla="*/ 1422400 w 21600"/>
              <a:gd name="T7" fmla="*/ 2286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pPr algn="l" defTabSz="1300163">
              <a:spcBef>
                <a:spcPts val="800"/>
              </a:spcBef>
              <a:buClr>
                <a:srgbClr val="000000"/>
              </a:buClr>
            </a:pPr>
            <a:r>
              <a:rPr lang="en-US" sz="2400">
                <a:latin typeface="Gill Sans" charset="0"/>
                <a:ea typeface="Gill Sans" charset="0"/>
                <a:cs typeface="Gill Sans" charset="0"/>
                <a:sym typeface="Gill Sans" charset="0"/>
              </a:rPr>
              <a:t>Lagos et al. 2011</a:t>
            </a:r>
            <a:endParaRPr lang="en-US"/>
          </a:p>
        </p:txBody>
      </p:sp>
      <p:sp>
        <p:nvSpPr>
          <p:cNvPr id="29711" name="AutoShape 16"/>
          <p:cNvSpPr>
            <a:spLocks/>
          </p:cNvSpPr>
          <p:nvPr/>
        </p:nvSpPr>
        <p:spPr bwMode="auto">
          <a:xfrm>
            <a:off x="2133600" y="8110538"/>
            <a:ext cx="3683000" cy="457200"/>
          </a:xfrm>
          <a:custGeom>
            <a:avLst/>
            <a:gdLst>
              <a:gd name="T0" fmla="*/ 1841500 w 21600"/>
              <a:gd name="T1" fmla="*/ 228600 h 21600"/>
              <a:gd name="T2" fmla="*/ 1841500 w 21600"/>
              <a:gd name="T3" fmla="*/ 228600 h 21600"/>
              <a:gd name="T4" fmla="*/ 1841500 w 21600"/>
              <a:gd name="T5" fmla="*/ 228600 h 21600"/>
              <a:gd name="T6" fmla="*/ 1841500 w 21600"/>
              <a:gd name="T7" fmla="*/ 2286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pPr algn="l" defTabSz="1300163">
              <a:spcBef>
                <a:spcPts val="800"/>
              </a:spcBef>
              <a:buClr>
                <a:srgbClr val="000000"/>
              </a:buClr>
            </a:pPr>
            <a:r>
              <a:rPr lang="en-US" sz="2400">
                <a:latin typeface="Gill Sans" charset="0"/>
                <a:ea typeface="Gill Sans" charset="0"/>
                <a:cs typeface="Gill Sans" charset="0"/>
                <a:sym typeface="Gill Sans" charset="0"/>
              </a:rPr>
              <a:t>Obreschkow et al. 2009</a:t>
            </a:r>
            <a:endParaRPr lang="en-US"/>
          </a:p>
        </p:txBody>
      </p:sp>
      <p:sp>
        <p:nvSpPr>
          <p:cNvPr id="29712" name="AutoShape 17"/>
          <p:cNvSpPr>
            <a:spLocks/>
          </p:cNvSpPr>
          <p:nvPr/>
        </p:nvSpPr>
        <p:spPr bwMode="auto">
          <a:xfrm rot="3287125">
            <a:off x="1366838" y="4686300"/>
            <a:ext cx="2039938" cy="503237"/>
          </a:xfrm>
          <a:custGeom>
            <a:avLst/>
            <a:gdLst>
              <a:gd name="T0" fmla="*/ 1019819 w 21600"/>
              <a:gd name="T1" fmla="*/ 252201 h 21600"/>
              <a:gd name="T2" fmla="*/ 1019819 w 21600"/>
              <a:gd name="T3" fmla="*/ 252201 h 21600"/>
              <a:gd name="T4" fmla="*/ 1019819 w 21600"/>
              <a:gd name="T5" fmla="*/ 252201 h 21600"/>
              <a:gd name="T6" fmla="*/ 1019819 w 21600"/>
              <a:gd name="T7" fmla="*/ 252201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pPr algn="l" defTabSz="1300163">
              <a:spcBef>
                <a:spcPts val="800"/>
              </a:spcBef>
              <a:buClr>
                <a:srgbClr val="000000"/>
              </a:buClr>
            </a:pPr>
            <a:r>
              <a:rPr lang="en-US" sz="2400">
                <a:latin typeface="Gill Sans" charset="0"/>
                <a:ea typeface="Gill Sans" charset="0"/>
                <a:cs typeface="Gill Sans" charset="0"/>
                <a:sym typeface="Gill Sans" charset="0"/>
              </a:rPr>
              <a:t>Keres et al.</a:t>
            </a:r>
            <a:endParaRPr lang="en-US"/>
          </a:p>
        </p:txBody>
      </p:sp>
      <p:sp>
        <p:nvSpPr>
          <p:cNvPr id="29713" name="AutoShape 19"/>
          <p:cNvSpPr>
            <a:spLocks/>
          </p:cNvSpPr>
          <p:nvPr/>
        </p:nvSpPr>
        <p:spPr bwMode="auto">
          <a:xfrm>
            <a:off x="5659438" y="7843838"/>
            <a:ext cx="7167562" cy="457200"/>
          </a:xfrm>
          <a:custGeom>
            <a:avLst/>
            <a:gdLst>
              <a:gd name="T0" fmla="*/ 3583781 w 21600"/>
              <a:gd name="T1" fmla="*/ 228600 h 21600"/>
              <a:gd name="T2" fmla="*/ 3583781 w 21600"/>
              <a:gd name="T3" fmla="*/ 228600 h 21600"/>
              <a:gd name="T4" fmla="*/ 3583781 w 21600"/>
              <a:gd name="T5" fmla="*/ 228600 h 21600"/>
              <a:gd name="T6" fmla="*/ 3583781 w 21600"/>
              <a:gd name="T7" fmla="*/ 2286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pPr algn="l" defTabSz="1300163">
              <a:spcBef>
                <a:spcPts val="800"/>
              </a:spcBef>
              <a:buClr>
                <a:srgbClr val="000000"/>
              </a:buClr>
            </a:pPr>
            <a:r>
              <a:rPr lang="en-US" sz="24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: based on </a:t>
            </a:r>
            <a:r>
              <a:rPr lang="en-US" sz="24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SAMs + </a:t>
            </a:r>
            <a:r>
              <a:rPr lang="en-US" sz="24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‘recipes’</a:t>
            </a:r>
            <a:endParaRPr lang="en-US" dirty="0"/>
          </a:p>
        </p:txBody>
      </p:sp>
      <p:sp>
        <p:nvSpPr>
          <p:cNvPr id="26" name="Freeform 25"/>
          <p:cNvSpPr/>
          <p:nvPr/>
        </p:nvSpPr>
        <p:spPr bwMode="auto">
          <a:xfrm>
            <a:off x="1192213" y="3700463"/>
            <a:ext cx="2392362" cy="2600325"/>
          </a:xfrm>
          <a:custGeom>
            <a:avLst/>
            <a:gdLst>
              <a:gd name="connsiteX0" fmla="*/ 0 w 2392056"/>
              <a:gd name="connsiteY0" fmla="*/ 0 h 2600604"/>
              <a:gd name="connsiteX1" fmla="*/ 304800 w 2392056"/>
              <a:gd name="connsiteY1" fmla="*/ 37432 h 2600604"/>
              <a:gd name="connsiteX2" fmla="*/ 572169 w 2392056"/>
              <a:gd name="connsiteY2" fmla="*/ 117642 h 2600604"/>
              <a:gd name="connsiteX3" fmla="*/ 935790 w 2392056"/>
              <a:gd name="connsiteY3" fmla="*/ 208547 h 2600604"/>
              <a:gd name="connsiteX4" fmla="*/ 1117600 w 2392056"/>
              <a:gd name="connsiteY4" fmla="*/ 278063 h 2600604"/>
              <a:gd name="connsiteX5" fmla="*/ 1283369 w 2392056"/>
              <a:gd name="connsiteY5" fmla="*/ 374316 h 2600604"/>
              <a:gd name="connsiteX6" fmla="*/ 1534695 w 2392056"/>
              <a:gd name="connsiteY6" fmla="*/ 566821 h 2600604"/>
              <a:gd name="connsiteX7" fmla="*/ 1684421 w 2392056"/>
              <a:gd name="connsiteY7" fmla="*/ 759326 h 2600604"/>
              <a:gd name="connsiteX8" fmla="*/ 1882274 w 2392056"/>
              <a:gd name="connsiteY8" fmla="*/ 1069474 h 2600604"/>
              <a:gd name="connsiteX9" fmla="*/ 2015958 w 2392056"/>
              <a:gd name="connsiteY9" fmla="*/ 1395663 h 2600604"/>
              <a:gd name="connsiteX10" fmla="*/ 2181726 w 2392056"/>
              <a:gd name="connsiteY10" fmla="*/ 1834147 h 2600604"/>
              <a:gd name="connsiteX11" fmla="*/ 2363537 w 2392056"/>
              <a:gd name="connsiteY11" fmla="*/ 2491874 h 2600604"/>
              <a:gd name="connsiteX12" fmla="*/ 2352842 w 2392056"/>
              <a:gd name="connsiteY12" fmla="*/ 2486526 h 2600604"/>
              <a:gd name="connsiteX13" fmla="*/ 2229853 w 2392056"/>
              <a:gd name="connsiteY13" fmla="*/ 2502568 h 2600604"/>
              <a:gd name="connsiteX14" fmla="*/ 2229853 w 2392056"/>
              <a:gd name="connsiteY14" fmla="*/ 2497221 h 2600604"/>
              <a:gd name="connsiteX15" fmla="*/ 2085474 w 2392056"/>
              <a:gd name="connsiteY15" fmla="*/ 1994568 h 2600604"/>
              <a:gd name="connsiteX16" fmla="*/ 1946442 w 2392056"/>
              <a:gd name="connsiteY16" fmla="*/ 1534695 h 2600604"/>
              <a:gd name="connsiteX17" fmla="*/ 1786021 w 2392056"/>
              <a:gd name="connsiteY17" fmla="*/ 1155032 h 2600604"/>
              <a:gd name="connsiteX18" fmla="*/ 1614905 w 2392056"/>
              <a:gd name="connsiteY18" fmla="*/ 844884 h 2600604"/>
              <a:gd name="connsiteX19" fmla="*/ 1304758 w 2392056"/>
              <a:gd name="connsiteY19" fmla="*/ 491958 h 2600604"/>
              <a:gd name="connsiteX20" fmla="*/ 909053 w 2392056"/>
              <a:gd name="connsiteY20" fmla="*/ 304800 h 2600604"/>
              <a:gd name="connsiteX21" fmla="*/ 395705 w 2392056"/>
              <a:gd name="connsiteY21" fmla="*/ 149726 h 2600604"/>
              <a:gd name="connsiteX22" fmla="*/ 42779 w 2392056"/>
              <a:gd name="connsiteY22" fmla="*/ 101600 h 260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392056" h="2600604">
                <a:moveTo>
                  <a:pt x="0" y="0"/>
                </a:moveTo>
                <a:cubicBezTo>
                  <a:pt x="104719" y="8912"/>
                  <a:pt x="209439" y="17825"/>
                  <a:pt x="304800" y="37432"/>
                </a:cubicBezTo>
                <a:cubicBezTo>
                  <a:pt x="400161" y="57039"/>
                  <a:pt x="467004" y="89123"/>
                  <a:pt x="572169" y="117642"/>
                </a:cubicBezTo>
                <a:cubicBezTo>
                  <a:pt x="677334" y="146161"/>
                  <a:pt x="844885" y="181810"/>
                  <a:pt x="935790" y="208547"/>
                </a:cubicBezTo>
                <a:cubicBezTo>
                  <a:pt x="1026695" y="235284"/>
                  <a:pt x="1059670" y="250435"/>
                  <a:pt x="1117600" y="278063"/>
                </a:cubicBezTo>
                <a:cubicBezTo>
                  <a:pt x="1175530" y="305691"/>
                  <a:pt x="1213853" y="326190"/>
                  <a:pt x="1283369" y="374316"/>
                </a:cubicBezTo>
                <a:cubicBezTo>
                  <a:pt x="1352885" y="422442"/>
                  <a:pt x="1467853" y="502653"/>
                  <a:pt x="1534695" y="566821"/>
                </a:cubicBezTo>
                <a:cubicBezTo>
                  <a:pt x="1601537" y="630989"/>
                  <a:pt x="1626491" y="675551"/>
                  <a:pt x="1684421" y="759326"/>
                </a:cubicBezTo>
                <a:cubicBezTo>
                  <a:pt x="1742351" y="843101"/>
                  <a:pt x="1827018" y="963418"/>
                  <a:pt x="1882274" y="1069474"/>
                </a:cubicBezTo>
                <a:cubicBezTo>
                  <a:pt x="1937530" y="1175530"/>
                  <a:pt x="1966049" y="1268218"/>
                  <a:pt x="2015958" y="1395663"/>
                </a:cubicBezTo>
                <a:cubicBezTo>
                  <a:pt x="2065867" y="1523109"/>
                  <a:pt x="2123796" y="1651445"/>
                  <a:pt x="2181726" y="1834147"/>
                </a:cubicBezTo>
                <a:cubicBezTo>
                  <a:pt x="2239656" y="2016849"/>
                  <a:pt x="2335018" y="2383144"/>
                  <a:pt x="2363537" y="2491874"/>
                </a:cubicBezTo>
                <a:cubicBezTo>
                  <a:pt x="2392056" y="2600604"/>
                  <a:pt x="2375123" y="2484744"/>
                  <a:pt x="2352842" y="2486526"/>
                </a:cubicBezTo>
                <a:cubicBezTo>
                  <a:pt x="2330561" y="2488308"/>
                  <a:pt x="2250351" y="2500786"/>
                  <a:pt x="2229853" y="2502568"/>
                </a:cubicBezTo>
                <a:cubicBezTo>
                  <a:pt x="2209355" y="2504350"/>
                  <a:pt x="2253916" y="2581887"/>
                  <a:pt x="2229853" y="2497221"/>
                </a:cubicBezTo>
                <a:cubicBezTo>
                  <a:pt x="2205790" y="2412555"/>
                  <a:pt x="2132709" y="2154989"/>
                  <a:pt x="2085474" y="1994568"/>
                </a:cubicBezTo>
                <a:cubicBezTo>
                  <a:pt x="2038239" y="1834147"/>
                  <a:pt x="1996351" y="1674618"/>
                  <a:pt x="1946442" y="1534695"/>
                </a:cubicBezTo>
                <a:cubicBezTo>
                  <a:pt x="1896533" y="1394772"/>
                  <a:pt x="1841277" y="1270000"/>
                  <a:pt x="1786021" y="1155032"/>
                </a:cubicBezTo>
                <a:cubicBezTo>
                  <a:pt x="1730765" y="1040064"/>
                  <a:pt x="1695116" y="955396"/>
                  <a:pt x="1614905" y="844884"/>
                </a:cubicBezTo>
                <a:cubicBezTo>
                  <a:pt x="1534694" y="734372"/>
                  <a:pt x="1422400" y="581972"/>
                  <a:pt x="1304758" y="491958"/>
                </a:cubicBezTo>
                <a:cubicBezTo>
                  <a:pt x="1187116" y="401944"/>
                  <a:pt x="1060562" y="361839"/>
                  <a:pt x="909053" y="304800"/>
                </a:cubicBezTo>
                <a:cubicBezTo>
                  <a:pt x="757544" y="247761"/>
                  <a:pt x="540084" y="183593"/>
                  <a:pt x="395705" y="149726"/>
                </a:cubicBezTo>
                <a:cubicBezTo>
                  <a:pt x="251326" y="115859"/>
                  <a:pt x="147052" y="108729"/>
                  <a:pt x="42779" y="101600"/>
                </a:cubicBezTo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lIns="50800" tIns="50800" rIns="50800" bIns="50800" anchor="ctr"/>
          <a:lstStyle/>
          <a:p>
            <a:pPr marL="228600">
              <a:defRPr/>
            </a:pPr>
            <a:endParaRPr lang="en-US"/>
          </a:p>
        </p:txBody>
      </p:sp>
      <p:grpSp>
        <p:nvGrpSpPr>
          <p:cNvPr id="29715" name="Group 35"/>
          <p:cNvGrpSpPr>
            <a:grpSpLocks/>
          </p:cNvGrpSpPr>
          <p:nvPr/>
        </p:nvGrpSpPr>
        <p:grpSpPr bwMode="auto">
          <a:xfrm>
            <a:off x="1512888" y="3646488"/>
            <a:ext cx="1682750" cy="2324100"/>
            <a:chOff x="1513304" y="3646904"/>
            <a:chExt cx="1681747" cy="2323432"/>
          </a:xfrm>
        </p:grpSpPr>
        <p:cxnSp>
          <p:nvCxnSpPr>
            <p:cNvPr id="28" name="Straight Connector 27"/>
            <p:cNvCxnSpPr/>
            <p:nvPr/>
          </p:nvCxnSpPr>
          <p:spPr bwMode="auto">
            <a:xfrm flipV="1">
              <a:off x="2738124" y="4748312"/>
              <a:ext cx="4759" cy="352324"/>
            </a:xfrm>
            <a:prstGeom prst="line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miter lim="0"/>
              <a:headEnd type="none" w="med" len="med"/>
              <a:tailEnd type="none" w="med" len="med"/>
            </a:ln>
            <a:effectLst>
              <a:outerShdw dist="25400" dir="5400000" algn="ctr" rotWithShape="0">
                <a:srgbClr val="000000">
                  <a:alpha val="50000"/>
                </a:srgbClr>
              </a:outerShdw>
            </a:effectLst>
          </p:spPr>
        </p:cxnSp>
        <p:cxnSp>
          <p:nvCxnSpPr>
            <p:cNvPr id="29" name="Straight Connector 28"/>
            <p:cNvCxnSpPr/>
            <p:nvPr/>
          </p:nvCxnSpPr>
          <p:spPr bwMode="auto">
            <a:xfrm flipV="1">
              <a:off x="3125243" y="5618012"/>
              <a:ext cx="6346" cy="352324"/>
            </a:xfrm>
            <a:prstGeom prst="line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miter lim="0"/>
              <a:headEnd type="none" w="med" len="med"/>
              <a:tailEnd type="none" w="med" len="med"/>
            </a:ln>
            <a:effectLst>
              <a:outerShdw dist="25400" dir="5400000" algn="ctr" rotWithShape="0">
                <a:srgbClr val="000000">
                  <a:alpha val="50000"/>
                </a:srgbClr>
              </a:outerShdw>
            </a:effectLst>
          </p:spPr>
        </p:cxnSp>
        <p:sp>
          <p:nvSpPr>
            <p:cNvPr id="29731" name="Oval 29"/>
            <p:cNvSpPr>
              <a:spLocks noChangeArrowheads="1"/>
            </p:cNvSpPr>
            <p:nvPr/>
          </p:nvSpPr>
          <p:spPr bwMode="auto">
            <a:xfrm>
              <a:off x="1513304" y="3646904"/>
              <a:ext cx="133684" cy="133684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rgbClr val="000000"/>
              </a:solidFill>
              <a:miter lim="0"/>
              <a:headEnd/>
              <a:tailEnd/>
            </a:ln>
          </p:spPr>
          <p:txBody>
            <a:bodyPr lIns="50800" tIns="50800" rIns="50800" bIns="50800" anchor="ctr"/>
            <a:lstStyle/>
            <a:p>
              <a:pPr marL="228600"/>
              <a:endParaRPr lang="en-US"/>
            </a:p>
          </p:txBody>
        </p:sp>
        <p:sp>
          <p:nvSpPr>
            <p:cNvPr id="29732" name="Oval 31"/>
            <p:cNvSpPr>
              <a:spLocks noChangeArrowheads="1"/>
            </p:cNvSpPr>
            <p:nvPr/>
          </p:nvSpPr>
          <p:spPr bwMode="auto">
            <a:xfrm>
              <a:off x="1911666" y="3793957"/>
              <a:ext cx="133684" cy="133684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rgbClr val="000000"/>
              </a:solidFill>
              <a:miter lim="0"/>
              <a:headEnd/>
              <a:tailEnd/>
            </a:ln>
          </p:spPr>
          <p:txBody>
            <a:bodyPr lIns="50800" tIns="50800" rIns="50800" bIns="50800" anchor="ctr"/>
            <a:lstStyle/>
            <a:p>
              <a:pPr marL="228600"/>
              <a:endParaRPr lang="en-US"/>
            </a:p>
          </p:txBody>
        </p:sp>
        <p:sp>
          <p:nvSpPr>
            <p:cNvPr id="29733" name="Oval 32"/>
            <p:cNvSpPr>
              <a:spLocks noChangeArrowheads="1"/>
            </p:cNvSpPr>
            <p:nvPr/>
          </p:nvSpPr>
          <p:spPr bwMode="auto">
            <a:xfrm>
              <a:off x="2291303" y="4339351"/>
              <a:ext cx="133684" cy="133684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rgbClr val="000000"/>
              </a:solidFill>
              <a:miter lim="0"/>
              <a:headEnd/>
              <a:tailEnd/>
            </a:ln>
          </p:spPr>
          <p:txBody>
            <a:bodyPr lIns="50800" tIns="50800" rIns="50800" bIns="50800" anchor="ctr"/>
            <a:lstStyle/>
            <a:p>
              <a:pPr marL="228600"/>
              <a:endParaRPr lang="en-US"/>
            </a:p>
          </p:txBody>
        </p:sp>
        <p:sp>
          <p:nvSpPr>
            <p:cNvPr id="29734" name="Oval 33"/>
            <p:cNvSpPr>
              <a:spLocks noChangeArrowheads="1"/>
            </p:cNvSpPr>
            <p:nvPr/>
          </p:nvSpPr>
          <p:spPr bwMode="auto">
            <a:xfrm>
              <a:off x="2676357" y="4836634"/>
              <a:ext cx="133684" cy="133684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rgbClr val="000000"/>
              </a:solidFill>
              <a:miter lim="0"/>
              <a:headEnd/>
              <a:tailEnd/>
            </a:ln>
          </p:spPr>
          <p:txBody>
            <a:bodyPr lIns="50800" tIns="50800" rIns="50800" bIns="50800" anchor="ctr"/>
            <a:lstStyle/>
            <a:p>
              <a:pPr marL="228600"/>
              <a:endParaRPr lang="en-US"/>
            </a:p>
          </p:txBody>
        </p:sp>
        <p:sp>
          <p:nvSpPr>
            <p:cNvPr id="29735" name="Oval 34"/>
            <p:cNvSpPr>
              <a:spLocks noChangeArrowheads="1"/>
            </p:cNvSpPr>
            <p:nvPr/>
          </p:nvSpPr>
          <p:spPr bwMode="auto">
            <a:xfrm>
              <a:off x="3061367" y="5670884"/>
              <a:ext cx="133684" cy="133684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rgbClr val="000000"/>
              </a:solidFill>
              <a:miter lim="0"/>
              <a:headEnd/>
              <a:tailEnd/>
            </a:ln>
          </p:spPr>
          <p:txBody>
            <a:bodyPr lIns="50800" tIns="50800" rIns="50800" bIns="50800" anchor="ctr"/>
            <a:lstStyle/>
            <a:p>
              <a:pPr marL="228600"/>
              <a:endParaRPr lang="en-US"/>
            </a:p>
          </p:txBody>
        </p:sp>
      </p:grpSp>
      <p:sp>
        <p:nvSpPr>
          <p:cNvPr id="29716" name="Freeform 23"/>
          <p:cNvSpPr>
            <a:spLocks/>
          </p:cNvSpPr>
          <p:nvPr/>
        </p:nvSpPr>
        <p:spPr bwMode="auto">
          <a:xfrm>
            <a:off x="1219200" y="3524250"/>
            <a:ext cx="2036763" cy="2336800"/>
          </a:xfrm>
          <a:custGeom>
            <a:avLst/>
            <a:gdLst>
              <a:gd name="T0" fmla="*/ 0 w 2037347"/>
              <a:gd name="T1" fmla="*/ 0 h 2336800"/>
              <a:gd name="T2" fmla="*/ 331537 w 2037347"/>
              <a:gd name="T3" fmla="*/ 155073 h 2336800"/>
              <a:gd name="T4" fmla="*/ 582863 w 2037347"/>
              <a:gd name="T5" fmla="*/ 294105 h 2336800"/>
              <a:gd name="T6" fmla="*/ 962526 w 2037347"/>
              <a:gd name="T7" fmla="*/ 508000 h 2336800"/>
              <a:gd name="T8" fmla="*/ 1144337 w 2037347"/>
              <a:gd name="T9" fmla="*/ 652379 h 2336800"/>
              <a:gd name="T10" fmla="*/ 1433095 w 2037347"/>
              <a:gd name="T11" fmla="*/ 1010652 h 2336800"/>
              <a:gd name="T12" fmla="*/ 1743242 w 2037347"/>
              <a:gd name="T13" fmla="*/ 1614905 h 2336800"/>
              <a:gd name="T14" fmla="*/ 2037347 w 2037347"/>
              <a:gd name="T15" fmla="*/ 2336800 h 23368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037347" h="2336800">
                <a:moveTo>
                  <a:pt x="0" y="0"/>
                </a:moveTo>
                <a:cubicBezTo>
                  <a:pt x="117196" y="53028"/>
                  <a:pt x="234393" y="106056"/>
                  <a:pt x="331537" y="155073"/>
                </a:cubicBezTo>
                <a:cubicBezTo>
                  <a:pt x="428681" y="204090"/>
                  <a:pt x="582863" y="294105"/>
                  <a:pt x="582863" y="294105"/>
                </a:cubicBezTo>
                <a:cubicBezTo>
                  <a:pt x="688028" y="352926"/>
                  <a:pt x="868947" y="448288"/>
                  <a:pt x="962526" y="508000"/>
                </a:cubicBezTo>
                <a:cubicBezTo>
                  <a:pt x="1056105" y="567712"/>
                  <a:pt x="1065909" y="568604"/>
                  <a:pt x="1144337" y="652379"/>
                </a:cubicBezTo>
                <a:cubicBezTo>
                  <a:pt x="1222765" y="736154"/>
                  <a:pt x="1333278" y="850231"/>
                  <a:pt x="1433095" y="1010652"/>
                </a:cubicBezTo>
                <a:cubicBezTo>
                  <a:pt x="1532913" y="1171073"/>
                  <a:pt x="1642533" y="1393880"/>
                  <a:pt x="1743242" y="1614905"/>
                </a:cubicBezTo>
                <a:cubicBezTo>
                  <a:pt x="1843951" y="1835930"/>
                  <a:pt x="1940649" y="2086365"/>
                  <a:pt x="2037347" y="2336800"/>
                </a:cubicBezTo>
              </a:path>
            </a:pathLst>
          </a:custGeom>
          <a:noFill/>
          <a:ln w="38100" cap="flat" cmpd="sng" algn="ctr">
            <a:solidFill>
              <a:srgbClr val="FF9900"/>
            </a:solidFill>
            <a:prstDash val="solid"/>
            <a:miter lim="0"/>
            <a:headEnd type="none" w="med" len="med"/>
            <a:tailEnd type="none" w="med" len="med"/>
          </a:ln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29717" name="Freeform 24"/>
          <p:cNvSpPr>
            <a:spLocks/>
          </p:cNvSpPr>
          <p:nvPr/>
        </p:nvSpPr>
        <p:spPr bwMode="auto">
          <a:xfrm>
            <a:off x="1223963" y="3700463"/>
            <a:ext cx="1711325" cy="1433512"/>
          </a:xfrm>
          <a:custGeom>
            <a:avLst/>
            <a:gdLst>
              <a:gd name="T0" fmla="*/ 0 w 1711158"/>
              <a:gd name="T1" fmla="*/ 0 h 1433095"/>
              <a:gd name="T2" fmla="*/ 219242 w 1711158"/>
              <a:gd name="T3" fmla="*/ 80210 h 1433095"/>
              <a:gd name="T4" fmla="*/ 304800 w 1711158"/>
              <a:gd name="T5" fmla="*/ 122989 h 1433095"/>
              <a:gd name="T6" fmla="*/ 486611 w 1711158"/>
              <a:gd name="T7" fmla="*/ 165768 h 1433095"/>
              <a:gd name="T8" fmla="*/ 770021 w 1711158"/>
              <a:gd name="T9" fmla="*/ 278063 h 1433095"/>
              <a:gd name="T10" fmla="*/ 989264 w 1711158"/>
              <a:gd name="T11" fmla="*/ 379663 h 1433095"/>
              <a:gd name="T12" fmla="*/ 1155032 w 1711158"/>
              <a:gd name="T13" fmla="*/ 417095 h 1433095"/>
              <a:gd name="T14" fmla="*/ 1261979 w 1711158"/>
              <a:gd name="T15" fmla="*/ 417095 h 1433095"/>
              <a:gd name="T16" fmla="*/ 1336842 w 1711158"/>
              <a:gd name="T17" fmla="*/ 502653 h 1433095"/>
              <a:gd name="T18" fmla="*/ 1534695 w 1711158"/>
              <a:gd name="T19" fmla="*/ 898358 h 1433095"/>
              <a:gd name="T20" fmla="*/ 1711158 w 1711158"/>
              <a:gd name="T21" fmla="*/ 1433095 h 1433095"/>
              <a:gd name="T22" fmla="*/ 1711158 w 1711158"/>
              <a:gd name="T23" fmla="*/ 1433095 h 143309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711158" h="1433095">
                <a:moveTo>
                  <a:pt x="0" y="0"/>
                </a:moveTo>
                <a:cubicBezTo>
                  <a:pt x="84221" y="29856"/>
                  <a:pt x="168442" y="59712"/>
                  <a:pt x="219242" y="80210"/>
                </a:cubicBezTo>
                <a:cubicBezTo>
                  <a:pt x="270042" y="100708"/>
                  <a:pt x="260239" y="108729"/>
                  <a:pt x="304800" y="122989"/>
                </a:cubicBezTo>
                <a:cubicBezTo>
                  <a:pt x="349361" y="137249"/>
                  <a:pt x="409074" y="139922"/>
                  <a:pt x="486611" y="165768"/>
                </a:cubicBezTo>
                <a:cubicBezTo>
                  <a:pt x="564148" y="191614"/>
                  <a:pt x="686246" y="242414"/>
                  <a:pt x="770021" y="278063"/>
                </a:cubicBezTo>
                <a:cubicBezTo>
                  <a:pt x="853796" y="313712"/>
                  <a:pt x="925096" y="356491"/>
                  <a:pt x="989264" y="379663"/>
                </a:cubicBezTo>
                <a:cubicBezTo>
                  <a:pt x="1053432" y="402835"/>
                  <a:pt x="1109580" y="410856"/>
                  <a:pt x="1155032" y="417095"/>
                </a:cubicBezTo>
                <a:cubicBezTo>
                  <a:pt x="1200484" y="423334"/>
                  <a:pt x="1231677" y="402835"/>
                  <a:pt x="1261979" y="417095"/>
                </a:cubicBezTo>
                <a:cubicBezTo>
                  <a:pt x="1292281" y="431355"/>
                  <a:pt x="1291389" y="422443"/>
                  <a:pt x="1336842" y="502653"/>
                </a:cubicBezTo>
                <a:cubicBezTo>
                  <a:pt x="1382295" y="582864"/>
                  <a:pt x="1472309" y="743284"/>
                  <a:pt x="1534695" y="898358"/>
                </a:cubicBezTo>
                <a:cubicBezTo>
                  <a:pt x="1597081" y="1053432"/>
                  <a:pt x="1711158" y="1433095"/>
                  <a:pt x="1711158" y="1433095"/>
                </a:cubicBezTo>
              </a:path>
            </a:pathLst>
          </a:custGeom>
          <a:noFill/>
          <a:ln w="38100" cap="flat" cmpd="sng" algn="ctr">
            <a:solidFill>
              <a:srgbClr val="006666"/>
            </a:solidFill>
            <a:prstDash val="solid"/>
            <a:miter lim="0"/>
            <a:headEnd type="none" w="med" len="med"/>
            <a:tailEnd type="none" w="med" len="med"/>
          </a:ln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29718" name="Freeform 54"/>
          <p:cNvSpPr>
            <a:spLocks/>
          </p:cNvSpPr>
          <p:nvPr/>
        </p:nvSpPr>
        <p:spPr bwMode="auto">
          <a:xfrm>
            <a:off x="5010150" y="3517900"/>
            <a:ext cx="1646238" cy="666750"/>
          </a:xfrm>
          <a:custGeom>
            <a:avLst/>
            <a:gdLst>
              <a:gd name="T0" fmla="*/ 0 w 1645920"/>
              <a:gd name="T1" fmla="*/ 0 h 665683"/>
              <a:gd name="T2" fmla="*/ 124358 w 1645920"/>
              <a:gd name="T3" fmla="*/ 65837 h 665683"/>
              <a:gd name="T4" fmla="*/ 226771 w 1645920"/>
              <a:gd name="T5" fmla="*/ 102413 h 665683"/>
              <a:gd name="T6" fmla="*/ 438912 w 1645920"/>
              <a:gd name="T7" fmla="*/ 153619 h 665683"/>
              <a:gd name="T8" fmla="*/ 753466 w 1645920"/>
              <a:gd name="T9" fmla="*/ 160935 h 665683"/>
              <a:gd name="T10" fmla="*/ 899770 w 1645920"/>
              <a:gd name="T11" fmla="*/ 182880 h 665683"/>
              <a:gd name="T12" fmla="*/ 1009498 w 1645920"/>
              <a:gd name="T13" fmla="*/ 241402 h 665683"/>
              <a:gd name="T14" fmla="*/ 1382573 w 1645920"/>
              <a:gd name="T15" fmla="*/ 336499 h 665683"/>
              <a:gd name="T16" fmla="*/ 1506931 w 1645920"/>
              <a:gd name="T17" fmla="*/ 402336 h 665683"/>
              <a:gd name="T18" fmla="*/ 1645920 w 1645920"/>
              <a:gd name="T19" fmla="*/ 665683 h 66568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645920" h="665683">
                <a:moveTo>
                  <a:pt x="0" y="0"/>
                </a:moveTo>
                <a:cubicBezTo>
                  <a:pt x="43281" y="24384"/>
                  <a:pt x="86563" y="48768"/>
                  <a:pt x="124358" y="65837"/>
                </a:cubicBezTo>
                <a:cubicBezTo>
                  <a:pt x="162153" y="82906"/>
                  <a:pt x="174345" y="87783"/>
                  <a:pt x="226771" y="102413"/>
                </a:cubicBezTo>
                <a:cubicBezTo>
                  <a:pt x="279197" y="117043"/>
                  <a:pt x="351130" y="143865"/>
                  <a:pt x="438912" y="153619"/>
                </a:cubicBezTo>
                <a:cubicBezTo>
                  <a:pt x="526694" y="163373"/>
                  <a:pt x="676656" y="156058"/>
                  <a:pt x="753466" y="160935"/>
                </a:cubicBezTo>
                <a:cubicBezTo>
                  <a:pt x="830276" y="165812"/>
                  <a:pt x="857098" y="169469"/>
                  <a:pt x="899770" y="182880"/>
                </a:cubicBezTo>
                <a:cubicBezTo>
                  <a:pt x="942442" y="196291"/>
                  <a:pt x="929031" y="215799"/>
                  <a:pt x="1009498" y="241402"/>
                </a:cubicBezTo>
                <a:cubicBezTo>
                  <a:pt x="1089965" y="267005"/>
                  <a:pt x="1299667" y="309677"/>
                  <a:pt x="1382573" y="336499"/>
                </a:cubicBezTo>
                <a:cubicBezTo>
                  <a:pt x="1465479" y="363321"/>
                  <a:pt x="1463040" y="347472"/>
                  <a:pt x="1506931" y="402336"/>
                </a:cubicBezTo>
                <a:cubicBezTo>
                  <a:pt x="1550822" y="457200"/>
                  <a:pt x="1598371" y="561441"/>
                  <a:pt x="1645920" y="665683"/>
                </a:cubicBezTo>
              </a:path>
            </a:pathLst>
          </a:custGeom>
          <a:noFill/>
          <a:ln w="25400" cap="flat" cmpd="sng" algn="ctr">
            <a:solidFill>
              <a:srgbClr val="006666"/>
            </a:solidFill>
            <a:prstDash val="solid"/>
            <a:miter lim="0"/>
            <a:headEnd type="none" w="med" len="med"/>
            <a:tailEnd type="none" w="med" len="med"/>
          </a:ln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29719" name="Freeform 55"/>
          <p:cNvSpPr>
            <a:spLocks/>
          </p:cNvSpPr>
          <p:nvPr/>
        </p:nvSpPr>
        <p:spPr bwMode="auto">
          <a:xfrm>
            <a:off x="5032375" y="3489325"/>
            <a:ext cx="2238375" cy="2465388"/>
          </a:xfrm>
          <a:custGeom>
            <a:avLst/>
            <a:gdLst>
              <a:gd name="T0" fmla="*/ 0 w 2238451"/>
              <a:gd name="T1" fmla="*/ 0 h 2465223"/>
              <a:gd name="T2" fmla="*/ 607161 w 2238451"/>
              <a:gd name="T3" fmla="*/ 226772 h 2465223"/>
              <a:gd name="T4" fmla="*/ 980236 w 2238451"/>
              <a:gd name="T5" fmla="*/ 409652 h 2465223"/>
              <a:gd name="T6" fmla="*/ 1287476 w 2238451"/>
              <a:gd name="T7" fmla="*/ 577901 h 2465223"/>
              <a:gd name="T8" fmla="*/ 1587399 w 2238451"/>
              <a:gd name="T9" fmla="*/ 987552 h 2465223"/>
              <a:gd name="T10" fmla="*/ 2018996 w 2238451"/>
              <a:gd name="T11" fmla="*/ 2011681 h 2465223"/>
              <a:gd name="T12" fmla="*/ 2238451 w 2238451"/>
              <a:gd name="T13" fmla="*/ 2465223 h 24652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38451" h="2465223">
                <a:moveTo>
                  <a:pt x="0" y="0"/>
                </a:moveTo>
                <a:cubicBezTo>
                  <a:pt x="221894" y="79248"/>
                  <a:pt x="443788" y="158497"/>
                  <a:pt x="607161" y="226772"/>
                </a:cubicBezTo>
                <a:cubicBezTo>
                  <a:pt x="770534" y="295047"/>
                  <a:pt x="866850" y="351131"/>
                  <a:pt x="980236" y="409652"/>
                </a:cubicBezTo>
                <a:cubicBezTo>
                  <a:pt x="1093622" y="468173"/>
                  <a:pt x="1186281" y="481584"/>
                  <a:pt x="1287475" y="577901"/>
                </a:cubicBezTo>
                <a:cubicBezTo>
                  <a:pt x="1388669" y="674218"/>
                  <a:pt x="1465478" y="748589"/>
                  <a:pt x="1587398" y="987552"/>
                </a:cubicBezTo>
                <a:cubicBezTo>
                  <a:pt x="1709318" y="1226515"/>
                  <a:pt x="1910486" y="1765402"/>
                  <a:pt x="2018995" y="2011680"/>
                </a:cubicBezTo>
                <a:cubicBezTo>
                  <a:pt x="2127504" y="2257958"/>
                  <a:pt x="2182977" y="2361590"/>
                  <a:pt x="2238451" y="2465223"/>
                </a:cubicBezTo>
              </a:path>
            </a:pathLst>
          </a:custGeom>
          <a:noFill/>
          <a:ln w="25400" cap="flat" cmpd="sng" algn="ctr">
            <a:solidFill>
              <a:srgbClr val="FF9900"/>
            </a:solidFill>
            <a:prstDash val="solid"/>
            <a:miter lim="0"/>
            <a:headEnd type="none" w="med" len="med"/>
            <a:tailEnd type="none" w="med" len="med"/>
          </a:ln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57" name="Freeform 56"/>
          <p:cNvSpPr/>
          <p:nvPr/>
        </p:nvSpPr>
        <p:spPr bwMode="auto">
          <a:xfrm>
            <a:off x="4924425" y="3722688"/>
            <a:ext cx="2997200" cy="2532062"/>
          </a:xfrm>
          <a:custGeom>
            <a:avLst/>
            <a:gdLst>
              <a:gd name="connsiteX0" fmla="*/ 137770 w 2996794"/>
              <a:gd name="connsiteY0" fmla="*/ 8534 h 2532278"/>
              <a:gd name="connsiteX1" fmla="*/ 986334 w 2996794"/>
              <a:gd name="connsiteY1" fmla="*/ 184099 h 2532278"/>
              <a:gd name="connsiteX2" fmla="*/ 1578865 w 2996794"/>
              <a:gd name="connsiteY2" fmla="*/ 359664 h 2532278"/>
              <a:gd name="connsiteX3" fmla="*/ 1908049 w 2996794"/>
              <a:gd name="connsiteY3" fmla="*/ 498652 h 2532278"/>
              <a:gd name="connsiteX4" fmla="*/ 2229918 w 2996794"/>
              <a:gd name="connsiteY4" fmla="*/ 783945 h 2532278"/>
              <a:gd name="connsiteX5" fmla="*/ 2588362 w 2996794"/>
              <a:gd name="connsiteY5" fmla="*/ 1383792 h 2532278"/>
              <a:gd name="connsiteX6" fmla="*/ 2888286 w 2996794"/>
              <a:gd name="connsiteY6" fmla="*/ 2122627 h 2532278"/>
              <a:gd name="connsiteX7" fmla="*/ 2983383 w 2996794"/>
              <a:gd name="connsiteY7" fmla="*/ 2473756 h 2532278"/>
              <a:gd name="connsiteX8" fmla="*/ 2968753 w 2996794"/>
              <a:gd name="connsiteY8" fmla="*/ 2473756 h 2532278"/>
              <a:gd name="connsiteX9" fmla="*/ 2822449 w 2996794"/>
              <a:gd name="connsiteY9" fmla="*/ 2473756 h 2532278"/>
              <a:gd name="connsiteX10" fmla="*/ 2822449 w 2996794"/>
              <a:gd name="connsiteY10" fmla="*/ 2459126 h 2532278"/>
              <a:gd name="connsiteX11" fmla="*/ 2771242 w 2996794"/>
              <a:gd name="connsiteY11" fmla="*/ 2261616 h 2532278"/>
              <a:gd name="connsiteX12" fmla="*/ 2522526 w 2996794"/>
              <a:gd name="connsiteY12" fmla="*/ 1515465 h 2532278"/>
              <a:gd name="connsiteX13" fmla="*/ 2317700 w 2996794"/>
              <a:gd name="connsiteY13" fmla="*/ 1098499 h 2532278"/>
              <a:gd name="connsiteX14" fmla="*/ 2017777 w 2996794"/>
              <a:gd name="connsiteY14" fmla="*/ 674217 h 2532278"/>
              <a:gd name="connsiteX15" fmla="*/ 1571550 w 2996794"/>
              <a:gd name="connsiteY15" fmla="*/ 447446 h 2532278"/>
              <a:gd name="connsiteX16" fmla="*/ 1008279 w 2996794"/>
              <a:gd name="connsiteY16" fmla="*/ 286512 h 2532278"/>
              <a:gd name="connsiteX17" fmla="*/ 306020 w 2996794"/>
              <a:gd name="connsiteY17" fmla="*/ 147523 h 2532278"/>
              <a:gd name="connsiteX18" fmla="*/ 181662 w 2996794"/>
              <a:gd name="connsiteY18" fmla="*/ 132892 h 2532278"/>
              <a:gd name="connsiteX19" fmla="*/ 159716 w 2996794"/>
              <a:gd name="connsiteY19" fmla="*/ 132892 h 2532278"/>
              <a:gd name="connsiteX20" fmla="*/ 137770 w 2996794"/>
              <a:gd name="connsiteY20" fmla="*/ 8534 h 253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996794" h="2532278">
                <a:moveTo>
                  <a:pt x="137770" y="8534"/>
                </a:moveTo>
                <a:cubicBezTo>
                  <a:pt x="275540" y="17068"/>
                  <a:pt x="746152" y="125577"/>
                  <a:pt x="986334" y="184099"/>
                </a:cubicBezTo>
                <a:cubicBezTo>
                  <a:pt x="1226516" y="242621"/>
                  <a:pt x="1425246" y="307239"/>
                  <a:pt x="1578865" y="359664"/>
                </a:cubicBezTo>
                <a:cubicBezTo>
                  <a:pt x="1732484" y="412089"/>
                  <a:pt x="1799540" y="427939"/>
                  <a:pt x="1908049" y="498652"/>
                </a:cubicBezTo>
                <a:cubicBezTo>
                  <a:pt x="2016558" y="569366"/>
                  <a:pt x="2116533" y="636422"/>
                  <a:pt x="2229918" y="783945"/>
                </a:cubicBezTo>
                <a:cubicBezTo>
                  <a:pt x="2343304" y="931468"/>
                  <a:pt x="2478634" y="1160679"/>
                  <a:pt x="2588362" y="1383792"/>
                </a:cubicBezTo>
                <a:cubicBezTo>
                  <a:pt x="2698090" y="1606905"/>
                  <a:pt x="2822449" y="1940966"/>
                  <a:pt x="2888286" y="2122627"/>
                </a:cubicBezTo>
                <a:cubicBezTo>
                  <a:pt x="2954123" y="2304288"/>
                  <a:pt x="2969972" y="2415235"/>
                  <a:pt x="2983383" y="2473756"/>
                </a:cubicBezTo>
                <a:cubicBezTo>
                  <a:pt x="2996794" y="2532278"/>
                  <a:pt x="2968753" y="2473756"/>
                  <a:pt x="2968753" y="2473756"/>
                </a:cubicBezTo>
                <a:cubicBezTo>
                  <a:pt x="2941931" y="2473756"/>
                  <a:pt x="2846833" y="2476194"/>
                  <a:pt x="2822449" y="2473756"/>
                </a:cubicBezTo>
                <a:cubicBezTo>
                  <a:pt x="2798065" y="2471318"/>
                  <a:pt x="2830983" y="2494483"/>
                  <a:pt x="2822449" y="2459126"/>
                </a:cubicBezTo>
                <a:cubicBezTo>
                  <a:pt x="2813915" y="2423769"/>
                  <a:pt x="2821229" y="2418893"/>
                  <a:pt x="2771242" y="2261616"/>
                </a:cubicBezTo>
                <a:cubicBezTo>
                  <a:pt x="2721255" y="2104339"/>
                  <a:pt x="2598116" y="1709318"/>
                  <a:pt x="2522526" y="1515465"/>
                </a:cubicBezTo>
                <a:cubicBezTo>
                  <a:pt x="2446936" y="1321612"/>
                  <a:pt x="2401825" y="1238707"/>
                  <a:pt x="2317700" y="1098499"/>
                </a:cubicBezTo>
                <a:cubicBezTo>
                  <a:pt x="2233575" y="958291"/>
                  <a:pt x="2142135" y="782726"/>
                  <a:pt x="2017777" y="674217"/>
                </a:cubicBezTo>
                <a:cubicBezTo>
                  <a:pt x="1893419" y="565708"/>
                  <a:pt x="1739800" y="512064"/>
                  <a:pt x="1571550" y="447446"/>
                </a:cubicBezTo>
                <a:cubicBezTo>
                  <a:pt x="1403300" y="382828"/>
                  <a:pt x="1219201" y="336499"/>
                  <a:pt x="1008279" y="286512"/>
                </a:cubicBezTo>
                <a:cubicBezTo>
                  <a:pt x="797357" y="236525"/>
                  <a:pt x="443790" y="173126"/>
                  <a:pt x="306020" y="147523"/>
                </a:cubicBezTo>
                <a:cubicBezTo>
                  <a:pt x="168251" y="121920"/>
                  <a:pt x="206046" y="135330"/>
                  <a:pt x="181662" y="132892"/>
                </a:cubicBezTo>
                <a:cubicBezTo>
                  <a:pt x="157278" y="130454"/>
                  <a:pt x="162154" y="149961"/>
                  <a:pt x="159716" y="132892"/>
                </a:cubicBezTo>
                <a:cubicBezTo>
                  <a:pt x="157278" y="115823"/>
                  <a:pt x="0" y="0"/>
                  <a:pt x="137770" y="853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lIns="50800" tIns="50800" rIns="50800" bIns="50800" anchor="ctr"/>
          <a:lstStyle/>
          <a:p>
            <a:pPr marL="228600">
              <a:defRPr/>
            </a:pPr>
            <a:endParaRPr lang="en-US"/>
          </a:p>
        </p:txBody>
      </p:sp>
      <p:sp>
        <p:nvSpPr>
          <p:cNvPr id="29721" name="AutoShape 4"/>
          <p:cNvSpPr>
            <a:spLocks/>
          </p:cNvSpPr>
          <p:nvPr/>
        </p:nvSpPr>
        <p:spPr bwMode="auto">
          <a:xfrm>
            <a:off x="7856538" y="4279900"/>
            <a:ext cx="517525" cy="44450"/>
          </a:xfrm>
          <a:custGeom>
            <a:avLst/>
            <a:gdLst>
              <a:gd name="T0" fmla="*/ 259080 w 21600"/>
              <a:gd name="T1" fmla="*/ 22859 h 21600"/>
              <a:gd name="T2" fmla="*/ 259080 w 21600"/>
              <a:gd name="T3" fmla="*/ 22859 h 21600"/>
              <a:gd name="T4" fmla="*/ 259080 w 21600"/>
              <a:gd name="T5" fmla="*/ 22859 h 21600"/>
              <a:gd name="T6" fmla="*/ 259080 w 21600"/>
              <a:gd name="T7" fmla="*/ 22859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FFFF"/>
          </a:solidFill>
          <a:ln w="12700" cap="flat" cmpd="sng">
            <a:noFill/>
            <a:prstDash val="solid"/>
            <a:miter lim="0"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73" name="Freeform 72"/>
          <p:cNvSpPr/>
          <p:nvPr/>
        </p:nvSpPr>
        <p:spPr bwMode="auto">
          <a:xfrm>
            <a:off x="8647113" y="3621088"/>
            <a:ext cx="3325812" cy="2651125"/>
          </a:xfrm>
          <a:custGeom>
            <a:avLst/>
            <a:gdLst>
              <a:gd name="connsiteX0" fmla="*/ 234393 w 3325171"/>
              <a:gd name="connsiteY0" fmla="*/ 57930 h 2651404"/>
              <a:gd name="connsiteX1" fmla="*/ 1640751 w 3325171"/>
              <a:gd name="connsiteY1" fmla="*/ 507109 h 2651404"/>
              <a:gd name="connsiteX2" fmla="*/ 2277088 w 3325171"/>
              <a:gd name="connsiteY2" fmla="*/ 817257 h 2651404"/>
              <a:gd name="connsiteX3" fmla="*/ 2694182 w 3325171"/>
              <a:gd name="connsiteY3" fmla="*/ 1229004 h 2651404"/>
              <a:gd name="connsiteX4" fmla="*/ 3063151 w 3325171"/>
              <a:gd name="connsiteY4" fmla="*/ 1924162 h 2651404"/>
              <a:gd name="connsiteX5" fmla="*/ 3287740 w 3325171"/>
              <a:gd name="connsiteY5" fmla="*/ 2544457 h 2651404"/>
              <a:gd name="connsiteX6" fmla="*/ 3287740 w 3325171"/>
              <a:gd name="connsiteY6" fmla="*/ 2565846 h 2651404"/>
              <a:gd name="connsiteX7" fmla="*/ 3255656 w 3325171"/>
              <a:gd name="connsiteY7" fmla="*/ 2571194 h 2651404"/>
              <a:gd name="connsiteX8" fmla="*/ 3132667 w 3325171"/>
              <a:gd name="connsiteY8" fmla="*/ 2576541 h 2651404"/>
              <a:gd name="connsiteX9" fmla="*/ 3068498 w 3325171"/>
              <a:gd name="connsiteY9" fmla="*/ 2576541 h 2651404"/>
              <a:gd name="connsiteX10" fmla="*/ 3068498 w 3325171"/>
              <a:gd name="connsiteY10" fmla="*/ 2549804 h 2651404"/>
              <a:gd name="connsiteX11" fmla="*/ 3052456 w 3325171"/>
              <a:gd name="connsiteY11" fmla="*/ 2517720 h 2651404"/>
              <a:gd name="connsiteX12" fmla="*/ 2924119 w 3325171"/>
              <a:gd name="connsiteY12" fmla="*/ 2089930 h 2651404"/>
              <a:gd name="connsiteX13" fmla="*/ 2672793 w 3325171"/>
              <a:gd name="connsiteY13" fmla="*/ 1512415 h 2651404"/>
              <a:gd name="connsiteX14" fmla="*/ 2341256 w 3325171"/>
              <a:gd name="connsiteY14" fmla="*/ 1057888 h 2651404"/>
              <a:gd name="connsiteX15" fmla="*/ 2009719 w 3325171"/>
              <a:gd name="connsiteY15" fmla="*/ 827952 h 2651404"/>
              <a:gd name="connsiteX16" fmla="*/ 1485677 w 3325171"/>
              <a:gd name="connsiteY16" fmla="*/ 619404 h 2651404"/>
              <a:gd name="connsiteX17" fmla="*/ 442940 w 3325171"/>
              <a:gd name="connsiteY17" fmla="*/ 341341 h 2651404"/>
              <a:gd name="connsiteX18" fmla="*/ 255782 w 3325171"/>
              <a:gd name="connsiteY18" fmla="*/ 309257 h 2651404"/>
              <a:gd name="connsiteX19" fmla="*/ 245088 w 3325171"/>
              <a:gd name="connsiteY19" fmla="*/ 293215 h 2651404"/>
              <a:gd name="connsiteX20" fmla="*/ 245088 w 3325171"/>
              <a:gd name="connsiteY20" fmla="*/ 271825 h 2651404"/>
              <a:gd name="connsiteX21" fmla="*/ 234393 w 3325171"/>
              <a:gd name="connsiteY21" fmla="*/ 159530 h 2651404"/>
              <a:gd name="connsiteX22" fmla="*/ 234393 w 3325171"/>
              <a:gd name="connsiteY22" fmla="*/ 57930 h 2651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325171" h="2651404">
                <a:moveTo>
                  <a:pt x="234393" y="57930"/>
                </a:moveTo>
                <a:cubicBezTo>
                  <a:pt x="468786" y="115860"/>
                  <a:pt x="1300302" y="380554"/>
                  <a:pt x="1640751" y="507109"/>
                </a:cubicBezTo>
                <a:cubicBezTo>
                  <a:pt x="1981200" y="633664"/>
                  <a:pt x="2101516" y="696941"/>
                  <a:pt x="2277088" y="817257"/>
                </a:cubicBezTo>
                <a:cubicBezTo>
                  <a:pt x="2452660" y="937573"/>
                  <a:pt x="2563172" y="1044520"/>
                  <a:pt x="2694182" y="1229004"/>
                </a:cubicBezTo>
                <a:cubicBezTo>
                  <a:pt x="2825193" y="1413488"/>
                  <a:pt x="2964225" y="1704920"/>
                  <a:pt x="3063151" y="1924162"/>
                </a:cubicBezTo>
                <a:cubicBezTo>
                  <a:pt x="3162077" y="2143404"/>
                  <a:pt x="3250309" y="2437510"/>
                  <a:pt x="3287740" y="2544457"/>
                </a:cubicBezTo>
                <a:cubicBezTo>
                  <a:pt x="3325171" y="2651404"/>
                  <a:pt x="3293087" y="2561390"/>
                  <a:pt x="3287740" y="2565846"/>
                </a:cubicBezTo>
                <a:cubicBezTo>
                  <a:pt x="3282393" y="2570302"/>
                  <a:pt x="3281502" y="2569412"/>
                  <a:pt x="3255656" y="2571194"/>
                </a:cubicBezTo>
                <a:cubicBezTo>
                  <a:pt x="3229811" y="2572977"/>
                  <a:pt x="3163860" y="2575650"/>
                  <a:pt x="3132667" y="2576541"/>
                </a:cubicBezTo>
                <a:cubicBezTo>
                  <a:pt x="3101474" y="2577432"/>
                  <a:pt x="3079193" y="2580997"/>
                  <a:pt x="3068498" y="2576541"/>
                </a:cubicBezTo>
                <a:cubicBezTo>
                  <a:pt x="3057803" y="2572085"/>
                  <a:pt x="3071172" y="2559607"/>
                  <a:pt x="3068498" y="2549804"/>
                </a:cubicBezTo>
                <a:cubicBezTo>
                  <a:pt x="3065824" y="2540001"/>
                  <a:pt x="3076519" y="2594366"/>
                  <a:pt x="3052456" y="2517720"/>
                </a:cubicBezTo>
                <a:cubicBezTo>
                  <a:pt x="3028393" y="2441074"/>
                  <a:pt x="2987396" y="2257481"/>
                  <a:pt x="2924119" y="2089930"/>
                </a:cubicBezTo>
                <a:cubicBezTo>
                  <a:pt x="2860842" y="1922379"/>
                  <a:pt x="2769937" y="1684422"/>
                  <a:pt x="2672793" y="1512415"/>
                </a:cubicBezTo>
                <a:cubicBezTo>
                  <a:pt x="2575649" y="1340408"/>
                  <a:pt x="2451768" y="1171965"/>
                  <a:pt x="2341256" y="1057888"/>
                </a:cubicBezTo>
                <a:cubicBezTo>
                  <a:pt x="2230744" y="943811"/>
                  <a:pt x="2152315" y="901033"/>
                  <a:pt x="2009719" y="827952"/>
                </a:cubicBezTo>
                <a:cubicBezTo>
                  <a:pt x="1867123" y="754871"/>
                  <a:pt x="1746807" y="700506"/>
                  <a:pt x="1485677" y="619404"/>
                </a:cubicBezTo>
                <a:cubicBezTo>
                  <a:pt x="1224547" y="538302"/>
                  <a:pt x="647923" y="393032"/>
                  <a:pt x="442940" y="341341"/>
                </a:cubicBezTo>
                <a:cubicBezTo>
                  <a:pt x="237958" y="289650"/>
                  <a:pt x="288757" y="317278"/>
                  <a:pt x="255782" y="309257"/>
                </a:cubicBezTo>
                <a:cubicBezTo>
                  <a:pt x="222807" y="301236"/>
                  <a:pt x="246870" y="299454"/>
                  <a:pt x="245088" y="293215"/>
                </a:cubicBezTo>
                <a:cubicBezTo>
                  <a:pt x="243306" y="286976"/>
                  <a:pt x="246870" y="294106"/>
                  <a:pt x="245088" y="271825"/>
                </a:cubicBezTo>
                <a:cubicBezTo>
                  <a:pt x="243306" y="249544"/>
                  <a:pt x="235284" y="187158"/>
                  <a:pt x="234393" y="159530"/>
                </a:cubicBezTo>
                <a:cubicBezTo>
                  <a:pt x="233502" y="131902"/>
                  <a:pt x="0" y="0"/>
                  <a:pt x="234393" y="5793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lIns="50800" tIns="50800" rIns="50800" bIns="50800" anchor="ctr"/>
          <a:lstStyle/>
          <a:p>
            <a:pPr marL="228600">
              <a:defRPr/>
            </a:pPr>
            <a:endParaRPr lang="en-US"/>
          </a:p>
        </p:txBody>
      </p:sp>
      <p:sp>
        <p:nvSpPr>
          <p:cNvPr id="29723" name="Freeform 71"/>
          <p:cNvSpPr>
            <a:spLocks/>
          </p:cNvSpPr>
          <p:nvPr/>
        </p:nvSpPr>
        <p:spPr bwMode="auto">
          <a:xfrm>
            <a:off x="8843963" y="3582988"/>
            <a:ext cx="2230437" cy="2165350"/>
          </a:xfrm>
          <a:custGeom>
            <a:avLst/>
            <a:gdLst>
              <a:gd name="T0" fmla="*/ 0 w 2229853"/>
              <a:gd name="T1" fmla="*/ 0 h 2165684"/>
              <a:gd name="T2" fmla="*/ 331537 w 2229853"/>
              <a:gd name="T3" fmla="*/ 122989 h 2165684"/>
              <a:gd name="T4" fmla="*/ 641685 w 2229853"/>
              <a:gd name="T5" fmla="*/ 251326 h 2165684"/>
              <a:gd name="T6" fmla="*/ 951832 w 2229853"/>
              <a:gd name="T7" fmla="*/ 390358 h 2165684"/>
              <a:gd name="T8" fmla="*/ 1187117 w 2229853"/>
              <a:gd name="T9" fmla="*/ 513347 h 2165684"/>
              <a:gd name="T10" fmla="*/ 1459833 w 2229853"/>
              <a:gd name="T11" fmla="*/ 743284 h 2165684"/>
              <a:gd name="T12" fmla="*/ 1727201 w 2229853"/>
              <a:gd name="T13" fmla="*/ 1181768 h 2165684"/>
              <a:gd name="T14" fmla="*/ 2005265 w 2229853"/>
              <a:gd name="T15" fmla="*/ 1753937 h 2165684"/>
              <a:gd name="T16" fmla="*/ 2229853 w 2229853"/>
              <a:gd name="T17" fmla="*/ 2165684 h 2165684"/>
              <a:gd name="T18" fmla="*/ 2229853 w 2229853"/>
              <a:gd name="T19" fmla="*/ 2165684 h 216568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229853" h="2165684">
                <a:moveTo>
                  <a:pt x="0" y="0"/>
                </a:moveTo>
                <a:lnTo>
                  <a:pt x="331537" y="122989"/>
                </a:lnTo>
                <a:cubicBezTo>
                  <a:pt x="438485" y="164877"/>
                  <a:pt x="538302" y="206764"/>
                  <a:pt x="641685" y="251326"/>
                </a:cubicBezTo>
                <a:cubicBezTo>
                  <a:pt x="745068" y="295888"/>
                  <a:pt x="860927" y="346688"/>
                  <a:pt x="951832" y="390358"/>
                </a:cubicBezTo>
                <a:cubicBezTo>
                  <a:pt x="1042737" y="434028"/>
                  <a:pt x="1102449" y="454526"/>
                  <a:pt x="1187116" y="513347"/>
                </a:cubicBezTo>
                <a:cubicBezTo>
                  <a:pt x="1271783" y="572168"/>
                  <a:pt x="1369818" y="631881"/>
                  <a:pt x="1459832" y="743284"/>
                </a:cubicBezTo>
                <a:cubicBezTo>
                  <a:pt x="1549846" y="854688"/>
                  <a:pt x="1636295" y="1013326"/>
                  <a:pt x="1727200" y="1181768"/>
                </a:cubicBezTo>
                <a:cubicBezTo>
                  <a:pt x="1818105" y="1350210"/>
                  <a:pt x="1921489" y="1589951"/>
                  <a:pt x="2005264" y="1753937"/>
                </a:cubicBezTo>
                <a:cubicBezTo>
                  <a:pt x="2089040" y="1917923"/>
                  <a:pt x="2229853" y="2165684"/>
                  <a:pt x="2229853" y="2165684"/>
                </a:cubicBezTo>
              </a:path>
            </a:pathLst>
          </a:custGeom>
          <a:noFill/>
          <a:ln w="25400" cap="flat" cmpd="sng" algn="ctr">
            <a:solidFill>
              <a:srgbClr val="FF9900"/>
            </a:solidFill>
            <a:prstDash val="solid"/>
            <a:miter lim="0"/>
            <a:headEnd type="none" w="med" len="med"/>
            <a:tailEnd type="none" w="med" len="med"/>
          </a:ln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29724" name="Freeform 70"/>
          <p:cNvSpPr>
            <a:spLocks/>
          </p:cNvSpPr>
          <p:nvPr/>
        </p:nvSpPr>
        <p:spPr bwMode="auto">
          <a:xfrm>
            <a:off x="8839200" y="3465513"/>
            <a:ext cx="1700213" cy="844550"/>
          </a:xfrm>
          <a:custGeom>
            <a:avLst/>
            <a:gdLst>
              <a:gd name="T0" fmla="*/ 0 w 1700463"/>
              <a:gd name="T1" fmla="*/ 0 h 844884"/>
              <a:gd name="T2" fmla="*/ 192505 w 1700463"/>
              <a:gd name="T3" fmla="*/ 58821 h 844884"/>
              <a:gd name="T4" fmla="*/ 379663 w 1700463"/>
              <a:gd name="T5" fmla="*/ 117642 h 844884"/>
              <a:gd name="T6" fmla="*/ 572168 w 1700463"/>
              <a:gd name="T7" fmla="*/ 122989 h 844884"/>
              <a:gd name="T8" fmla="*/ 882316 w 1700463"/>
              <a:gd name="T9" fmla="*/ 171116 h 844884"/>
              <a:gd name="T10" fmla="*/ 1042737 w 1700463"/>
              <a:gd name="T11" fmla="*/ 256673 h 844884"/>
              <a:gd name="T12" fmla="*/ 1299411 w 1700463"/>
              <a:gd name="T13" fmla="*/ 310147 h 844884"/>
              <a:gd name="T14" fmla="*/ 1433095 w 1700463"/>
              <a:gd name="T15" fmla="*/ 336884 h 844884"/>
              <a:gd name="T16" fmla="*/ 1572126 w 1700463"/>
              <a:gd name="T17" fmla="*/ 508000 h 844884"/>
              <a:gd name="T18" fmla="*/ 1700463 w 1700463"/>
              <a:gd name="T19" fmla="*/ 844884 h 84488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700463" h="844884">
                <a:moveTo>
                  <a:pt x="0" y="0"/>
                </a:moveTo>
                <a:lnTo>
                  <a:pt x="192505" y="58821"/>
                </a:lnTo>
                <a:cubicBezTo>
                  <a:pt x="255782" y="78428"/>
                  <a:pt x="316386" y="106947"/>
                  <a:pt x="379663" y="117642"/>
                </a:cubicBezTo>
                <a:cubicBezTo>
                  <a:pt x="442940" y="128337"/>
                  <a:pt x="488392" y="114077"/>
                  <a:pt x="572168" y="122989"/>
                </a:cubicBezTo>
                <a:cubicBezTo>
                  <a:pt x="655944" y="131901"/>
                  <a:pt x="803888" y="148835"/>
                  <a:pt x="882316" y="171116"/>
                </a:cubicBezTo>
                <a:cubicBezTo>
                  <a:pt x="960744" y="193397"/>
                  <a:pt x="973221" y="233501"/>
                  <a:pt x="1042737" y="256673"/>
                </a:cubicBezTo>
                <a:cubicBezTo>
                  <a:pt x="1112253" y="279845"/>
                  <a:pt x="1299411" y="310147"/>
                  <a:pt x="1299411" y="310147"/>
                </a:cubicBezTo>
                <a:cubicBezTo>
                  <a:pt x="1364470" y="323515"/>
                  <a:pt x="1387642" y="303908"/>
                  <a:pt x="1433095" y="336884"/>
                </a:cubicBezTo>
                <a:cubicBezTo>
                  <a:pt x="1478548" y="369860"/>
                  <a:pt x="1527565" y="423333"/>
                  <a:pt x="1572126" y="508000"/>
                </a:cubicBezTo>
                <a:cubicBezTo>
                  <a:pt x="1616687" y="592667"/>
                  <a:pt x="1658575" y="718775"/>
                  <a:pt x="1700463" y="844884"/>
                </a:cubicBezTo>
              </a:path>
            </a:pathLst>
          </a:custGeom>
          <a:noFill/>
          <a:ln w="25400" cap="flat" cmpd="sng" algn="ctr">
            <a:solidFill>
              <a:srgbClr val="006666"/>
            </a:solidFill>
            <a:prstDash val="solid"/>
            <a:miter lim="0"/>
            <a:headEnd type="none" w="med" len="med"/>
            <a:tailEnd type="none" w="med" len="med"/>
          </a:ln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29725" name="AutoShape 5"/>
          <p:cNvSpPr>
            <a:spLocks/>
          </p:cNvSpPr>
          <p:nvPr/>
        </p:nvSpPr>
        <p:spPr bwMode="auto">
          <a:xfrm>
            <a:off x="11593513" y="4389438"/>
            <a:ext cx="601662" cy="52387"/>
          </a:xfrm>
          <a:custGeom>
            <a:avLst/>
            <a:gdLst>
              <a:gd name="T0" fmla="*/ 300789 w 21600"/>
              <a:gd name="T1" fmla="*/ 26187 h 21600"/>
              <a:gd name="T2" fmla="*/ 300789 w 21600"/>
              <a:gd name="T3" fmla="*/ 26187 h 21600"/>
              <a:gd name="T4" fmla="*/ 300789 w 21600"/>
              <a:gd name="T5" fmla="*/ 26187 h 21600"/>
              <a:gd name="T6" fmla="*/ 300789 w 21600"/>
              <a:gd name="T7" fmla="*/ 2618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FFFF"/>
          </a:solidFill>
          <a:ln w="12700" cap="flat" cmpd="sng">
            <a:noFill/>
            <a:prstDash val="solid"/>
            <a:miter lim="0"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9726" name="AutoShape 5"/>
          <p:cNvSpPr>
            <a:spLocks/>
          </p:cNvSpPr>
          <p:nvPr/>
        </p:nvSpPr>
        <p:spPr bwMode="auto">
          <a:xfrm>
            <a:off x="11737975" y="4256088"/>
            <a:ext cx="403225" cy="476250"/>
          </a:xfrm>
          <a:custGeom>
            <a:avLst/>
            <a:gdLst>
              <a:gd name="T0" fmla="*/ 201863 w 21600"/>
              <a:gd name="T1" fmla="*/ 237958 h 21600"/>
              <a:gd name="T2" fmla="*/ 201863 w 21600"/>
              <a:gd name="T3" fmla="*/ 237958 h 21600"/>
              <a:gd name="T4" fmla="*/ 201863 w 21600"/>
              <a:gd name="T5" fmla="*/ 237958 h 21600"/>
              <a:gd name="T6" fmla="*/ 201863 w 21600"/>
              <a:gd name="T7" fmla="*/ 2379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FFFF"/>
          </a:solidFill>
          <a:ln w="12700" cap="flat" cmpd="sng">
            <a:noFill/>
            <a:prstDash val="solid"/>
            <a:miter lim="0"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9727" name="AutoShape 6"/>
          <p:cNvSpPr>
            <a:spLocks/>
          </p:cNvSpPr>
          <p:nvPr/>
        </p:nvSpPr>
        <p:spPr bwMode="auto">
          <a:xfrm rot="1516153">
            <a:off x="9102725" y="4394200"/>
            <a:ext cx="2332038" cy="317500"/>
          </a:xfrm>
          <a:custGeom>
            <a:avLst/>
            <a:gdLst>
              <a:gd name="T0" fmla="*/ 1166019 w 21600"/>
              <a:gd name="T1" fmla="*/ 158750 h 21600"/>
              <a:gd name="T2" fmla="*/ 1166019 w 21600"/>
              <a:gd name="T3" fmla="*/ 158750 h 21600"/>
              <a:gd name="T4" fmla="*/ 1166019 w 21600"/>
              <a:gd name="T5" fmla="*/ 158750 h 21600"/>
              <a:gd name="T6" fmla="*/ 1166019 w 21600"/>
              <a:gd name="T7" fmla="*/ 1587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8100" tIns="38100" rIns="38100" bIns="38100"/>
          <a:lstStyle/>
          <a:p>
            <a:pPr marL="0" lvl="1" indent="0" defTabSz="1300163">
              <a:spcBef>
                <a:spcPts val="70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en-US" sz="1500" b="1">
                <a:solidFill>
                  <a:srgbClr val="545454"/>
                </a:solidFill>
                <a:latin typeface="PT Serif" charset="0"/>
                <a:ea typeface="PT Serif" charset="0"/>
                <a:cs typeface="PT Serif" charset="0"/>
                <a:sym typeface="PT Serif" charset="0"/>
              </a:rPr>
              <a:t>Sargent et al. (2014)</a:t>
            </a:r>
            <a:endParaRPr lang="en-US"/>
          </a:p>
        </p:txBody>
      </p:sp>
      <p:sp>
        <p:nvSpPr>
          <p:cNvPr id="29728" name="AutoShape 6"/>
          <p:cNvSpPr>
            <a:spLocks/>
          </p:cNvSpPr>
          <p:nvPr/>
        </p:nvSpPr>
        <p:spPr bwMode="auto">
          <a:xfrm rot="3777199">
            <a:off x="9441656" y="5255419"/>
            <a:ext cx="2332038" cy="317500"/>
          </a:xfrm>
          <a:custGeom>
            <a:avLst/>
            <a:gdLst>
              <a:gd name="T0" fmla="*/ 1166019 w 21600"/>
              <a:gd name="T1" fmla="*/ 158750 h 21600"/>
              <a:gd name="T2" fmla="*/ 1166019 w 21600"/>
              <a:gd name="T3" fmla="*/ 158750 h 21600"/>
              <a:gd name="T4" fmla="*/ 1166019 w 21600"/>
              <a:gd name="T5" fmla="*/ 158750 h 21600"/>
              <a:gd name="T6" fmla="*/ 1166019 w 21600"/>
              <a:gd name="T7" fmla="*/ 1587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8100" tIns="38100" rIns="38100" bIns="38100"/>
          <a:lstStyle/>
          <a:p>
            <a:pPr marL="0" lvl="1" indent="0" defTabSz="1300163">
              <a:spcBef>
                <a:spcPts val="70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en-US" sz="1500" b="1">
                <a:solidFill>
                  <a:srgbClr val="FF9900"/>
                </a:solidFill>
                <a:latin typeface="PT Serif" charset="0"/>
                <a:ea typeface="PT Serif" charset="0"/>
                <a:cs typeface="PT Serif" charset="0"/>
                <a:sym typeface="PT Serif" charset="0"/>
              </a:rPr>
              <a:t>Obreschkow </a:t>
            </a:r>
            <a:br>
              <a:rPr lang="en-US" sz="1500" b="1">
                <a:solidFill>
                  <a:srgbClr val="FF9900"/>
                </a:solidFill>
                <a:latin typeface="PT Serif" charset="0"/>
                <a:ea typeface="PT Serif" charset="0"/>
                <a:cs typeface="PT Serif" charset="0"/>
                <a:sym typeface="PT Serif" charset="0"/>
              </a:rPr>
            </a:br>
            <a:r>
              <a:rPr lang="en-US" sz="1500" b="1">
                <a:solidFill>
                  <a:srgbClr val="FF9900"/>
                </a:solidFill>
                <a:latin typeface="PT Serif" charset="0"/>
                <a:ea typeface="PT Serif" charset="0"/>
                <a:cs typeface="PT Serif" charset="0"/>
                <a:sym typeface="PT Serif" charset="0"/>
              </a:rPr>
              <a:t>et al. (2009)</a:t>
            </a:r>
            <a:endParaRPr lang="en-US">
              <a:solidFill>
                <a:srgbClr val="FF99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bouwens_sfh.png"/>
          <p:cNvPicPr>
            <a:picLocks noChangeAspect="1"/>
          </p:cNvPicPr>
          <p:nvPr/>
        </p:nvPicPr>
        <p:blipFill>
          <a:blip r:embed="rId3" cstate="print"/>
          <a:srcRect t="2199"/>
          <a:stretch>
            <a:fillRect/>
          </a:stretch>
        </p:blipFill>
        <p:spPr bwMode="auto">
          <a:xfrm>
            <a:off x="2227263" y="2149475"/>
            <a:ext cx="8210550" cy="4954588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6147" name="AutoShape 2"/>
          <p:cNvSpPr>
            <a:spLocks/>
          </p:cNvSpPr>
          <p:nvPr/>
        </p:nvSpPr>
        <p:spPr bwMode="auto">
          <a:xfrm>
            <a:off x="5934075" y="3773488"/>
            <a:ext cx="2828925" cy="1778000"/>
          </a:xfrm>
          <a:custGeom>
            <a:avLst/>
            <a:gdLst>
              <a:gd name="T0" fmla="*/ 1414462 w 21600"/>
              <a:gd name="T1" fmla="*/ 889000 h 21600"/>
              <a:gd name="T2" fmla="*/ 1414462 w 21600"/>
              <a:gd name="T3" fmla="*/ 889000 h 21600"/>
              <a:gd name="T4" fmla="*/ 1414462 w 21600"/>
              <a:gd name="T5" fmla="*/ 889000 h 21600"/>
              <a:gd name="T6" fmla="*/ 1414462 w 21600"/>
              <a:gd name="T7" fmla="*/ 8890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5323"/>
                </a:lnTo>
                <a:lnTo>
                  <a:pt x="21599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EDF98">
              <a:alpha val="50195"/>
            </a:srgbClr>
          </a:solidFill>
          <a:ln w="12700" cap="flat" cmpd="sng">
            <a:noFill/>
            <a:prstDash val="solid"/>
            <a:miter lim="0"/>
            <a:headEnd/>
            <a:tailEnd/>
          </a:ln>
        </p:spPr>
        <p:txBody>
          <a:bodyPr lIns="65023" tIns="65023" rIns="65023" bIns="65023"/>
          <a:lstStyle/>
          <a:p>
            <a:endParaRPr lang="en-US"/>
          </a:p>
        </p:txBody>
      </p:sp>
      <p:sp>
        <p:nvSpPr>
          <p:cNvPr id="6148" name="AutoShape 3"/>
          <p:cNvSpPr>
            <a:spLocks/>
          </p:cNvSpPr>
          <p:nvPr/>
        </p:nvSpPr>
        <p:spPr bwMode="auto">
          <a:xfrm>
            <a:off x="7874000" y="4206875"/>
            <a:ext cx="252413" cy="520700"/>
          </a:xfrm>
          <a:custGeom>
            <a:avLst/>
            <a:gdLst>
              <a:gd name="T0" fmla="*/ 126207 w 21600"/>
              <a:gd name="T1" fmla="*/ 260350 h 21600"/>
              <a:gd name="T2" fmla="*/ 126207 w 21600"/>
              <a:gd name="T3" fmla="*/ 260350 h 21600"/>
              <a:gd name="T4" fmla="*/ 126207 w 21600"/>
              <a:gd name="T5" fmla="*/ 260350 h 21600"/>
              <a:gd name="T6" fmla="*/ 126207 w 21600"/>
              <a:gd name="T7" fmla="*/ 2603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0" tIns="0" rIns="0" bIns="0" anchor="ctr"/>
          <a:lstStyle/>
          <a:p>
            <a:pPr defTabSz="455613">
              <a:spcBef>
                <a:spcPts val="1400"/>
              </a:spcBef>
            </a:pPr>
            <a:r>
              <a:rPr lang="en-US" sz="3400">
                <a:solidFill>
                  <a:srgbClr val="FE703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?</a:t>
            </a:r>
            <a:endParaRPr lang="en-US"/>
          </a:p>
        </p:txBody>
      </p:sp>
      <p:sp>
        <p:nvSpPr>
          <p:cNvPr id="6149" name="AutoShape 4"/>
          <p:cNvSpPr>
            <a:spLocks/>
          </p:cNvSpPr>
          <p:nvPr/>
        </p:nvSpPr>
        <p:spPr bwMode="auto">
          <a:xfrm>
            <a:off x="3948113" y="4133850"/>
            <a:ext cx="2085975" cy="711200"/>
          </a:xfrm>
          <a:custGeom>
            <a:avLst/>
            <a:gdLst>
              <a:gd name="T0" fmla="*/ 1042988 w 21600"/>
              <a:gd name="T1" fmla="*/ 355600 h 21600"/>
              <a:gd name="T2" fmla="*/ 1042988 w 21600"/>
              <a:gd name="T3" fmla="*/ 355600 h 21600"/>
              <a:gd name="T4" fmla="*/ 1042988 w 21600"/>
              <a:gd name="T5" fmla="*/ 355600 h 21600"/>
              <a:gd name="T6" fmla="*/ 1042988 w 21600"/>
              <a:gd name="T7" fmla="*/ 3556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0" tIns="0" rIns="0" bIns="0" anchor="ctr"/>
          <a:lstStyle/>
          <a:p>
            <a:pPr algn="l" defTabSz="455613">
              <a:spcBef>
                <a:spcPts val="1400"/>
              </a:spcBef>
            </a:pPr>
            <a:r>
              <a:rPr lang="en-US" sz="2400">
                <a:latin typeface="Gill Sans" charset="0"/>
                <a:ea typeface="Gill Sans" charset="0"/>
                <a:cs typeface="Gill Sans" charset="0"/>
                <a:sym typeface="Gill Sans" charset="0"/>
              </a:rPr>
              <a:t>epoch of galaxy assembly</a:t>
            </a:r>
            <a:endParaRPr lang="en-US"/>
          </a:p>
        </p:txBody>
      </p:sp>
      <p:sp>
        <p:nvSpPr>
          <p:cNvPr id="6150" name="AutoShape 5"/>
          <p:cNvSpPr>
            <a:spLocks/>
          </p:cNvSpPr>
          <p:nvPr/>
        </p:nvSpPr>
        <p:spPr bwMode="auto">
          <a:xfrm>
            <a:off x="3271838" y="5167313"/>
            <a:ext cx="1300162" cy="711200"/>
          </a:xfrm>
          <a:custGeom>
            <a:avLst/>
            <a:gdLst>
              <a:gd name="T0" fmla="*/ 650081 w 21600"/>
              <a:gd name="T1" fmla="*/ 355600 h 21600"/>
              <a:gd name="T2" fmla="*/ 650081 w 21600"/>
              <a:gd name="T3" fmla="*/ 355600 h 21600"/>
              <a:gd name="T4" fmla="*/ 650081 w 21600"/>
              <a:gd name="T5" fmla="*/ 355600 h 21600"/>
              <a:gd name="T6" fmla="*/ 650081 w 21600"/>
              <a:gd name="T7" fmla="*/ 3556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0" tIns="0" rIns="0" bIns="0" anchor="ctr"/>
          <a:lstStyle/>
          <a:p>
            <a:pPr algn="l" defTabSz="455613">
              <a:spcBef>
                <a:spcPts val="1400"/>
              </a:spcBef>
            </a:pPr>
            <a:r>
              <a:rPr lang="en-US" sz="2400">
                <a:latin typeface="Gill Sans" charset="0"/>
                <a:ea typeface="Gill Sans" charset="0"/>
                <a:cs typeface="Gill Sans" charset="0"/>
                <a:sym typeface="Gill Sans" charset="0"/>
              </a:rPr>
              <a:t>present day</a:t>
            </a:r>
            <a:endParaRPr lang="en-US"/>
          </a:p>
        </p:txBody>
      </p:sp>
      <p:sp>
        <p:nvSpPr>
          <p:cNvPr id="16390" name="AutoShape 6"/>
          <p:cNvSpPr>
            <a:spLocks/>
          </p:cNvSpPr>
          <p:nvPr/>
        </p:nvSpPr>
        <p:spPr bwMode="auto">
          <a:xfrm>
            <a:off x="1303338" y="1309688"/>
            <a:ext cx="10685462" cy="4445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l" defTabSz="455613">
              <a:spcBef>
                <a:spcPts val="1400"/>
              </a:spcBef>
              <a:defRPr/>
            </a:pPr>
            <a:r>
              <a:rPr lang="en-US" sz="3000" dirty="0">
                <a:effectLst>
                  <a:outerShdw blurRad="38100" dist="38100" dir="2700000" algn="tl">
                    <a:srgbClr val="C0C0C0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Volume density of star formation in galaxies as f(cosmic time)</a:t>
            </a:r>
            <a:endParaRPr lang="en-US" dirty="0"/>
          </a:p>
        </p:txBody>
      </p:sp>
      <p:sp>
        <p:nvSpPr>
          <p:cNvPr id="6152" name="Line 7"/>
          <p:cNvSpPr>
            <a:spLocks noChangeShapeType="1"/>
          </p:cNvSpPr>
          <p:nvPr/>
        </p:nvSpPr>
        <p:spPr bwMode="auto">
          <a:xfrm>
            <a:off x="3503613" y="7178675"/>
            <a:ext cx="5092700" cy="0"/>
          </a:xfrm>
          <a:prstGeom prst="line">
            <a:avLst/>
          </a:prstGeom>
          <a:noFill/>
          <a:ln w="152400">
            <a:solidFill>
              <a:srgbClr val="FFDB34">
                <a:alpha val="59999"/>
              </a:srgbClr>
            </a:solidFill>
            <a:round/>
            <a:headEnd type="stealth" w="med" len="med"/>
            <a:tailEnd/>
          </a:ln>
        </p:spPr>
        <p:txBody>
          <a:bodyPr lIns="65023" tIns="65023" rIns="65023" bIns="65023"/>
          <a:lstStyle/>
          <a:p>
            <a:endParaRPr lang="en-US"/>
          </a:p>
        </p:txBody>
      </p:sp>
      <p:sp>
        <p:nvSpPr>
          <p:cNvPr id="6153" name="AutoShape 8"/>
          <p:cNvSpPr>
            <a:spLocks/>
          </p:cNvSpPr>
          <p:nvPr/>
        </p:nvSpPr>
        <p:spPr bwMode="auto">
          <a:xfrm>
            <a:off x="7226300" y="3257550"/>
            <a:ext cx="1301750" cy="596900"/>
          </a:xfrm>
          <a:custGeom>
            <a:avLst/>
            <a:gdLst>
              <a:gd name="T0" fmla="*/ 650875 w 21600"/>
              <a:gd name="T1" fmla="*/ 298450 h 21600"/>
              <a:gd name="T2" fmla="*/ 650875 w 21600"/>
              <a:gd name="T3" fmla="*/ 298450 h 21600"/>
              <a:gd name="T4" fmla="*/ 650875 w 21600"/>
              <a:gd name="T5" fmla="*/ 298450 h 21600"/>
              <a:gd name="T6" fmla="*/ 650875 w 21600"/>
              <a:gd name="T7" fmla="*/ 2984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FFFF"/>
          </a:solidFill>
          <a:ln w="12700" cap="flat" cmpd="sng">
            <a:noFill/>
            <a:prstDash val="solid"/>
            <a:miter lim="0"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6154" name="AutoShape 9"/>
          <p:cNvSpPr>
            <a:spLocks/>
          </p:cNvSpPr>
          <p:nvPr/>
        </p:nvSpPr>
        <p:spPr bwMode="auto">
          <a:xfrm>
            <a:off x="7318375" y="4721225"/>
            <a:ext cx="1604963" cy="355600"/>
          </a:xfrm>
          <a:custGeom>
            <a:avLst/>
            <a:gdLst>
              <a:gd name="T0" fmla="*/ 802482 w 21600"/>
              <a:gd name="T1" fmla="*/ 177800 h 21600"/>
              <a:gd name="T2" fmla="*/ 802482 w 21600"/>
              <a:gd name="T3" fmla="*/ 177800 h 21600"/>
              <a:gd name="T4" fmla="*/ 802482 w 21600"/>
              <a:gd name="T5" fmla="*/ 177800 h 21600"/>
              <a:gd name="T6" fmla="*/ 802482 w 21600"/>
              <a:gd name="T7" fmla="*/ 1778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0" tIns="0" rIns="0" bIns="0" anchor="ctr"/>
          <a:lstStyle/>
          <a:p>
            <a:pPr algn="l" defTabSz="455613">
              <a:spcBef>
                <a:spcPts val="1400"/>
              </a:spcBef>
            </a:pPr>
            <a:r>
              <a:rPr lang="en-US" sz="2400">
                <a:latin typeface="Gill Sans" charset="0"/>
                <a:ea typeface="Gill Sans" charset="0"/>
                <a:cs typeface="Gill Sans" charset="0"/>
                <a:sym typeface="Gill Sans" charset="0"/>
              </a:rPr>
              <a:t>First galaxies</a:t>
            </a:r>
            <a:endParaRPr lang="en-US"/>
          </a:p>
        </p:txBody>
      </p:sp>
      <p:sp>
        <p:nvSpPr>
          <p:cNvPr id="16394" name="AutoShape 10"/>
          <p:cNvSpPr>
            <a:spLocks/>
          </p:cNvSpPr>
          <p:nvPr/>
        </p:nvSpPr>
        <p:spPr bwMode="auto">
          <a:xfrm>
            <a:off x="10553700" y="2900363"/>
            <a:ext cx="1970088" cy="10191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5023" tIns="65023" rIns="65023" bIns="65023"/>
          <a:lstStyle/>
          <a:p>
            <a:pPr algn="l" defTabSz="455613">
              <a:spcBef>
                <a:spcPts val="1400"/>
              </a:spcBef>
              <a:defRPr/>
            </a:pPr>
            <a:r>
              <a:rPr lang="en-US" sz="2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4" charset="0"/>
                <a:ea typeface="Gill Sans MT" pitchFamily="34" charset="0"/>
                <a:cs typeface="Gill Sans MT" pitchFamily="34" charset="0"/>
                <a:sym typeface="Gill Sans MT" pitchFamily="34" charset="0"/>
              </a:rPr>
              <a:t>uncorrected</a:t>
            </a:r>
          </a:p>
          <a:p>
            <a:pPr algn="l" defTabSz="455613">
              <a:spcBef>
                <a:spcPts val="1400"/>
              </a:spcBef>
              <a:defRPr/>
            </a:pPr>
            <a:r>
              <a:rPr lang="en-US" sz="240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4" charset="0"/>
                <a:ea typeface="Gill Sans MT" pitchFamily="34" charset="0"/>
                <a:cs typeface="Gill Sans MT" pitchFamily="34" charset="0"/>
                <a:sym typeface="Gill Sans MT" pitchFamily="34" charset="0"/>
              </a:rPr>
              <a:t>dust corrected</a:t>
            </a:r>
            <a:endParaRPr lang="en-US"/>
          </a:p>
        </p:txBody>
      </p:sp>
      <p:sp>
        <p:nvSpPr>
          <p:cNvPr id="16395" name="AutoShape 11"/>
          <p:cNvSpPr>
            <a:spLocks/>
          </p:cNvSpPr>
          <p:nvPr/>
        </p:nvSpPr>
        <p:spPr bwMode="auto">
          <a:xfrm>
            <a:off x="1301750" y="8037513"/>
            <a:ext cx="10399713" cy="4572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l" defTabSz="455613">
              <a:spcBef>
                <a:spcPts val="1400"/>
              </a:spcBef>
              <a:defRPr/>
            </a:pPr>
            <a: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Peak of the star formation rate density at z~2-3</a:t>
            </a:r>
            <a:endParaRPr lang="en-US" dirty="0"/>
          </a:p>
        </p:txBody>
      </p:sp>
      <p:sp>
        <p:nvSpPr>
          <p:cNvPr id="6157" name="AutoShape 12"/>
          <p:cNvSpPr>
            <a:spLocks/>
          </p:cNvSpPr>
          <p:nvPr/>
        </p:nvSpPr>
        <p:spPr bwMode="auto">
          <a:xfrm>
            <a:off x="133350" y="190500"/>
            <a:ext cx="12736513" cy="571500"/>
          </a:xfrm>
          <a:custGeom>
            <a:avLst/>
            <a:gdLst>
              <a:gd name="T0" fmla="*/ 6368257 w 21600"/>
              <a:gd name="T1" fmla="*/ 285750 h 21600"/>
              <a:gd name="T2" fmla="*/ 6368257 w 21600"/>
              <a:gd name="T3" fmla="*/ 285750 h 21600"/>
              <a:gd name="T4" fmla="*/ 6368257 w 21600"/>
              <a:gd name="T5" fmla="*/ 285750 h 21600"/>
              <a:gd name="T6" fmla="*/ 6368257 w 21600"/>
              <a:gd name="T7" fmla="*/ 2857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EB4"/>
          </a:solidFill>
          <a:ln w="12700">
            <a:solidFill>
              <a:srgbClr val="000000"/>
            </a:solidFill>
            <a:miter lim="0"/>
            <a:headEnd/>
            <a:tailEnd/>
          </a:ln>
        </p:spPr>
        <p:txBody>
          <a:bodyPr lIns="0" tIns="0" rIns="0" bIns="0" anchor="ctr"/>
          <a:lstStyle/>
          <a:p>
            <a:pPr defTabSz="914400">
              <a:buClr>
                <a:srgbClr val="000000"/>
              </a:buClr>
              <a:buFont typeface="Gill Sans" charset="0"/>
              <a:buNone/>
            </a:pPr>
            <a:r>
              <a:rPr lang="en-US" sz="3000" b="1">
                <a:latin typeface="Gill Sans" charset="0"/>
                <a:ea typeface="Gill Sans" charset="0"/>
                <a:cs typeface="Gill Sans" charset="0"/>
                <a:sym typeface="Gill Sans" charset="0"/>
              </a:rPr>
              <a:t>Cosmic Star Formation</a:t>
            </a:r>
            <a:endParaRPr lang="en-US"/>
          </a:p>
        </p:txBody>
      </p:sp>
      <p:sp>
        <p:nvSpPr>
          <p:cNvPr id="6158" name="AutoShape 13"/>
          <p:cNvSpPr>
            <a:spLocks/>
          </p:cNvSpPr>
          <p:nvPr/>
        </p:nvSpPr>
        <p:spPr bwMode="auto">
          <a:xfrm>
            <a:off x="9385300" y="2636838"/>
            <a:ext cx="1060450" cy="4037012"/>
          </a:xfrm>
          <a:custGeom>
            <a:avLst/>
            <a:gdLst>
              <a:gd name="T0" fmla="*/ 530225 w 21600"/>
              <a:gd name="T1" fmla="*/ 2018506 h 21600"/>
              <a:gd name="T2" fmla="*/ 530225 w 21600"/>
              <a:gd name="T3" fmla="*/ 2018506 h 21600"/>
              <a:gd name="T4" fmla="*/ 530225 w 21600"/>
              <a:gd name="T5" fmla="*/ 2018506 h 21600"/>
              <a:gd name="T6" fmla="*/ 530225 w 21600"/>
              <a:gd name="T7" fmla="*/ 201850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40" y="21600"/>
                </a:lnTo>
                <a:lnTo>
                  <a:pt x="21600" y="15259"/>
                </a:lnTo>
                <a:lnTo>
                  <a:pt x="19152" y="235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 cmpd="sng">
            <a:noFill/>
            <a:prstDash val="solid"/>
            <a:miter lim="0"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6" name="AutoShape 9"/>
          <p:cNvSpPr>
            <a:spLocks/>
          </p:cNvSpPr>
          <p:nvPr/>
        </p:nvSpPr>
        <p:spPr bwMode="auto">
          <a:xfrm rot="5400000">
            <a:off x="8470900" y="4289425"/>
            <a:ext cx="2787650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l" defTabSz="455613">
              <a:spcBef>
                <a:spcPts val="1400"/>
              </a:spcBef>
              <a:defRPr/>
            </a:pP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Bouwens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 et al. 2011</a:t>
            </a:r>
            <a:endParaRPr lang="en-US" dirty="0"/>
          </a:p>
        </p:txBody>
      </p:sp>
      <p:sp>
        <p:nvSpPr>
          <p:cNvPr id="18" name="AutoShape 9"/>
          <p:cNvSpPr>
            <a:spLocks/>
          </p:cNvSpPr>
          <p:nvPr/>
        </p:nvSpPr>
        <p:spPr bwMode="auto">
          <a:xfrm rot="16200000">
            <a:off x="360948" y="4307306"/>
            <a:ext cx="3288631" cy="35292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defTabSz="455613">
              <a:spcBef>
                <a:spcPts val="1400"/>
              </a:spcBef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SFR density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/>
          <p:cNvSpPr>
            <a:spLocks/>
          </p:cNvSpPr>
          <p:nvPr/>
        </p:nvSpPr>
        <p:spPr bwMode="auto">
          <a:xfrm>
            <a:off x="46038" y="9132888"/>
            <a:ext cx="3255962" cy="393700"/>
          </a:xfrm>
          <a:custGeom>
            <a:avLst/>
            <a:gdLst>
              <a:gd name="T0" fmla="*/ 1627981 w 21600"/>
              <a:gd name="T1" fmla="*/ 196850 h 21600"/>
              <a:gd name="T2" fmla="*/ 1627981 w 21600"/>
              <a:gd name="T3" fmla="*/ 196850 h 21600"/>
              <a:gd name="T4" fmla="*/ 1627981 w 21600"/>
              <a:gd name="T5" fmla="*/ 196850 h 21600"/>
              <a:gd name="T6" fmla="*/ 1627981 w 21600"/>
              <a:gd name="T7" fmla="*/ 1968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8100" tIns="38100" rIns="38100" bIns="38100"/>
          <a:lstStyle/>
          <a:p>
            <a:pPr marL="0" lvl="1" indent="0" defTabSz="1300163">
              <a:spcBef>
                <a:spcPts val="70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en-US" sz="22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Walter et al. </a:t>
            </a:r>
            <a:r>
              <a:rPr lang="en-US" sz="22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(2014)</a:t>
            </a:r>
            <a:endParaRPr lang="en-US" dirty="0"/>
          </a:p>
        </p:txBody>
      </p:sp>
      <p:sp>
        <p:nvSpPr>
          <p:cNvPr id="106508" name="AutoShape 12"/>
          <p:cNvSpPr>
            <a:spLocks/>
          </p:cNvSpPr>
          <p:nvPr/>
        </p:nvSpPr>
        <p:spPr bwMode="auto">
          <a:xfrm>
            <a:off x="2530475" y="1368425"/>
            <a:ext cx="1266825" cy="5953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74A7FE">
              <a:alpha val="50000"/>
            </a:srgbClr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0724" name="AutoShape 13"/>
          <p:cNvSpPr>
            <a:spLocks/>
          </p:cNvSpPr>
          <p:nvPr/>
        </p:nvSpPr>
        <p:spPr bwMode="auto">
          <a:xfrm>
            <a:off x="3937000" y="1406525"/>
            <a:ext cx="6223000" cy="546100"/>
          </a:xfrm>
          <a:custGeom>
            <a:avLst/>
            <a:gdLst>
              <a:gd name="T0" fmla="*/ 3111500 w 21600"/>
              <a:gd name="T1" fmla="*/ 273050 h 21600"/>
              <a:gd name="T2" fmla="*/ 3111500 w 21600"/>
              <a:gd name="T3" fmla="*/ 273050 h 21600"/>
              <a:gd name="T4" fmla="*/ 3111500 w 21600"/>
              <a:gd name="T5" fmla="*/ 273050 h 21600"/>
              <a:gd name="T6" fmla="*/ 3111500 w 21600"/>
              <a:gd name="T7" fmla="*/ 2730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pPr algn="l" defTabSz="1300163">
              <a:spcBef>
                <a:spcPts val="800"/>
              </a:spcBef>
              <a:buClr>
                <a:srgbClr val="000000"/>
              </a:buClr>
            </a:pP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limits from blind detections in HDF</a:t>
            </a:r>
            <a:endParaRPr lang="en-US"/>
          </a:p>
        </p:txBody>
      </p:sp>
      <p:sp>
        <p:nvSpPr>
          <p:cNvPr id="30725" name="AutoShape 14"/>
          <p:cNvSpPr>
            <a:spLocks/>
          </p:cNvSpPr>
          <p:nvPr/>
        </p:nvSpPr>
        <p:spPr bwMode="auto">
          <a:xfrm>
            <a:off x="2120900" y="7151688"/>
            <a:ext cx="3238500" cy="457200"/>
          </a:xfrm>
          <a:custGeom>
            <a:avLst/>
            <a:gdLst>
              <a:gd name="T0" fmla="*/ 1619250 w 21600"/>
              <a:gd name="T1" fmla="*/ 228600 h 21600"/>
              <a:gd name="T2" fmla="*/ 1619250 w 21600"/>
              <a:gd name="T3" fmla="*/ 228600 h 21600"/>
              <a:gd name="T4" fmla="*/ 1619250 w 21600"/>
              <a:gd name="T5" fmla="*/ 228600 h 21600"/>
              <a:gd name="T6" fmla="*/ 1619250 w 21600"/>
              <a:gd name="T7" fmla="*/ 2286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pPr algn="l" defTabSz="1300163">
              <a:spcBef>
                <a:spcPts val="800"/>
              </a:spcBef>
              <a:buClr>
                <a:srgbClr val="000000"/>
              </a:buClr>
            </a:pPr>
            <a:r>
              <a:rPr lang="en-US" sz="2400">
                <a:latin typeface="Gill Sans" charset="0"/>
                <a:ea typeface="Gill Sans" charset="0"/>
                <a:cs typeface="Gill Sans" charset="0"/>
                <a:sym typeface="Gill Sans" charset="0"/>
              </a:rPr>
              <a:t>Sargent et al. 2014</a:t>
            </a:r>
            <a:endParaRPr lang="en-US"/>
          </a:p>
        </p:txBody>
      </p:sp>
      <p:sp>
        <p:nvSpPr>
          <p:cNvPr id="30726" name="AutoShape 15"/>
          <p:cNvSpPr>
            <a:spLocks/>
          </p:cNvSpPr>
          <p:nvPr/>
        </p:nvSpPr>
        <p:spPr bwMode="auto">
          <a:xfrm>
            <a:off x="2133600" y="7642225"/>
            <a:ext cx="2997200" cy="457200"/>
          </a:xfrm>
          <a:custGeom>
            <a:avLst/>
            <a:gdLst>
              <a:gd name="T0" fmla="*/ 1498600 w 21600"/>
              <a:gd name="T1" fmla="*/ 228600 h 21600"/>
              <a:gd name="T2" fmla="*/ 1498600 w 21600"/>
              <a:gd name="T3" fmla="*/ 228600 h 21600"/>
              <a:gd name="T4" fmla="*/ 1498600 w 21600"/>
              <a:gd name="T5" fmla="*/ 228600 h 21600"/>
              <a:gd name="T6" fmla="*/ 1498600 w 21600"/>
              <a:gd name="T7" fmla="*/ 2286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pPr algn="l" defTabSz="1300163">
              <a:spcBef>
                <a:spcPts val="800"/>
              </a:spcBef>
              <a:buClr>
                <a:srgbClr val="000000"/>
              </a:buClr>
            </a:pPr>
            <a:r>
              <a:rPr lang="en-US" sz="2400">
                <a:latin typeface="Gill Sans" charset="0"/>
                <a:ea typeface="Gill Sans" charset="0"/>
                <a:cs typeface="Gill Sans" charset="0"/>
                <a:sym typeface="Gill Sans" charset="0"/>
              </a:rPr>
              <a:t>Lagos et al. 2011</a:t>
            </a:r>
            <a:endParaRPr lang="en-US"/>
          </a:p>
        </p:txBody>
      </p:sp>
      <p:sp>
        <p:nvSpPr>
          <p:cNvPr id="30727" name="AutoShape 16"/>
          <p:cNvSpPr>
            <a:spLocks/>
          </p:cNvSpPr>
          <p:nvPr/>
        </p:nvSpPr>
        <p:spPr bwMode="auto">
          <a:xfrm>
            <a:off x="2133600" y="8110538"/>
            <a:ext cx="3759200" cy="457200"/>
          </a:xfrm>
          <a:custGeom>
            <a:avLst/>
            <a:gdLst>
              <a:gd name="T0" fmla="*/ 1879600 w 21600"/>
              <a:gd name="T1" fmla="*/ 228600 h 21600"/>
              <a:gd name="T2" fmla="*/ 1879600 w 21600"/>
              <a:gd name="T3" fmla="*/ 228600 h 21600"/>
              <a:gd name="T4" fmla="*/ 1879600 w 21600"/>
              <a:gd name="T5" fmla="*/ 228600 h 21600"/>
              <a:gd name="T6" fmla="*/ 1879600 w 21600"/>
              <a:gd name="T7" fmla="*/ 2286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pPr algn="l" defTabSz="1300163">
              <a:spcBef>
                <a:spcPts val="800"/>
              </a:spcBef>
              <a:buClr>
                <a:srgbClr val="000000"/>
              </a:buClr>
            </a:pPr>
            <a:r>
              <a:rPr lang="en-US" sz="2400">
                <a:latin typeface="Gill Sans" charset="0"/>
                <a:ea typeface="Gill Sans" charset="0"/>
                <a:cs typeface="Gill Sans" charset="0"/>
                <a:sym typeface="Gill Sans" charset="0"/>
              </a:rPr>
              <a:t>Obreschkow et al. 2009</a:t>
            </a:r>
            <a:endParaRPr lang="en-US"/>
          </a:p>
        </p:txBody>
      </p:sp>
      <p:sp>
        <p:nvSpPr>
          <p:cNvPr id="30728" name="AutoShape 17"/>
          <p:cNvSpPr>
            <a:spLocks/>
          </p:cNvSpPr>
          <p:nvPr/>
        </p:nvSpPr>
        <p:spPr bwMode="auto">
          <a:xfrm>
            <a:off x="7140575" y="7323138"/>
            <a:ext cx="5348288" cy="2108200"/>
          </a:xfrm>
          <a:custGeom>
            <a:avLst/>
            <a:gdLst>
              <a:gd name="T0" fmla="*/ 2674144 w 21600"/>
              <a:gd name="T1" fmla="*/ 1054100 h 21600"/>
              <a:gd name="T2" fmla="*/ 2674144 w 21600"/>
              <a:gd name="T3" fmla="*/ 1054100 h 21600"/>
              <a:gd name="T4" fmla="*/ 2674144 w 21600"/>
              <a:gd name="T5" fmla="*/ 1054100 h 21600"/>
              <a:gd name="T6" fmla="*/ 2674144 w 21600"/>
              <a:gd name="T7" fmla="*/ 10541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pPr algn="l" defTabSz="1300163">
              <a:spcBef>
                <a:spcPts val="800"/>
              </a:spcBef>
              <a:buClr>
                <a:srgbClr val="000000"/>
              </a:buClr>
            </a:pPr>
            <a:r>
              <a:rPr lang="en-US" sz="3000" b="1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measurements: higher than the predictions </a:t>
            </a:r>
          </a:p>
          <a:p>
            <a:pPr algn="l" defTabSz="1300163">
              <a:spcBef>
                <a:spcPts val="800"/>
              </a:spcBef>
              <a:buClr>
                <a:srgbClr val="000000"/>
              </a:buClr>
            </a:pPr>
            <a:r>
              <a:rPr lang="en-US" sz="30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caveats: </a:t>
            </a:r>
            <a:r>
              <a:rPr lang="en-US" sz="30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/>
            </a:r>
            <a:br>
              <a:rPr lang="en-US" sz="30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</a:br>
            <a:r>
              <a:rPr lang="en-US" sz="30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	small </a:t>
            </a:r>
            <a:r>
              <a:rPr lang="en-US" sz="30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number statistics   </a:t>
            </a:r>
          </a:p>
          <a:p>
            <a:pPr algn="l" defTabSz="1300163">
              <a:spcBef>
                <a:spcPts val="800"/>
              </a:spcBef>
              <a:buClr>
                <a:srgbClr val="000000"/>
              </a:buClr>
            </a:pPr>
            <a:r>
              <a:rPr lang="en-US" sz="30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	</a:t>
            </a:r>
            <a:r>
              <a:rPr lang="en-US" sz="30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small </a:t>
            </a:r>
            <a:r>
              <a:rPr lang="en-US" sz="30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volume covered</a:t>
            </a:r>
            <a:endParaRPr lang="en-US" dirty="0"/>
          </a:p>
        </p:txBody>
      </p:sp>
      <p:sp>
        <p:nvSpPr>
          <p:cNvPr id="106514" name="AutoShape 18"/>
          <p:cNvSpPr>
            <a:spLocks/>
          </p:cNvSpPr>
          <p:nvPr/>
        </p:nvSpPr>
        <p:spPr bwMode="auto">
          <a:xfrm>
            <a:off x="133350" y="190500"/>
            <a:ext cx="12736513" cy="5715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EB4"/>
          </a:solid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defTabSz="455613">
              <a:spcBef>
                <a:spcPts val="1400"/>
              </a:spcBef>
              <a:defRPr/>
            </a:pPr>
            <a:r>
              <a:rPr lang="en-US" sz="3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Blind constraints: CO luminosity functions</a:t>
            </a:r>
            <a:endParaRPr lang="en-US" dirty="0"/>
          </a:p>
        </p:txBody>
      </p:sp>
      <p:sp>
        <p:nvSpPr>
          <p:cNvPr id="30730" name="Line 21"/>
          <p:cNvSpPr>
            <a:spLocks noChangeShapeType="1"/>
          </p:cNvSpPr>
          <p:nvPr/>
        </p:nvSpPr>
        <p:spPr bwMode="auto">
          <a:xfrm flipV="1">
            <a:off x="1074738" y="7254875"/>
            <a:ext cx="876300" cy="301625"/>
          </a:xfrm>
          <a:prstGeom prst="line">
            <a:avLst/>
          </a:prstGeom>
          <a:noFill/>
          <a:ln w="215900">
            <a:solidFill>
              <a:srgbClr val="53585F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0731" name="Line 22"/>
          <p:cNvSpPr>
            <a:spLocks noChangeShapeType="1"/>
          </p:cNvSpPr>
          <p:nvPr/>
        </p:nvSpPr>
        <p:spPr bwMode="auto">
          <a:xfrm flipV="1">
            <a:off x="1074738" y="7720013"/>
            <a:ext cx="876300" cy="301625"/>
          </a:xfrm>
          <a:prstGeom prst="line">
            <a:avLst/>
          </a:prstGeom>
          <a:noFill/>
          <a:ln w="50800">
            <a:solidFill>
              <a:srgbClr val="0B5D18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0732" name="Line 23"/>
          <p:cNvSpPr>
            <a:spLocks noChangeShapeType="1"/>
          </p:cNvSpPr>
          <p:nvPr/>
        </p:nvSpPr>
        <p:spPr bwMode="auto">
          <a:xfrm flipV="1">
            <a:off x="1074738" y="8159750"/>
            <a:ext cx="876300" cy="301625"/>
          </a:xfrm>
          <a:prstGeom prst="line">
            <a:avLst/>
          </a:prstGeom>
          <a:noFill/>
          <a:ln w="50800">
            <a:solidFill>
              <a:srgbClr val="F39019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30733" name="Picture 24" descr="walter_fig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79700"/>
            <a:ext cx="12960350" cy="441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4" name="AutoShape 3"/>
          <p:cNvSpPr>
            <a:spLocks/>
          </p:cNvSpPr>
          <p:nvPr/>
        </p:nvSpPr>
        <p:spPr bwMode="auto">
          <a:xfrm>
            <a:off x="1398588" y="3271838"/>
            <a:ext cx="2884487" cy="2762250"/>
          </a:xfrm>
          <a:custGeom>
            <a:avLst/>
            <a:gdLst>
              <a:gd name="T0" fmla="*/ 1442214 w 21600"/>
              <a:gd name="T1" fmla="*/ 1380409 h 21600"/>
              <a:gd name="T2" fmla="*/ 1442214 w 21600"/>
              <a:gd name="T3" fmla="*/ 1380409 h 21600"/>
              <a:gd name="T4" fmla="*/ 1442214 w 21600"/>
              <a:gd name="T5" fmla="*/ 1380409 h 21600"/>
              <a:gd name="T6" fmla="*/ 1442214 w 21600"/>
              <a:gd name="T7" fmla="*/ 1380409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FFFF"/>
          </a:solidFill>
          <a:ln w="12700" cap="flat" cmpd="sng">
            <a:noFill/>
            <a:prstDash val="solid"/>
            <a:miter lim="0"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0735" name="AutoShape 4"/>
          <p:cNvSpPr>
            <a:spLocks/>
          </p:cNvSpPr>
          <p:nvPr/>
        </p:nvSpPr>
        <p:spPr bwMode="auto">
          <a:xfrm>
            <a:off x="5076825" y="3335338"/>
            <a:ext cx="3144838" cy="2660650"/>
          </a:xfrm>
          <a:custGeom>
            <a:avLst/>
            <a:gdLst>
              <a:gd name="T0" fmla="*/ 1572768 w 21600"/>
              <a:gd name="T1" fmla="*/ 1329931 h 21600"/>
              <a:gd name="T2" fmla="*/ 1572768 w 21600"/>
              <a:gd name="T3" fmla="*/ 1329931 h 21600"/>
              <a:gd name="T4" fmla="*/ 1572768 w 21600"/>
              <a:gd name="T5" fmla="*/ 1329931 h 21600"/>
              <a:gd name="T6" fmla="*/ 1572768 w 21600"/>
              <a:gd name="T7" fmla="*/ 1329931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FFFF"/>
          </a:solidFill>
          <a:ln w="12700" cap="flat" cmpd="sng">
            <a:noFill/>
            <a:prstDash val="solid"/>
            <a:miter lim="0"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0736" name="AutoShape 5"/>
          <p:cNvSpPr>
            <a:spLocks/>
          </p:cNvSpPr>
          <p:nvPr/>
        </p:nvSpPr>
        <p:spPr bwMode="auto">
          <a:xfrm>
            <a:off x="8964613" y="3551238"/>
            <a:ext cx="3114675" cy="2482850"/>
          </a:xfrm>
          <a:custGeom>
            <a:avLst/>
            <a:gdLst>
              <a:gd name="T0" fmla="*/ 1557320 w 21600"/>
              <a:gd name="T1" fmla="*/ 1241377 h 21600"/>
              <a:gd name="T2" fmla="*/ 1557320 w 21600"/>
              <a:gd name="T3" fmla="*/ 1241377 h 21600"/>
              <a:gd name="T4" fmla="*/ 1557320 w 21600"/>
              <a:gd name="T5" fmla="*/ 1241377 h 21600"/>
              <a:gd name="T6" fmla="*/ 1557320 w 21600"/>
              <a:gd name="T7" fmla="*/ 124137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FFFF"/>
          </a:solidFill>
          <a:ln w="12700" cap="flat" cmpd="sng">
            <a:noFill/>
            <a:prstDash val="solid"/>
            <a:miter lim="0"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0737" name="AutoShape 7"/>
          <p:cNvSpPr>
            <a:spLocks/>
          </p:cNvSpPr>
          <p:nvPr/>
        </p:nvSpPr>
        <p:spPr bwMode="auto">
          <a:xfrm>
            <a:off x="1219200" y="2778125"/>
            <a:ext cx="3375025" cy="552450"/>
          </a:xfrm>
          <a:custGeom>
            <a:avLst/>
            <a:gdLst>
              <a:gd name="T0" fmla="*/ 1687286 w 21600"/>
              <a:gd name="T1" fmla="*/ 276112 h 21600"/>
              <a:gd name="T2" fmla="*/ 1687286 w 21600"/>
              <a:gd name="T3" fmla="*/ 276112 h 21600"/>
              <a:gd name="T4" fmla="*/ 1687286 w 21600"/>
              <a:gd name="T5" fmla="*/ 276112 h 21600"/>
              <a:gd name="T6" fmla="*/ 1687286 w 21600"/>
              <a:gd name="T7" fmla="*/ 276112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pPr defTabSz="1300163">
              <a:spcBef>
                <a:spcPts val="800"/>
              </a:spcBef>
              <a:buClr>
                <a:srgbClr val="000000"/>
              </a:buClr>
            </a:pPr>
            <a:r>
              <a:rPr lang="en-US" sz="2600">
                <a:latin typeface="Gill Sans" charset="0"/>
                <a:ea typeface="Gill Sans" charset="0"/>
                <a:cs typeface="Gill Sans" charset="0"/>
                <a:sym typeface="Gill Sans" charset="0"/>
              </a:rPr>
              <a:t>&lt;z&gt;=0.34</a:t>
            </a:r>
            <a:endParaRPr lang="en-US"/>
          </a:p>
        </p:txBody>
      </p:sp>
      <p:sp>
        <p:nvSpPr>
          <p:cNvPr id="30738" name="AutoShape 8"/>
          <p:cNvSpPr>
            <a:spLocks/>
          </p:cNvSpPr>
          <p:nvPr/>
        </p:nvSpPr>
        <p:spPr bwMode="auto">
          <a:xfrm>
            <a:off x="5067300" y="2800350"/>
            <a:ext cx="3314700" cy="487363"/>
          </a:xfrm>
          <a:custGeom>
            <a:avLst/>
            <a:gdLst>
              <a:gd name="T0" fmla="*/ 1657158 w 21600"/>
              <a:gd name="T1" fmla="*/ 243454 h 21600"/>
              <a:gd name="T2" fmla="*/ 1657158 w 21600"/>
              <a:gd name="T3" fmla="*/ 243454 h 21600"/>
              <a:gd name="T4" fmla="*/ 1657158 w 21600"/>
              <a:gd name="T5" fmla="*/ 243454 h 21600"/>
              <a:gd name="T6" fmla="*/ 1657158 w 21600"/>
              <a:gd name="T7" fmla="*/ 243454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pPr defTabSz="1300163">
              <a:spcBef>
                <a:spcPts val="800"/>
              </a:spcBef>
              <a:buClr>
                <a:srgbClr val="000000"/>
              </a:buClr>
            </a:pPr>
            <a:r>
              <a:rPr lang="en-US" sz="2600">
                <a:latin typeface="Gill Sans" charset="0"/>
                <a:ea typeface="Gill Sans" charset="0"/>
                <a:cs typeface="Gill Sans" charset="0"/>
                <a:sym typeface="Gill Sans" charset="0"/>
              </a:rPr>
              <a:t>&lt;z&gt;=1.52</a:t>
            </a:r>
            <a:endParaRPr lang="en-US"/>
          </a:p>
        </p:txBody>
      </p:sp>
      <p:sp>
        <p:nvSpPr>
          <p:cNvPr id="30739" name="AutoShape 9"/>
          <p:cNvSpPr>
            <a:spLocks/>
          </p:cNvSpPr>
          <p:nvPr/>
        </p:nvSpPr>
        <p:spPr bwMode="auto">
          <a:xfrm>
            <a:off x="8816975" y="2776538"/>
            <a:ext cx="3375025" cy="554037"/>
          </a:xfrm>
          <a:custGeom>
            <a:avLst/>
            <a:gdLst>
              <a:gd name="T0" fmla="*/ 1687286 w 21600"/>
              <a:gd name="T1" fmla="*/ 277132 h 21600"/>
              <a:gd name="T2" fmla="*/ 1687286 w 21600"/>
              <a:gd name="T3" fmla="*/ 277132 h 21600"/>
              <a:gd name="T4" fmla="*/ 1687286 w 21600"/>
              <a:gd name="T5" fmla="*/ 277132 h 21600"/>
              <a:gd name="T6" fmla="*/ 1687286 w 21600"/>
              <a:gd name="T7" fmla="*/ 277132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pPr defTabSz="1300163">
              <a:spcBef>
                <a:spcPts val="800"/>
              </a:spcBef>
              <a:buClr>
                <a:srgbClr val="000000"/>
              </a:buClr>
            </a:pPr>
            <a:r>
              <a:rPr lang="en-US" sz="2600">
                <a:latin typeface="Gill Sans" charset="0"/>
                <a:ea typeface="Gill Sans" charset="0"/>
                <a:cs typeface="Gill Sans" charset="0"/>
                <a:sym typeface="Gill Sans" charset="0"/>
              </a:rPr>
              <a:t>&lt;z&gt;=2.75</a:t>
            </a:r>
            <a:endParaRPr lang="en-US"/>
          </a:p>
        </p:txBody>
      </p:sp>
      <p:sp>
        <p:nvSpPr>
          <p:cNvPr id="30740" name="AutoShape 17"/>
          <p:cNvSpPr>
            <a:spLocks/>
          </p:cNvSpPr>
          <p:nvPr/>
        </p:nvSpPr>
        <p:spPr bwMode="auto">
          <a:xfrm rot="3287125">
            <a:off x="1366838" y="4686300"/>
            <a:ext cx="2039938" cy="503237"/>
          </a:xfrm>
          <a:custGeom>
            <a:avLst/>
            <a:gdLst>
              <a:gd name="T0" fmla="*/ 1019819 w 21600"/>
              <a:gd name="T1" fmla="*/ 252201 h 21600"/>
              <a:gd name="T2" fmla="*/ 1019819 w 21600"/>
              <a:gd name="T3" fmla="*/ 252201 h 21600"/>
              <a:gd name="T4" fmla="*/ 1019819 w 21600"/>
              <a:gd name="T5" fmla="*/ 252201 h 21600"/>
              <a:gd name="T6" fmla="*/ 1019819 w 21600"/>
              <a:gd name="T7" fmla="*/ 252201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pPr algn="l" defTabSz="1300163">
              <a:spcBef>
                <a:spcPts val="800"/>
              </a:spcBef>
              <a:buClr>
                <a:srgbClr val="000000"/>
              </a:buClr>
            </a:pPr>
            <a:r>
              <a:rPr lang="en-US" sz="2400">
                <a:latin typeface="Gill Sans" charset="0"/>
                <a:ea typeface="Gill Sans" charset="0"/>
                <a:cs typeface="Gill Sans" charset="0"/>
                <a:sym typeface="Gill Sans" charset="0"/>
              </a:rPr>
              <a:t>Keres et al.</a:t>
            </a:r>
            <a:endParaRPr lang="en-US"/>
          </a:p>
        </p:txBody>
      </p:sp>
      <p:sp>
        <p:nvSpPr>
          <p:cNvPr id="33" name="Freeform 32"/>
          <p:cNvSpPr/>
          <p:nvPr/>
        </p:nvSpPr>
        <p:spPr bwMode="auto">
          <a:xfrm>
            <a:off x="1192213" y="3700463"/>
            <a:ext cx="2392362" cy="2600325"/>
          </a:xfrm>
          <a:custGeom>
            <a:avLst/>
            <a:gdLst>
              <a:gd name="connsiteX0" fmla="*/ 0 w 2392056"/>
              <a:gd name="connsiteY0" fmla="*/ 0 h 2600604"/>
              <a:gd name="connsiteX1" fmla="*/ 304800 w 2392056"/>
              <a:gd name="connsiteY1" fmla="*/ 37432 h 2600604"/>
              <a:gd name="connsiteX2" fmla="*/ 572169 w 2392056"/>
              <a:gd name="connsiteY2" fmla="*/ 117642 h 2600604"/>
              <a:gd name="connsiteX3" fmla="*/ 935790 w 2392056"/>
              <a:gd name="connsiteY3" fmla="*/ 208547 h 2600604"/>
              <a:gd name="connsiteX4" fmla="*/ 1117600 w 2392056"/>
              <a:gd name="connsiteY4" fmla="*/ 278063 h 2600604"/>
              <a:gd name="connsiteX5" fmla="*/ 1283369 w 2392056"/>
              <a:gd name="connsiteY5" fmla="*/ 374316 h 2600604"/>
              <a:gd name="connsiteX6" fmla="*/ 1534695 w 2392056"/>
              <a:gd name="connsiteY6" fmla="*/ 566821 h 2600604"/>
              <a:gd name="connsiteX7" fmla="*/ 1684421 w 2392056"/>
              <a:gd name="connsiteY7" fmla="*/ 759326 h 2600604"/>
              <a:gd name="connsiteX8" fmla="*/ 1882274 w 2392056"/>
              <a:gd name="connsiteY8" fmla="*/ 1069474 h 2600604"/>
              <a:gd name="connsiteX9" fmla="*/ 2015958 w 2392056"/>
              <a:gd name="connsiteY9" fmla="*/ 1395663 h 2600604"/>
              <a:gd name="connsiteX10" fmla="*/ 2181726 w 2392056"/>
              <a:gd name="connsiteY10" fmla="*/ 1834147 h 2600604"/>
              <a:gd name="connsiteX11" fmla="*/ 2363537 w 2392056"/>
              <a:gd name="connsiteY11" fmla="*/ 2491874 h 2600604"/>
              <a:gd name="connsiteX12" fmla="*/ 2352842 w 2392056"/>
              <a:gd name="connsiteY12" fmla="*/ 2486526 h 2600604"/>
              <a:gd name="connsiteX13" fmla="*/ 2229853 w 2392056"/>
              <a:gd name="connsiteY13" fmla="*/ 2502568 h 2600604"/>
              <a:gd name="connsiteX14" fmla="*/ 2229853 w 2392056"/>
              <a:gd name="connsiteY14" fmla="*/ 2497221 h 2600604"/>
              <a:gd name="connsiteX15" fmla="*/ 2085474 w 2392056"/>
              <a:gd name="connsiteY15" fmla="*/ 1994568 h 2600604"/>
              <a:gd name="connsiteX16" fmla="*/ 1946442 w 2392056"/>
              <a:gd name="connsiteY16" fmla="*/ 1534695 h 2600604"/>
              <a:gd name="connsiteX17" fmla="*/ 1786021 w 2392056"/>
              <a:gd name="connsiteY17" fmla="*/ 1155032 h 2600604"/>
              <a:gd name="connsiteX18" fmla="*/ 1614905 w 2392056"/>
              <a:gd name="connsiteY18" fmla="*/ 844884 h 2600604"/>
              <a:gd name="connsiteX19" fmla="*/ 1304758 w 2392056"/>
              <a:gd name="connsiteY19" fmla="*/ 491958 h 2600604"/>
              <a:gd name="connsiteX20" fmla="*/ 909053 w 2392056"/>
              <a:gd name="connsiteY20" fmla="*/ 304800 h 2600604"/>
              <a:gd name="connsiteX21" fmla="*/ 395705 w 2392056"/>
              <a:gd name="connsiteY21" fmla="*/ 149726 h 2600604"/>
              <a:gd name="connsiteX22" fmla="*/ 42779 w 2392056"/>
              <a:gd name="connsiteY22" fmla="*/ 101600 h 260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392056" h="2600604">
                <a:moveTo>
                  <a:pt x="0" y="0"/>
                </a:moveTo>
                <a:cubicBezTo>
                  <a:pt x="104719" y="8912"/>
                  <a:pt x="209439" y="17825"/>
                  <a:pt x="304800" y="37432"/>
                </a:cubicBezTo>
                <a:cubicBezTo>
                  <a:pt x="400161" y="57039"/>
                  <a:pt x="467004" y="89123"/>
                  <a:pt x="572169" y="117642"/>
                </a:cubicBezTo>
                <a:cubicBezTo>
                  <a:pt x="677334" y="146161"/>
                  <a:pt x="844885" y="181810"/>
                  <a:pt x="935790" y="208547"/>
                </a:cubicBezTo>
                <a:cubicBezTo>
                  <a:pt x="1026695" y="235284"/>
                  <a:pt x="1059670" y="250435"/>
                  <a:pt x="1117600" y="278063"/>
                </a:cubicBezTo>
                <a:cubicBezTo>
                  <a:pt x="1175530" y="305691"/>
                  <a:pt x="1213853" y="326190"/>
                  <a:pt x="1283369" y="374316"/>
                </a:cubicBezTo>
                <a:cubicBezTo>
                  <a:pt x="1352885" y="422442"/>
                  <a:pt x="1467853" y="502653"/>
                  <a:pt x="1534695" y="566821"/>
                </a:cubicBezTo>
                <a:cubicBezTo>
                  <a:pt x="1601537" y="630989"/>
                  <a:pt x="1626491" y="675551"/>
                  <a:pt x="1684421" y="759326"/>
                </a:cubicBezTo>
                <a:cubicBezTo>
                  <a:pt x="1742351" y="843101"/>
                  <a:pt x="1827018" y="963418"/>
                  <a:pt x="1882274" y="1069474"/>
                </a:cubicBezTo>
                <a:cubicBezTo>
                  <a:pt x="1937530" y="1175530"/>
                  <a:pt x="1966049" y="1268218"/>
                  <a:pt x="2015958" y="1395663"/>
                </a:cubicBezTo>
                <a:cubicBezTo>
                  <a:pt x="2065867" y="1523109"/>
                  <a:pt x="2123796" y="1651445"/>
                  <a:pt x="2181726" y="1834147"/>
                </a:cubicBezTo>
                <a:cubicBezTo>
                  <a:pt x="2239656" y="2016849"/>
                  <a:pt x="2335018" y="2383144"/>
                  <a:pt x="2363537" y="2491874"/>
                </a:cubicBezTo>
                <a:cubicBezTo>
                  <a:pt x="2392056" y="2600604"/>
                  <a:pt x="2375123" y="2484744"/>
                  <a:pt x="2352842" y="2486526"/>
                </a:cubicBezTo>
                <a:cubicBezTo>
                  <a:pt x="2330561" y="2488308"/>
                  <a:pt x="2250351" y="2500786"/>
                  <a:pt x="2229853" y="2502568"/>
                </a:cubicBezTo>
                <a:cubicBezTo>
                  <a:pt x="2209355" y="2504350"/>
                  <a:pt x="2253916" y="2581887"/>
                  <a:pt x="2229853" y="2497221"/>
                </a:cubicBezTo>
                <a:cubicBezTo>
                  <a:pt x="2205790" y="2412555"/>
                  <a:pt x="2132709" y="2154989"/>
                  <a:pt x="2085474" y="1994568"/>
                </a:cubicBezTo>
                <a:cubicBezTo>
                  <a:pt x="2038239" y="1834147"/>
                  <a:pt x="1996351" y="1674618"/>
                  <a:pt x="1946442" y="1534695"/>
                </a:cubicBezTo>
                <a:cubicBezTo>
                  <a:pt x="1896533" y="1394772"/>
                  <a:pt x="1841277" y="1270000"/>
                  <a:pt x="1786021" y="1155032"/>
                </a:cubicBezTo>
                <a:cubicBezTo>
                  <a:pt x="1730765" y="1040064"/>
                  <a:pt x="1695116" y="955396"/>
                  <a:pt x="1614905" y="844884"/>
                </a:cubicBezTo>
                <a:cubicBezTo>
                  <a:pt x="1534694" y="734372"/>
                  <a:pt x="1422400" y="581972"/>
                  <a:pt x="1304758" y="491958"/>
                </a:cubicBezTo>
                <a:cubicBezTo>
                  <a:pt x="1187116" y="401944"/>
                  <a:pt x="1060562" y="361839"/>
                  <a:pt x="909053" y="304800"/>
                </a:cubicBezTo>
                <a:cubicBezTo>
                  <a:pt x="757544" y="247761"/>
                  <a:pt x="540084" y="183593"/>
                  <a:pt x="395705" y="149726"/>
                </a:cubicBezTo>
                <a:cubicBezTo>
                  <a:pt x="251326" y="115859"/>
                  <a:pt x="147052" y="108729"/>
                  <a:pt x="42779" y="101600"/>
                </a:cubicBezTo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lIns="50800" tIns="50800" rIns="50800" bIns="50800" anchor="ctr"/>
          <a:lstStyle/>
          <a:p>
            <a:pPr marL="228600">
              <a:defRPr/>
            </a:pPr>
            <a:endParaRPr lang="en-US"/>
          </a:p>
        </p:txBody>
      </p:sp>
      <p:grpSp>
        <p:nvGrpSpPr>
          <p:cNvPr id="30742" name="Group 33"/>
          <p:cNvGrpSpPr>
            <a:grpSpLocks/>
          </p:cNvGrpSpPr>
          <p:nvPr/>
        </p:nvGrpSpPr>
        <p:grpSpPr bwMode="auto">
          <a:xfrm>
            <a:off x="1512888" y="3646488"/>
            <a:ext cx="1682750" cy="2324100"/>
            <a:chOff x="1513304" y="3646904"/>
            <a:chExt cx="1681747" cy="2323432"/>
          </a:xfrm>
        </p:grpSpPr>
        <p:cxnSp>
          <p:nvCxnSpPr>
            <p:cNvPr id="35" name="Straight Connector 34"/>
            <p:cNvCxnSpPr/>
            <p:nvPr/>
          </p:nvCxnSpPr>
          <p:spPr bwMode="auto">
            <a:xfrm flipV="1">
              <a:off x="2738124" y="4748312"/>
              <a:ext cx="4759" cy="352324"/>
            </a:xfrm>
            <a:prstGeom prst="line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miter lim="0"/>
              <a:headEnd type="none" w="med" len="med"/>
              <a:tailEnd type="none" w="med" len="med"/>
            </a:ln>
            <a:effectLst>
              <a:outerShdw dist="25400" dir="5400000" algn="ctr" rotWithShape="0">
                <a:srgbClr val="000000">
                  <a:alpha val="50000"/>
                </a:srgbClr>
              </a:outerShdw>
            </a:effectLst>
          </p:spPr>
        </p:cxnSp>
        <p:cxnSp>
          <p:nvCxnSpPr>
            <p:cNvPr id="36" name="Straight Connector 35"/>
            <p:cNvCxnSpPr/>
            <p:nvPr/>
          </p:nvCxnSpPr>
          <p:spPr bwMode="auto">
            <a:xfrm flipV="1">
              <a:off x="3125243" y="5618012"/>
              <a:ext cx="6346" cy="352324"/>
            </a:xfrm>
            <a:prstGeom prst="line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miter lim="0"/>
              <a:headEnd type="none" w="med" len="med"/>
              <a:tailEnd type="none" w="med" len="med"/>
            </a:ln>
            <a:effectLst>
              <a:outerShdw dist="25400" dir="5400000" algn="ctr" rotWithShape="0">
                <a:srgbClr val="000000">
                  <a:alpha val="50000"/>
                </a:srgbClr>
              </a:outerShdw>
            </a:effectLst>
          </p:spPr>
        </p:cxnSp>
        <p:sp>
          <p:nvSpPr>
            <p:cNvPr id="30778" name="Oval 36"/>
            <p:cNvSpPr>
              <a:spLocks noChangeArrowheads="1"/>
            </p:cNvSpPr>
            <p:nvPr/>
          </p:nvSpPr>
          <p:spPr bwMode="auto">
            <a:xfrm>
              <a:off x="1513304" y="3646904"/>
              <a:ext cx="133684" cy="133684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rgbClr val="000000"/>
              </a:solidFill>
              <a:miter lim="0"/>
              <a:headEnd/>
              <a:tailEnd/>
            </a:ln>
          </p:spPr>
          <p:txBody>
            <a:bodyPr lIns="50800" tIns="50800" rIns="50800" bIns="50800" anchor="ctr"/>
            <a:lstStyle/>
            <a:p>
              <a:pPr marL="228600"/>
              <a:endParaRPr lang="en-US"/>
            </a:p>
          </p:txBody>
        </p:sp>
        <p:sp>
          <p:nvSpPr>
            <p:cNvPr id="30779" name="Oval 37"/>
            <p:cNvSpPr>
              <a:spLocks noChangeArrowheads="1"/>
            </p:cNvSpPr>
            <p:nvPr/>
          </p:nvSpPr>
          <p:spPr bwMode="auto">
            <a:xfrm>
              <a:off x="1911666" y="3793957"/>
              <a:ext cx="133684" cy="133684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rgbClr val="000000"/>
              </a:solidFill>
              <a:miter lim="0"/>
              <a:headEnd/>
              <a:tailEnd/>
            </a:ln>
          </p:spPr>
          <p:txBody>
            <a:bodyPr lIns="50800" tIns="50800" rIns="50800" bIns="50800" anchor="ctr"/>
            <a:lstStyle/>
            <a:p>
              <a:pPr marL="228600"/>
              <a:endParaRPr lang="en-US"/>
            </a:p>
          </p:txBody>
        </p:sp>
        <p:sp>
          <p:nvSpPr>
            <p:cNvPr id="30780" name="Oval 38"/>
            <p:cNvSpPr>
              <a:spLocks noChangeArrowheads="1"/>
            </p:cNvSpPr>
            <p:nvPr/>
          </p:nvSpPr>
          <p:spPr bwMode="auto">
            <a:xfrm>
              <a:off x="2291303" y="4339351"/>
              <a:ext cx="133684" cy="133684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rgbClr val="000000"/>
              </a:solidFill>
              <a:miter lim="0"/>
              <a:headEnd/>
              <a:tailEnd/>
            </a:ln>
          </p:spPr>
          <p:txBody>
            <a:bodyPr lIns="50800" tIns="50800" rIns="50800" bIns="50800" anchor="ctr"/>
            <a:lstStyle/>
            <a:p>
              <a:pPr marL="228600"/>
              <a:endParaRPr lang="en-US"/>
            </a:p>
          </p:txBody>
        </p:sp>
        <p:sp>
          <p:nvSpPr>
            <p:cNvPr id="30781" name="Oval 39"/>
            <p:cNvSpPr>
              <a:spLocks noChangeArrowheads="1"/>
            </p:cNvSpPr>
            <p:nvPr/>
          </p:nvSpPr>
          <p:spPr bwMode="auto">
            <a:xfrm>
              <a:off x="2676357" y="4836634"/>
              <a:ext cx="133684" cy="133684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rgbClr val="000000"/>
              </a:solidFill>
              <a:miter lim="0"/>
              <a:headEnd/>
              <a:tailEnd/>
            </a:ln>
          </p:spPr>
          <p:txBody>
            <a:bodyPr lIns="50800" tIns="50800" rIns="50800" bIns="50800" anchor="ctr"/>
            <a:lstStyle/>
            <a:p>
              <a:pPr marL="228600"/>
              <a:endParaRPr lang="en-US"/>
            </a:p>
          </p:txBody>
        </p:sp>
        <p:sp>
          <p:nvSpPr>
            <p:cNvPr id="30782" name="Oval 40"/>
            <p:cNvSpPr>
              <a:spLocks noChangeArrowheads="1"/>
            </p:cNvSpPr>
            <p:nvPr/>
          </p:nvSpPr>
          <p:spPr bwMode="auto">
            <a:xfrm>
              <a:off x="3061367" y="5670884"/>
              <a:ext cx="133684" cy="133684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rgbClr val="000000"/>
              </a:solidFill>
              <a:miter lim="0"/>
              <a:headEnd/>
              <a:tailEnd/>
            </a:ln>
          </p:spPr>
          <p:txBody>
            <a:bodyPr lIns="50800" tIns="50800" rIns="50800" bIns="50800" anchor="ctr"/>
            <a:lstStyle/>
            <a:p>
              <a:pPr marL="228600"/>
              <a:endParaRPr lang="en-US"/>
            </a:p>
          </p:txBody>
        </p:sp>
      </p:grpSp>
      <p:sp>
        <p:nvSpPr>
          <p:cNvPr id="30743" name="Freeform 41"/>
          <p:cNvSpPr>
            <a:spLocks/>
          </p:cNvSpPr>
          <p:nvPr/>
        </p:nvSpPr>
        <p:spPr bwMode="auto">
          <a:xfrm>
            <a:off x="1219200" y="3524250"/>
            <a:ext cx="2036763" cy="2336800"/>
          </a:xfrm>
          <a:custGeom>
            <a:avLst/>
            <a:gdLst>
              <a:gd name="T0" fmla="*/ 0 w 2037347"/>
              <a:gd name="T1" fmla="*/ 0 h 2336800"/>
              <a:gd name="T2" fmla="*/ 331537 w 2037347"/>
              <a:gd name="T3" fmla="*/ 155073 h 2336800"/>
              <a:gd name="T4" fmla="*/ 582863 w 2037347"/>
              <a:gd name="T5" fmla="*/ 294105 h 2336800"/>
              <a:gd name="T6" fmla="*/ 962526 w 2037347"/>
              <a:gd name="T7" fmla="*/ 508000 h 2336800"/>
              <a:gd name="T8" fmla="*/ 1144337 w 2037347"/>
              <a:gd name="T9" fmla="*/ 652379 h 2336800"/>
              <a:gd name="T10" fmla="*/ 1433095 w 2037347"/>
              <a:gd name="T11" fmla="*/ 1010652 h 2336800"/>
              <a:gd name="T12" fmla="*/ 1743242 w 2037347"/>
              <a:gd name="T13" fmla="*/ 1614905 h 2336800"/>
              <a:gd name="T14" fmla="*/ 2037347 w 2037347"/>
              <a:gd name="T15" fmla="*/ 2336800 h 23368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037347" h="2336800">
                <a:moveTo>
                  <a:pt x="0" y="0"/>
                </a:moveTo>
                <a:cubicBezTo>
                  <a:pt x="117196" y="53028"/>
                  <a:pt x="234393" y="106056"/>
                  <a:pt x="331537" y="155073"/>
                </a:cubicBezTo>
                <a:cubicBezTo>
                  <a:pt x="428681" y="204090"/>
                  <a:pt x="582863" y="294105"/>
                  <a:pt x="582863" y="294105"/>
                </a:cubicBezTo>
                <a:cubicBezTo>
                  <a:pt x="688028" y="352926"/>
                  <a:pt x="868947" y="448288"/>
                  <a:pt x="962526" y="508000"/>
                </a:cubicBezTo>
                <a:cubicBezTo>
                  <a:pt x="1056105" y="567712"/>
                  <a:pt x="1065909" y="568604"/>
                  <a:pt x="1144337" y="652379"/>
                </a:cubicBezTo>
                <a:cubicBezTo>
                  <a:pt x="1222765" y="736154"/>
                  <a:pt x="1333278" y="850231"/>
                  <a:pt x="1433095" y="1010652"/>
                </a:cubicBezTo>
                <a:cubicBezTo>
                  <a:pt x="1532913" y="1171073"/>
                  <a:pt x="1642533" y="1393880"/>
                  <a:pt x="1743242" y="1614905"/>
                </a:cubicBezTo>
                <a:cubicBezTo>
                  <a:pt x="1843951" y="1835930"/>
                  <a:pt x="1940649" y="2086365"/>
                  <a:pt x="2037347" y="2336800"/>
                </a:cubicBezTo>
              </a:path>
            </a:pathLst>
          </a:custGeom>
          <a:noFill/>
          <a:ln w="38100" cap="flat" cmpd="sng" algn="ctr">
            <a:solidFill>
              <a:srgbClr val="FF9900"/>
            </a:solidFill>
            <a:prstDash val="solid"/>
            <a:miter lim="0"/>
            <a:headEnd type="none" w="med" len="med"/>
            <a:tailEnd type="none" w="med" len="med"/>
          </a:ln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30744" name="Freeform 42"/>
          <p:cNvSpPr>
            <a:spLocks/>
          </p:cNvSpPr>
          <p:nvPr/>
        </p:nvSpPr>
        <p:spPr bwMode="auto">
          <a:xfrm>
            <a:off x="1223963" y="3700463"/>
            <a:ext cx="1711325" cy="1433512"/>
          </a:xfrm>
          <a:custGeom>
            <a:avLst/>
            <a:gdLst>
              <a:gd name="T0" fmla="*/ 0 w 1711158"/>
              <a:gd name="T1" fmla="*/ 0 h 1433095"/>
              <a:gd name="T2" fmla="*/ 219242 w 1711158"/>
              <a:gd name="T3" fmla="*/ 80210 h 1433095"/>
              <a:gd name="T4" fmla="*/ 304800 w 1711158"/>
              <a:gd name="T5" fmla="*/ 122989 h 1433095"/>
              <a:gd name="T6" fmla="*/ 486611 w 1711158"/>
              <a:gd name="T7" fmla="*/ 165768 h 1433095"/>
              <a:gd name="T8" fmla="*/ 770021 w 1711158"/>
              <a:gd name="T9" fmla="*/ 278063 h 1433095"/>
              <a:gd name="T10" fmla="*/ 989264 w 1711158"/>
              <a:gd name="T11" fmla="*/ 379663 h 1433095"/>
              <a:gd name="T12" fmla="*/ 1155032 w 1711158"/>
              <a:gd name="T13" fmla="*/ 417095 h 1433095"/>
              <a:gd name="T14" fmla="*/ 1261979 w 1711158"/>
              <a:gd name="T15" fmla="*/ 417095 h 1433095"/>
              <a:gd name="T16" fmla="*/ 1336842 w 1711158"/>
              <a:gd name="T17" fmla="*/ 502653 h 1433095"/>
              <a:gd name="T18" fmla="*/ 1534695 w 1711158"/>
              <a:gd name="T19" fmla="*/ 898358 h 1433095"/>
              <a:gd name="T20" fmla="*/ 1711158 w 1711158"/>
              <a:gd name="T21" fmla="*/ 1433095 h 1433095"/>
              <a:gd name="T22" fmla="*/ 1711158 w 1711158"/>
              <a:gd name="T23" fmla="*/ 1433095 h 143309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711158" h="1433095">
                <a:moveTo>
                  <a:pt x="0" y="0"/>
                </a:moveTo>
                <a:cubicBezTo>
                  <a:pt x="84221" y="29856"/>
                  <a:pt x="168442" y="59712"/>
                  <a:pt x="219242" y="80210"/>
                </a:cubicBezTo>
                <a:cubicBezTo>
                  <a:pt x="270042" y="100708"/>
                  <a:pt x="260239" y="108729"/>
                  <a:pt x="304800" y="122989"/>
                </a:cubicBezTo>
                <a:cubicBezTo>
                  <a:pt x="349361" y="137249"/>
                  <a:pt x="409074" y="139922"/>
                  <a:pt x="486611" y="165768"/>
                </a:cubicBezTo>
                <a:cubicBezTo>
                  <a:pt x="564148" y="191614"/>
                  <a:pt x="686246" y="242414"/>
                  <a:pt x="770021" y="278063"/>
                </a:cubicBezTo>
                <a:cubicBezTo>
                  <a:pt x="853796" y="313712"/>
                  <a:pt x="925096" y="356491"/>
                  <a:pt x="989264" y="379663"/>
                </a:cubicBezTo>
                <a:cubicBezTo>
                  <a:pt x="1053432" y="402835"/>
                  <a:pt x="1109580" y="410856"/>
                  <a:pt x="1155032" y="417095"/>
                </a:cubicBezTo>
                <a:cubicBezTo>
                  <a:pt x="1200484" y="423334"/>
                  <a:pt x="1231677" y="402835"/>
                  <a:pt x="1261979" y="417095"/>
                </a:cubicBezTo>
                <a:cubicBezTo>
                  <a:pt x="1292281" y="431355"/>
                  <a:pt x="1291389" y="422443"/>
                  <a:pt x="1336842" y="502653"/>
                </a:cubicBezTo>
                <a:cubicBezTo>
                  <a:pt x="1382295" y="582864"/>
                  <a:pt x="1472309" y="743284"/>
                  <a:pt x="1534695" y="898358"/>
                </a:cubicBezTo>
                <a:cubicBezTo>
                  <a:pt x="1597081" y="1053432"/>
                  <a:pt x="1711158" y="1433095"/>
                  <a:pt x="1711158" y="1433095"/>
                </a:cubicBezTo>
              </a:path>
            </a:pathLst>
          </a:custGeom>
          <a:noFill/>
          <a:ln w="38100" cap="flat" cmpd="sng" algn="ctr">
            <a:solidFill>
              <a:srgbClr val="006666"/>
            </a:solidFill>
            <a:prstDash val="solid"/>
            <a:miter lim="0"/>
            <a:headEnd type="none" w="med" len="med"/>
            <a:tailEnd type="none" w="med" len="med"/>
          </a:ln>
        </p:spPr>
        <p:txBody>
          <a:bodyPr lIns="50800" tIns="50800" rIns="50800" bIns="50800" anchor="ctr"/>
          <a:lstStyle/>
          <a:p>
            <a:endParaRPr lang="en-US"/>
          </a:p>
        </p:txBody>
      </p:sp>
      <p:grpSp>
        <p:nvGrpSpPr>
          <p:cNvPr id="30745" name="Group 43"/>
          <p:cNvGrpSpPr>
            <a:grpSpLocks/>
          </p:cNvGrpSpPr>
          <p:nvPr/>
        </p:nvGrpSpPr>
        <p:grpSpPr bwMode="auto">
          <a:xfrm>
            <a:off x="1984375" y="3465513"/>
            <a:ext cx="966788" cy="379412"/>
            <a:chOff x="1983874" y="3465096"/>
            <a:chExt cx="967873" cy="379662"/>
          </a:xfrm>
        </p:grpSpPr>
        <p:cxnSp>
          <p:nvCxnSpPr>
            <p:cNvPr id="30774" name="Straight Connector 44"/>
            <p:cNvCxnSpPr>
              <a:cxnSpLocks noChangeShapeType="1"/>
            </p:cNvCxnSpPr>
            <p:nvPr/>
          </p:nvCxnSpPr>
          <p:spPr bwMode="auto">
            <a:xfrm>
              <a:off x="1983874" y="3609474"/>
              <a:ext cx="967873" cy="5347"/>
            </a:xfrm>
            <a:prstGeom prst="line">
              <a:avLst/>
            </a:prstGeom>
            <a:noFill/>
            <a:ln w="38100" algn="ctr">
              <a:solidFill>
                <a:srgbClr val="57B7FF"/>
              </a:solidFill>
              <a:miter lim="0"/>
              <a:headEnd/>
              <a:tailEnd/>
            </a:ln>
          </p:spPr>
        </p:cxnSp>
        <p:cxnSp>
          <p:nvCxnSpPr>
            <p:cNvPr id="30775" name="Straight Connector 45"/>
            <p:cNvCxnSpPr>
              <a:cxnSpLocks noChangeShapeType="1"/>
            </p:cNvCxnSpPr>
            <p:nvPr/>
          </p:nvCxnSpPr>
          <p:spPr bwMode="auto">
            <a:xfrm flipV="1">
              <a:off x="2454442" y="3465096"/>
              <a:ext cx="10694" cy="379662"/>
            </a:xfrm>
            <a:prstGeom prst="line">
              <a:avLst/>
            </a:prstGeom>
            <a:noFill/>
            <a:ln w="38100" algn="ctr">
              <a:solidFill>
                <a:srgbClr val="57B7FF"/>
              </a:solidFill>
              <a:miter lim="0"/>
              <a:headEnd type="arrow" w="med" len="med"/>
              <a:tailEnd/>
            </a:ln>
          </p:spPr>
        </p:cxnSp>
      </p:grpSp>
      <p:grpSp>
        <p:nvGrpSpPr>
          <p:cNvPr id="30746" name="Group 46"/>
          <p:cNvGrpSpPr>
            <a:grpSpLocks/>
          </p:cNvGrpSpPr>
          <p:nvPr/>
        </p:nvGrpSpPr>
        <p:grpSpPr bwMode="auto">
          <a:xfrm>
            <a:off x="2954338" y="3462338"/>
            <a:ext cx="968375" cy="379412"/>
            <a:chOff x="1983874" y="3465096"/>
            <a:chExt cx="967873" cy="379662"/>
          </a:xfrm>
        </p:grpSpPr>
        <p:cxnSp>
          <p:nvCxnSpPr>
            <p:cNvPr id="30772" name="Straight Connector 47"/>
            <p:cNvCxnSpPr>
              <a:cxnSpLocks noChangeShapeType="1"/>
            </p:cNvCxnSpPr>
            <p:nvPr/>
          </p:nvCxnSpPr>
          <p:spPr bwMode="auto">
            <a:xfrm>
              <a:off x="1983874" y="3609474"/>
              <a:ext cx="967873" cy="5347"/>
            </a:xfrm>
            <a:prstGeom prst="line">
              <a:avLst/>
            </a:prstGeom>
            <a:noFill/>
            <a:ln w="38100" algn="ctr">
              <a:solidFill>
                <a:srgbClr val="57B7FF"/>
              </a:solidFill>
              <a:miter lim="0"/>
              <a:headEnd/>
              <a:tailEnd/>
            </a:ln>
          </p:spPr>
        </p:cxnSp>
        <p:cxnSp>
          <p:nvCxnSpPr>
            <p:cNvPr id="30773" name="Straight Connector 48"/>
            <p:cNvCxnSpPr>
              <a:cxnSpLocks noChangeShapeType="1"/>
            </p:cNvCxnSpPr>
            <p:nvPr/>
          </p:nvCxnSpPr>
          <p:spPr bwMode="auto">
            <a:xfrm flipV="1">
              <a:off x="2454442" y="3465096"/>
              <a:ext cx="10694" cy="379662"/>
            </a:xfrm>
            <a:prstGeom prst="line">
              <a:avLst/>
            </a:prstGeom>
            <a:noFill/>
            <a:ln w="38100" algn="ctr">
              <a:solidFill>
                <a:srgbClr val="57B7FF"/>
              </a:solidFill>
              <a:miter lim="0"/>
              <a:headEnd type="arrow" w="med" len="med"/>
              <a:tailEnd/>
            </a:ln>
          </p:spPr>
        </p:cxnSp>
      </p:grpSp>
      <p:sp>
        <p:nvSpPr>
          <p:cNvPr id="30747" name="Freeform 49"/>
          <p:cNvSpPr>
            <a:spLocks/>
          </p:cNvSpPr>
          <p:nvPr/>
        </p:nvSpPr>
        <p:spPr bwMode="auto">
          <a:xfrm>
            <a:off x="5010150" y="3517900"/>
            <a:ext cx="1646238" cy="666750"/>
          </a:xfrm>
          <a:custGeom>
            <a:avLst/>
            <a:gdLst>
              <a:gd name="T0" fmla="*/ 0 w 1645920"/>
              <a:gd name="T1" fmla="*/ 0 h 665683"/>
              <a:gd name="T2" fmla="*/ 124358 w 1645920"/>
              <a:gd name="T3" fmla="*/ 65837 h 665683"/>
              <a:gd name="T4" fmla="*/ 226771 w 1645920"/>
              <a:gd name="T5" fmla="*/ 102413 h 665683"/>
              <a:gd name="T6" fmla="*/ 438912 w 1645920"/>
              <a:gd name="T7" fmla="*/ 153619 h 665683"/>
              <a:gd name="T8" fmla="*/ 753466 w 1645920"/>
              <a:gd name="T9" fmla="*/ 160935 h 665683"/>
              <a:gd name="T10" fmla="*/ 899770 w 1645920"/>
              <a:gd name="T11" fmla="*/ 182880 h 665683"/>
              <a:gd name="T12" fmla="*/ 1009498 w 1645920"/>
              <a:gd name="T13" fmla="*/ 241402 h 665683"/>
              <a:gd name="T14" fmla="*/ 1382573 w 1645920"/>
              <a:gd name="T15" fmla="*/ 336499 h 665683"/>
              <a:gd name="T16" fmla="*/ 1506931 w 1645920"/>
              <a:gd name="T17" fmla="*/ 402336 h 665683"/>
              <a:gd name="T18" fmla="*/ 1645920 w 1645920"/>
              <a:gd name="T19" fmla="*/ 665683 h 66568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645920" h="665683">
                <a:moveTo>
                  <a:pt x="0" y="0"/>
                </a:moveTo>
                <a:cubicBezTo>
                  <a:pt x="43281" y="24384"/>
                  <a:pt x="86563" y="48768"/>
                  <a:pt x="124358" y="65837"/>
                </a:cubicBezTo>
                <a:cubicBezTo>
                  <a:pt x="162153" y="82906"/>
                  <a:pt x="174345" y="87783"/>
                  <a:pt x="226771" y="102413"/>
                </a:cubicBezTo>
                <a:cubicBezTo>
                  <a:pt x="279197" y="117043"/>
                  <a:pt x="351130" y="143865"/>
                  <a:pt x="438912" y="153619"/>
                </a:cubicBezTo>
                <a:cubicBezTo>
                  <a:pt x="526694" y="163373"/>
                  <a:pt x="676656" y="156058"/>
                  <a:pt x="753466" y="160935"/>
                </a:cubicBezTo>
                <a:cubicBezTo>
                  <a:pt x="830276" y="165812"/>
                  <a:pt x="857098" y="169469"/>
                  <a:pt x="899770" y="182880"/>
                </a:cubicBezTo>
                <a:cubicBezTo>
                  <a:pt x="942442" y="196291"/>
                  <a:pt x="929031" y="215799"/>
                  <a:pt x="1009498" y="241402"/>
                </a:cubicBezTo>
                <a:cubicBezTo>
                  <a:pt x="1089965" y="267005"/>
                  <a:pt x="1299667" y="309677"/>
                  <a:pt x="1382573" y="336499"/>
                </a:cubicBezTo>
                <a:cubicBezTo>
                  <a:pt x="1465479" y="363321"/>
                  <a:pt x="1463040" y="347472"/>
                  <a:pt x="1506931" y="402336"/>
                </a:cubicBezTo>
                <a:cubicBezTo>
                  <a:pt x="1550822" y="457200"/>
                  <a:pt x="1598371" y="561441"/>
                  <a:pt x="1645920" y="665683"/>
                </a:cubicBezTo>
              </a:path>
            </a:pathLst>
          </a:custGeom>
          <a:noFill/>
          <a:ln w="25400" cap="flat" cmpd="sng" algn="ctr">
            <a:solidFill>
              <a:srgbClr val="006666"/>
            </a:solidFill>
            <a:prstDash val="solid"/>
            <a:miter lim="0"/>
            <a:headEnd type="none" w="med" len="med"/>
            <a:tailEnd type="none" w="med" len="med"/>
          </a:ln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30748" name="Freeform 50"/>
          <p:cNvSpPr>
            <a:spLocks/>
          </p:cNvSpPr>
          <p:nvPr/>
        </p:nvSpPr>
        <p:spPr bwMode="auto">
          <a:xfrm>
            <a:off x="5032375" y="3489325"/>
            <a:ext cx="2238375" cy="2465388"/>
          </a:xfrm>
          <a:custGeom>
            <a:avLst/>
            <a:gdLst>
              <a:gd name="T0" fmla="*/ 0 w 2238451"/>
              <a:gd name="T1" fmla="*/ 0 h 2465223"/>
              <a:gd name="T2" fmla="*/ 607161 w 2238451"/>
              <a:gd name="T3" fmla="*/ 226772 h 2465223"/>
              <a:gd name="T4" fmla="*/ 980236 w 2238451"/>
              <a:gd name="T5" fmla="*/ 409652 h 2465223"/>
              <a:gd name="T6" fmla="*/ 1287476 w 2238451"/>
              <a:gd name="T7" fmla="*/ 577901 h 2465223"/>
              <a:gd name="T8" fmla="*/ 1587399 w 2238451"/>
              <a:gd name="T9" fmla="*/ 987552 h 2465223"/>
              <a:gd name="T10" fmla="*/ 2018996 w 2238451"/>
              <a:gd name="T11" fmla="*/ 2011681 h 2465223"/>
              <a:gd name="T12" fmla="*/ 2238451 w 2238451"/>
              <a:gd name="T13" fmla="*/ 2465223 h 24652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38451" h="2465223">
                <a:moveTo>
                  <a:pt x="0" y="0"/>
                </a:moveTo>
                <a:cubicBezTo>
                  <a:pt x="221894" y="79248"/>
                  <a:pt x="443788" y="158497"/>
                  <a:pt x="607161" y="226772"/>
                </a:cubicBezTo>
                <a:cubicBezTo>
                  <a:pt x="770534" y="295047"/>
                  <a:pt x="866850" y="351131"/>
                  <a:pt x="980236" y="409652"/>
                </a:cubicBezTo>
                <a:cubicBezTo>
                  <a:pt x="1093622" y="468173"/>
                  <a:pt x="1186281" y="481584"/>
                  <a:pt x="1287475" y="577901"/>
                </a:cubicBezTo>
                <a:cubicBezTo>
                  <a:pt x="1388669" y="674218"/>
                  <a:pt x="1465478" y="748589"/>
                  <a:pt x="1587398" y="987552"/>
                </a:cubicBezTo>
                <a:cubicBezTo>
                  <a:pt x="1709318" y="1226515"/>
                  <a:pt x="1910486" y="1765402"/>
                  <a:pt x="2018995" y="2011680"/>
                </a:cubicBezTo>
                <a:cubicBezTo>
                  <a:pt x="2127504" y="2257958"/>
                  <a:pt x="2182977" y="2361590"/>
                  <a:pt x="2238451" y="2465223"/>
                </a:cubicBezTo>
              </a:path>
            </a:pathLst>
          </a:custGeom>
          <a:noFill/>
          <a:ln w="25400" cap="flat" cmpd="sng" algn="ctr">
            <a:solidFill>
              <a:srgbClr val="FF9900"/>
            </a:solidFill>
            <a:prstDash val="solid"/>
            <a:miter lim="0"/>
            <a:headEnd type="none" w="med" len="med"/>
            <a:tailEnd type="none" w="med" len="med"/>
          </a:ln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52" name="Freeform 51"/>
          <p:cNvSpPr/>
          <p:nvPr/>
        </p:nvSpPr>
        <p:spPr bwMode="auto">
          <a:xfrm>
            <a:off x="4924425" y="3722688"/>
            <a:ext cx="2997200" cy="2532062"/>
          </a:xfrm>
          <a:custGeom>
            <a:avLst/>
            <a:gdLst>
              <a:gd name="connsiteX0" fmla="*/ 137770 w 2996794"/>
              <a:gd name="connsiteY0" fmla="*/ 8534 h 2532278"/>
              <a:gd name="connsiteX1" fmla="*/ 986334 w 2996794"/>
              <a:gd name="connsiteY1" fmla="*/ 184099 h 2532278"/>
              <a:gd name="connsiteX2" fmla="*/ 1578865 w 2996794"/>
              <a:gd name="connsiteY2" fmla="*/ 359664 h 2532278"/>
              <a:gd name="connsiteX3" fmla="*/ 1908049 w 2996794"/>
              <a:gd name="connsiteY3" fmla="*/ 498652 h 2532278"/>
              <a:gd name="connsiteX4" fmla="*/ 2229918 w 2996794"/>
              <a:gd name="connsiteY4" fmla="*/ 783945 h 2532278"/>
              <a:gd name="connsiteX5" fmla="*/ 2588362 w 2996794"/>
              <a:gd name="connsiteY5" fmla="*/ 1383792 h 2532278"/>
              <a:gd name="connsiteX6" fmla="*/ 2888286 w 2996794"/>
              <a:gd name="connsiteY6" fmla="*/ 2122627 h 2532278"/>
              <a:gd name="connsiteX7" fmla="*/ 2983383 w 2996794"/>
              <a:gd name="connsiteY7" fmla="*/ 2473756 h 2532278"/>
              <a:gd name="connsiteX8" fmla="*/ 2968753 w 2996794"/>
              <a:gd name="connsiteY8" fmla="*/ 2473756 h 2532278"/>
              <a:gd name="connsiteX9" fmla="*/ 2822449 w 2996794"/>
              <a:gd name="connsiteY9" fmla="*/ 2473756 h 2532278"/>
              <a:gd name="connsiteX10" fmla="*/ 2822449 w 2996794"/>
              <a:gd name="connsiteY10" fmla="*/ 2459126 h 2532278"/>
              <a:gd name="connsiteX11" fmla="*/ 2771242 w 2996794"/>
              <a:gd name="connsiteY11" fmla="*/ 2261616 h 2532278"/>
              <a:gd name="connsiteX12" fmla="*/ 2522526 w 2996794"/>
              <a:gd name="connsiteY12" fmla="*/ 1515465 h 2532278"/>
              <a:gd name="connsiteX13" fmla="*/ 2317700 w 2996794"/>
              <a:gd name="connsiteY13" fmla="*/ 1098499 h 2532278"/>
              <a:gd name="connsiteX14" fmla="*/ 2017777 w 2996794"/>
              <a:gd name="connsiteY14" fmla="*/ 674217 h 2532278"/>
              <a:gd name="connsiteX15" fmla="*/ 1571550 w 2996794"/>
              <a:gd name="connsiteY15" fmla="*/ 447446 h 2532278"/>
              <a:gd name="connsiteX16" fmla="*/ 1008279 w 2996794"/>
              <a:gd name="connsiteY16" fmla="*/ 286512 h 2532278"/>
              <a:gd name="connsiteX17" fmla="*/ 306020 w 2996794"/>
              <a:gd name="connsiteY17" fmla="*/ 147523 h 2532278"/>
              <a:gd name="connsiteX18" fmla="*/ 181662 w 2996794"/>
              <a:gd name="connsiteY18" fmla="*/ 132892 h 2532278"/>
              <a:gd name="connsiteX19" fmla="*/ 159716 w 2996794"/>
              <a:gd name="connsiteY19" fmla="*/ 132892 h 2532278"/>
              <a:gd name="connsiteX20" fmla="*/ 137770 w 2996794"/>
              <a:gd name="connsiteY20" fmla="*/ 8534 h 253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996794" h="2532278">
                <a:moveTo>
                  <a:pt x="137770" y="8534"/>
                </a:moveTo>
                <a:cubicBezTo>
                  <a:pt x="275540" y="17068"/>
                  <a:pt x="746152" y="125577"/>
                  <a:pt x="986334" y="184099"/>
                </a:cubicBezTo>
                <a:cubicBezTo>
                  <a:pt x="1226516" y="242621"/>
                  <a:pt x="1425246" y="307239"/>
                  <a:pt x="1578865" y="359664"/>
                </a:cubicBezTo>
                <a:cubicBezTo>
                  <a:pt x="1732484" y="412089"/>
                  <a:pt x="1799540" y="427939"/>
                  <a:pt x="1908049" y="498652"/>
                </a:cubicBezTo>
                <a:cubicBezTo>
                  <a:pt x="2016558" y="569366"/>
                  <a:pt x="2116533" y="636422"/>
                  <a:pt x="2229918" y="783945"/>
                </a:cubicBezTo>
                <a:cubicBezTo>
                  <a:pt x="2343304" y="931468"/>
                  <a:pt x="2478634" y="1160679"/>
                  <a:pt x="2588362" y="1383792"/>
                </a:cubicBezTo>
                <a:cubicBezTo>
                  <a:pt x="2698090" y="1606905"/>
                  <a:pt x="2822449" y="1940966"/>
                  <a:pt x="2888286" y="2122627"/>
                </a:cubicBezTo>
                <a:cubicBezTo>
                  <a:pt x="2954123" y="2304288"/>
                  <a:pt x="2969972" y="2415235"/>
                  <a:pt x="2983383" y="2473756"/>
                </a:cubicBezTo>
                <a:cubicBezTo>
                  <a:pt x="2996794" y="2532278"/>
                  <a:pt x="2968753" y="2473756"/>
                  <a:pt x="2968753" y="2473756"/>
                </a:cubicBezTo>
                <a:cubicBezTo>
                  <a:pt x="2941931" y="2473756"/>
                  <a:pt x="2846833" y="2476194"/>
                  <a:pt x="2822449" y="2473756"/>
                </a:cubicBezTo>
                <a:cubicBezTo>
                  <a:pt x="2798065" y="2471318"/>
                  <a:pt x="2830983" y="2494483"/>
                  <a:pt x="2822449" y="2459126"/>
                </a:cubicBezTo>
                <a:cubicBezTo>
                  <a:pt x="2813915" y="2423769"/>
                  <a:pt x="2821229" y="2418893"/>
                  <a:pt x="2771242" y="2261616"/>
                </a:cubicBezTo>
                <a:cubicBezTo>
                  <a:pt x="2721255" y="2104339"/>
                  <a:pt x="2598116" y="1709318"/>
                  <a:pt x="2522526" y="1515465"/>
                </a:cubicBezTo>
                <a:cubicBezTo>
                  <a:pt x="2446936" y="1321612"/>
                  <a:pt x="2401825" y="1238707"/>
                  <a:pt x="2317700" y="1098499"/>
                </a:cubicBezTo>
                <a:cubicBezTo>
                  <a:pt x="2233575" y="958291"/>
                  <a:pt x="2142135" y="782726"/>
                  <a:pt x="2017777" y="674217"/>
                </a:cubicBezTo>
                <a:cubicBezTo>
                  <a:pt x="1893419" y="565708"/>
                  <a:pt x="1739800" y="512064"/>
                  <a:pt x="1571550" y="447446"/>
                </a:cubicBezTo>
                <a:cubicBezTo>
                  <a:pt x="1403300" y="382828"/>
                  <a:pt x="1219201" y="336499"/>
                  <a:pt x="1008279" y="286512"/>
                </a:cubicBezTo>
                <a:cubicBezTo>
                  <a:pt x="797357" y="236525"/>
                  <a:pt x="443790" y="173126"/>
                  <a:pt x="306020" y="147523"/>
                </a:cubicBezTo>
                <a:cubicBezTo>
                  <a:pt x="168251" y="121920"/>
                  <a:pt x="206046" y="135330"/>
                  <a:pt x="181662" y="132892"/>
                </a:cubicBezTo>
                <a:cubicBezTo>
                  <a:pt x="157278" y="130454"/>
                  <a:pt x="162154" y="149961"/>
                  <a:pt x="159716" y="132892"/>
                </a:cubicBezTo>
                <a:cubicBezTo>
                  <a:pt x="157278" y="115823"/>
                  <a:pt x="0" y="0"/>
                  <a:pt x="137770" y="853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lIns="50800" tIns="50800" rIns="50800" bIns="50800" anchor="ctr"/>
          <a:lstStyle/>
          <a:p>
            <a:pPr marL="228600">
              <a:defRPr/>
            </a:pPr>
            <a:endParaRPr lang="en-US"/>
          </a:p>
        </p:txBody>
      </p:sp>
      <p:grpSp>
        <p:nvGrpSpPr>
          <p:cNvPr id="30750" name="Group 52"/>
          <p:cNvGrpSpPr>
            <a:grpSpLocks/>
          </p:cNvGrpSpPr>
          <p:nvPr/>
        </p:nvGrpSpPr>
        <p:grpSpPr bwMode="auto">
          <a:xfrm>
            <a:off x="6524625" y="3854450"/>
            <a:ext cx="966788" cy="885825"/>
            <a:chOff x="6525158" y="3855110"/>
            <a:chExt cx="965607" cy="885140"/>
          </a:xfrm>
        </p:grpSpPr>
        <p:cxnSp>
          <p:nvCxnSpPr>
            <p:cNvPr id="30769" name="Straight Connector 53"/>
            <p:cNvCxnSpPr>
              <a:cxnSpLocks noChangeShapeType="1"/>
            </p:cNvCxnSpPr>
            <p:nvPr/>
          </p:nvCxnSpPr>
          <p:spPr bwMode="auto">
            <a:xfrm>
              <a:off x="7007962" y="3855110"/>
              <a:ext cx="0" cy="168251"/>
            </a:xfrm>
            <a:prstGeom prst="line">
              <a:avLst/>
            </a:prstGeom>
            <a:noFill/>
            <a:ln w="38100" algn="ctr">
              <a:solidFill>
                <a:srgbClr val="57B7FF"/>
              </a:solidFill>
              <a:miter lim="0"/>
              <a:headEnd/>
              <a:tailEnd/>
            </a:ln>
          </p:spPr>
        </p:cxnSp>
        <p:cxnSp>
          <p:nvCxnSpPr>
            <p:cNvPr id="30770" name="Straight Connector 54"/>
            <p:cNvCxnSpPr>
              <a:cxnSpLocks noChangeShapeType="1"/>
            </p:cNvCxnSpPr>
            <p:nvPr/>
          </p:nvCxnSpPr>
          <p:spPr bwMode="auto">
            <a:xfrm flipV="1">
              <a:off x="7010413" y="4289295"/>
              <a:ext cx="3599" cy="450955"/>
            </a:xfrm>
            <a:prstGeom prst="line">
              <a:avLst/>
            </a:prstGeom>
            <a:noFill/>
            <a:ln w="38100" algn="ctr">
              <a:solidFill>
                <a:srgbClr val="57B7FF"/>
              </a:solidFill>
              <a:miter lim="0"/>
              <a:headEnd/>
              <a:tailEnd/>
            </a:ln>
          </p:spPr>
        </p:cxnSp>
        <p:sp>
          <p:nvSpPr>
            <p:cNvPr id="30771" name="Rectangle 55"/>
            <p:cNvSpPr>
              <a:spLocks noChangeArrowheads="1"/>
            </p:cNvSpPr>
            <p:nvPr/>
          </p:nvSpPr>
          <p:spPr bwMode="auto">
            <a:xfrm>
              <a:off x="6525158" y="4016045"/>
              <a:ext cx="965607" cy="270662"/>
            </a:xfrm>
            <a:prstGeom prst="rect">
              <a:avLst/>
            </a:prstGeom>
            <a:solidFill>
              <a:srgbClr val="57B7FF">
                <a:alpha val="50195"/>
              </a:srgbClr>
            </a:solidFill>
            <a:ln w="25400" algn="ctr">
              <a:solidFill>
                <a:srgbClr val="57B7FF"/>
              </a:solidFill>
              <a:miter lim="0"/>
              <a:headEnd/>
              <a:tailEnd/>
            </a:ln>
          </p:spPr>
          <p:txBody>
            <a:bodyPr lIns="50800" tIns="50800" rIns="50800" bIns="50800" anchor="ctr"/>
            <a:lstStyle/>
            <a:p>
              <a:pPr marL="228600"/>
              <a:endParaRPr lang="en-US"/>
            </a:p>
          </p:txBody>
        </p:sp>
      </p:grpSp>
      <p:sp>
        <p:nvSpPr>
          <p:cNvPr id="30751" name="AutoShape 4"/>
          <p:cNvSpPr>
            <a:spLocks/>
          </p:cNvSpPr>
          <p:nvPr/>
        </p:nvSpPr>
        <p:spPr bwMode="auto">
          <a:xfrm>
            <a:off x="7856538" y="4279900"/>
            <a:ext cx="517525" cy="44450"/>
          </a:xfrm>
          <a:custGeom>
            <a:avLst/>
            <a:gdLst>
              <a:gd name="T0" fmla="*/ 259080 w 21600"/>
              <a:gd name="T1" fmla="*/ 22859 h 21600"/>
              <a:gd name="T2" fmla="*/ 259080 w 21600"/>
              <a:gd name="T3" fmla="*/ 22859 h 21600"/>
              <a:gd name="T4" fmla="*/ 259080 w 21600"/>
              <a:gd name="T5" fmla="*/ 22859 h 21600"/>
              <a:gd name="T6" fmla="*/ 259080 w 21600"/>
              <a:gd name="T7" fmla="*/ 22859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FFFF"/>
          </a:solidFill>
          <a:ln w="12700" cap="flat" cmpd="sng">
            <a:noFill/>
            <a:prstDash val="solid"/>
            <a:miter lim="0"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grpSp>
        <p:nvGrpSpPr>
          <p:cNvPr id="30752" name="Group 57"/>
          <p:cNvGrpSpPr>
            <a:grpSpLocks/>
          </p:cNvGrpSpPr>
          <p:nvPr/>
        </p:nvGrpSpPr>
        <p:grpSpPr bwMode="auto">
          <a:xfrm>
            <a:off x="7491413" y="4144963"/>
            <a:ext cx="906462" cy="395287"/>
            <a:chOff x="1983874" y="3465096"/>
            <a:chExt cx="967873" cy="379662"/>
          </a:xfrm>
        </p:grpSpPr>
        <p:cxnSp>
          <p:nvCxnSpPr>
            <p:cNvPr id="30767" name="Straight Connector 58"/>
            <p:cNvCxnSpPr>
              <a:cxnSpLocks noChangeShapeType="1"/>
            </p:cNvCxnSpPr>
            <p:nvPr/>
          </p:nvCxnSpPr>
          <p:spPr bwMode="auto">
            <a:xfrm>
              <a:off x="1983874" y="3609474"/>
              <a:ext cx="967873" cy="5347"/>
            </a:xfrm>
            <a:prstGeom prst="line">
              <a:avLst/>
            </a:prstGeom>
            <a:noFill/>
            <a:ln w="38100" algn="ctr">
              <a:solidFill>
                <a:srgbClr val="57B7FF"/>
              </a:solidFill>
              <a:miter lim="0"/>
              <a:headEnd/>
              <a:tailEnd/>
            </a:ln>
          </p:spPr>
        </p:cxnSp>
        <p:cxnSp>
          <p:nvCxnSpPr>
            <p:cNvPr id="30768" name="Straight Connector 59"/>
            <p:cNvCxnSpPr>
              <a:cxnSpLocks noChangeShapeType="1"/>
            </p:cNvCxnSpPr>
            <p:nvPr/>
          </p:nvCxnSpPr>
          <p:spPr bwMode="auto">
            <a:xfrm flipV="1">
              <a:off x="2454442" y="3465096"/>
              <a:ext cx="10694" cy="379662"/>
            </a:xfrm>
            <a:prstGeom prst="line">
              <a:avLst/>
            </a:prstGeom>
            <a:noFill/>
            <a:ln w="38100" algn="ctr">
              <a:solidFill>
                <a:srgbClr val="57B7FF"/>
              </a:solidFill>
              <a:miter lim="0"/>
              <a:headEnd type="arrow" w="med" len="med"/>
              <a:tailEnd/>
            </a:ln>
          </p:spPr>
        </p:cxnSp>
      </p:grpSp>
      <p:sp>
        <p:nvSpPr>
          <p:cNvPr id="61" name="Freeform 60"/>
          <p:cNvSpPr/>
          <p:nvPr/>
        </p:nvSpPr>
        <p:spPr bwMode="auto">
          <a:xfrm>
            <a:off x="8647113" y="3621088"/>
            <a:ext cx="3325812" cy="2651125"/>
          </a:xfrm>
          <a:custGeom>
            <a:avLst/>
            <a:gdLst>
              <a:gd name="connsiteX0" fmla="*/ 234393 w 3325171"/>
              <a:gd name="connsiteY0" fmla="*/ 57930 h 2651404"/>
              <a:gd name="connsiteX1" fmla="*/ 1640751 w 3325171"/>
              <a:gd name="connsiteY1" fmla="*/ 507109 h 2651404"/>
              <a:gd name="connsiteX2" fmla="*/ 2277088 w 3325171"/>
              <a:gd name="connsiteY2" fmla="*/ 817257 h 2651404"/>
              <a:gd name="connsiteX3" fmla="*/ 2694182 w 3325171"/>
              <a:gd name="connsiteY3" fmla="*/ 1229004 h 2651404"/>
              <a:gd name="connsiteX4" fmla="*/ 3063151 w 3325171"/>
              <a:gd name="connsiteY4" fmla="*/ 1924162 h 2651404"/>
              <a:gd name="connsiteX5" fmla="*/ 3287740 w 3325171"/>
              <a:gd name="connsiteY5" fmla="*/ 2544457 h 2651404"/>
              <a:gd name="connsiteX6" fmla="*/ 3287740 w 3325171"/>
              <a:gd name="connsiteY6" fmla="*/ 2565846 h 2651404"/>
              <a:gd name="connsiteX7" fmla="*/ 3255656 w 3325171"/>
              <a:gd name="connsiteY7" fmla="*/ 2571194 h 2651404"/>
              <a:gd name="connsiteX8" fmla="*/ 3132667 w 3325171"/>
              <a:gd name="connsiteY8" fmla="*/ 2576541 h 2651404"/>
              <a:gd name="connsiteX9" fmla="*/ 3068498 w 3325171"/>
              <a:gd name="connsiteY9" fmla="*/ 2576541 h 2651404"/>
              <a:gd name="connsiteX10" fmla="*/ 3068498 w 3325171"/>
              <a:gd name="connsiteY10" fmla="*/ 2549804 h 2651404"/>
              <a:gd name="connsiteX11" fmla="*/ 3052456 w 3325171"/>
              <a:gd name="connsiteY11" fmla="*/ 2517720 h 2651404"/>
              <a:gd name="connsiteX12" fmla="*/ 2924119 w 3325171"/>
              <a:gd name="connsiteY12" fmla="*/ 2089930 h 2651404"/>
              <a:gd name="connsiteX13" fmla="*/ 2672793 w 3325171"/>
              <a:gd name="connsiteY13" fmla="*/ 1512415 h 2651404"/>
              <a:gd name="connsiteX14" fmla="*/ 2341256 w 3325171"/>
              <a:gd name="connsiteY14" fmla="*/ 1057888 h 2651404"/>
              <a:gd name="connsiteX15" fmla="*/ 2009719 w 3325171"/>
              <a:gd name="connsiteY15" fmla="*/ 827952 h 2651404"/>
              <a:gd name="connsiteX16" fmla="*/ 1485677 w 3325171"/>
              <a:gd name="connsiteY16" fmla="*/ 619404 h 2651404"/>
              <a:gd name="connsiteX17" fmla="*/ 442940 w 3325171"/>
              <a:gd name="connsiteY17" fmla="*/ 341341 h 2651404"/>
              <a:gd name="connsiteX18" fmla="*/ 255782 w 3325171"/>
              <a:gd name="connsiteY18" fmla="*/ 309257 h 2651404"/>
              <a:gd name="connsiteX19" fmla="*/ 245088 w 3325171"/>
              <a:gd name="connsiteY19" fmla="*/ 293215 h 2651404"/>
              <a:gd name="connsiteX20" fmla="*/ 245088 w 3325171"/>
              <a:gd name="connsiteY20" fmla="*/ 271825 h 2651404"/>
              <a:gd name="connsiteX21" fmla="*/ 234393 w 3325171"/>
              <a:gd name="connsiteY21" fmla="*/ 159530 h 2651404"/>
              <a:gd name="connsiteX22" fmla="*/ 234393 w 3325171"/>
              <a:gd name="connsiteY22" fmla="*/ 57930 h 2651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325171" h="2651404">
                <a:moveTo>
                  <a:pt x="234393" y="57930"/>
                </a:moveTo>
                <a:cubicBezTo>
                  <a:pt x="468786" y="115860"/>
                  <a:pt x="1300302" y="380554"/>
                  <a:pt x="1640751" y="507109"/>
                </a:cubicBezTo>
                <a:cubicBezTo>
                  <a:pt x="1981200" y="633664"/>
                  <a:pt x="2101516" y="696941"/>
                  <a:pt x="2277088" y="817257"/>
                </a:cubicBezTo>
                <a:cubicBezTo>
                  <a:pt x="2452660" y="937573"/>
                  <a:pt x="2563172" y="1044520"/>
                  <a:pt x="2694182" y="1229004"/>
                </a:cubicBezTo>
                <a:cubicBezTo>
                  <a:pt x="2825193" y="1413488"/>
                  <a:pt x="2964225" y="1704920"/>
                  <a:pt x="3063151" y="1924162"/>
                </a:cubicBezTo>
                <a:cubicBezTo>
                  <a:pt x="3162077" y="2143404"/>
                  <a:pt x="3250309" y="2437510"/>
                  <a:pt x="3287740" y="2544457"/>
                </a:cubicBezTo>
                <a:cubicBezTo>
                  <a:pt x="3325171" y="2651404"/>
                  <a:pt x="3293087" y="2561390"/>
                  <a:pt x="3287740" y="2565846"/>
                </a:cubicBezTo>
                <a:cubicBezTo>
                  <a:pt x="3282393" y="2570302"/>
                  <a:pt x="3281502" y="2569412"/>
                  <a:pt x="3255656" y="2571194"/>
                </a:cubicBezTo>
                <a:cubicBezTo>
                  <a:pt x="3229811" y="2572977"/>
                  <a:pt x="3163860" y="2575650"/>
                  <a:pt x="3132667" y="2576541"/>
                </a:cubicBezTo>
                <a:cubicBezTo>
                  <a:pt x="3101474" y="2577432"/>
                  <a:pt x="3079193" y="2580997"/>
                  <a:pt x="3068498" y="2576541"/>
                </a:cubicBezTo>
                <a:cubicBezTo>
                  <a:pt x="3057803" y="2572085"/>
                  <a:pt x="3071172" y="2559607"/>
                  <a:pt x="3068498" y="2549804"/>
                </a:cubicBezTo>
                <a:cubicBezTo>
                  <a:pt x="3065824" y="2540001"/>
                  <a:pt x="3076519" y="2594366"/>
                  <a:pt x="3052456" y="2517720"/>
                </a:cubicBezTo>
                <a:cubicBezTo>
                  <a:pt x="3028393" y="2441074"/>
                  <a:pt x="2987396" y="2257481"/>
                  <a:pt x="2924119" y="2089930"/>
                </a:cubicBezTo>
                <a:cubicBezTo>
                  <a:pt x="2860842" y="1922379"/>
                  <a:pt x="2769937" y="1684422"/>
                  <a:pt x="2672793" y="1512415"/>
                </a:cubicBezTo>
                <a:cubicBezTo>
                  <a:pt x="2575649" y="1340408"/>
                  <a:pt x="2451768" y="1171965"/>
                  <a:pt x="2341256" y="1057888"/>
                </a:cubicBezTo>
                <a:cubicBezTo>
                  <a:pt x="2230744" y="943811"/>
                  <a:pt x="2152315" y="901033"/>
                  <a:pt x="2009719" y="827952"/>
                </a:cubicBezTo>
                <a:cubicBezTo>
                  <a:pt x="1867123" y="754871"/>
                  <a:pt x="1746807" y="700506"/>
                  <a:pt x="1485677" y="619404"/>
                </a:cubicBezTo>
                <a:cubicBezTo>
                  <a:pt x="1224547" y="538302"/>
                  <a:pt x="647923" y="393032"/>
                  <a:pt x="442940" y="341341"/>
                </a:cubicBezTo>
                <a:cubicBezTo>
                  <a:pt x="237958" y="289650"/>
                  <a:pt x="288757" y="317278"/>
                  <a:pt x="255782" y="309257"/>
                </a:cubicBezTo>
                <a:cubicBezTo>
                  <a:pt x="222807" y="301236"/>
                  <a:pt x="246870" y="299454"/>
                  <a:pt x="245088" y="293215"/>
                </a:cubicBezTo>
                <a:cubicBezTo>
                  <a:pt x="243306" y="286976"/>
                  <a:pt x="246870" y="294106"/>
                  <a:pt x="245088" y="271825"/>
                </a:cubicBezTo>
                <a:cubicBezTo>
                  <a:pt x="243306" y="249544"/>
                  <a:pt x="235284" y="187158"/>
                  <a:pt x="234393" y="159530"/>
                </a:cubicBezTo>
                <a:cubicBezTo>
                  <a:pt x="233502" y="131902"/>
                  <a:pt x="0" y="0"/>
                  <a:pt x="234393" y="5793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lIns="50800" tIns="50800" rIns="50800" bIns="50800" anchor="ctr"/>
          <a:lstStyle/>
          <a:p>
            <a:pPr marL="228600">
              <a:defRPr/>
            </a:pPr>
            <a:endParaRPr lang="en-US"/>
          </a:p>
        </p:txBody>
      </p:sp>
      <p:sp>
        <p:nvSpPr>
          <p:cNvPr id="30754" name="Freeform 61"/>
          <p:cNvSpPr>
            <a:spLocks/>
          </p:cNvSpPr>
          <p:nvPr/>
        </p:nvSpPr>
        <p:spPr bwMode="auto">
          <a:xfrm>
            <a:off x="8843963" y="3582988"/>
            <a:ext cx="2230437" cy="2165350"/>
          </a:xfrm>
          <a:custGeom>
            <a:avLst/>
            <a:gdLst>
              <a:gd name="T0" fmla="*/ 0 w 2229853"/>
              <a:gd name="T1" fmla="*/ 0 h 2165684"/>
              <a:gd name="T2" fmla="*/ 331537 w 2229853"/>
              <a:gd name="T3" fmla="*/ 122989 h 2165684"/>
              <a:gd name="T4" fmla="*/ 641685 w 2229853"/>
              <a:gd name="T5" fmla="*/ 251326 h 2165684"/>
              <a:gd name="T6" fmla="*/ 951832 w 2229853"/>
              <a:gd name="T7" fmla="*/ 390358 h 2165684"/>
              <a:gd name="T8" fmla="*/ 1187117 w 2229853"/>
              <a:gd name="T9" fmla="*/ 513347 h 2165684"/>
              <a:gd name="T10" fmla="*/ 1459833 w 2229853"/>
              <a:gd name="T11" fmla="*/ 743284 h 2165684"/>
              <a:gd name="T12" fmla="*/ 1727201 w 2229853"/>
              <a:gd name="T13" fmla="*/ 1181768 h 2165684"/>
              <a:gd name="T14" fmla="*/ 2005265 w 2229853"/>
              <a:gd name="T15" fmla="*/ 1753937 h 2165684"/>
              <a:gd name="T16" fmla="*/ 2229853 w 2229853"/>
              <a:gd name="T17" fmla="*/ 2165684 h 2165684"/>
              <a:gd name="T18" fmla="*/ 2229853 w 2229853"/>
              <a:gd name="T19" fmla="*/ 2165684 h 216568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229853" h="2165684">
                <a:moveTo>
                  <a:pt x="0" y="0"/>
                </a:moveTo>
                <a:lnTo>
                  <a:pt x="331537" y="122989"/>
                </a:lnTo>
                <a:cubicBezTo>
                  <a:pt x="438485" y="164877"/>
                  <a:pt x="538302" y="206764"/>
                  <a:pt x="641685" y="251326"/>
                </a:cubicBezTo>
                <a:cubicBezTo>
                  <a:pt x="745068" y="295888"/>
                  <a:pt x="860927" y="346688"/>
                  <a:pt x="951832" y="390358"/>
                </a:cubicBezTo>
                <a:cubicBezTo>
                  <a:pt x="1042737" y="434028"/>
                  <a:pt x="1102449" y="454526"/>
                  <a:pt x="1187116" y="513347"/>
                </a:cubicBezTo>
                <a:cubicBezTo>
                  <a:pt x="1271783" y="572168"/>
                  <a:pt x="1369818" y="631881"/>
                  <a:pt x="1459832" y="743284"/>
                </a:cubicBezTo>
                <a:cubicBezTo>
                  <a:pt x="1549846" y="854688"/>
                  <a:pt x="1636295" y="1013326"/>
                  <a:pt x="1727200" y="1181768"/>
                </a:cubicBezTo>
                <a:cubicBezTo>
                  <a:pt x="1818105" y="1350210"/>
                  <a:pt x="1921489" y="1589951"/>
                  <a:pt x="2005264" y="1753937"/>
                </a:cubicBezTo>
                <a:cubicBezTo>
                  <a:pt x="2089040" y="1917923"/>
                  <a:pt x="2229853" y="2165684"/>
                  <a:pt x="2229853" y="2165684"/>
                </a:cubicBezTo>
              </a:path>
            </a:pathLst>
          </a:custGeom>
          <a:noFill/>
          <a:ln w="25400" cap="flat" cmpd="sng" algn="ctr">
            <a:solidFill>
              <a:srgbClr val="FF9900"/>
            </a:solidFill>
            <a:prstDash val="solid"/>
            <a:miter lim="0"/>
            <a:headEnd type="none" w="med" len="med"/>
            <a:tailEnd type="none" w="med" len="med"/>
          </a:ln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30755" name="Freeform 62"/>
          <p:cNvSpPr>
            <a:spLocks/>
          </p:cNvSpPr>
          <p:nvPr/>
        </p:nvSpPr>
        <p:spPr bwMode="auto">
          <a:xfrm>
            <a:off x="8839200" y="3465513"/>
            <a:ext cx="1700213" cy="844550"/>
          </a:xfrm>
          <a:custGeom>
            <a:avLst/>
            <a:gdLst>
              <a:gd name="T0" fmla="*/ 0 w 1700463"/>
              <a:gd name="T1" fmla="*/ 0 h 844884"/>
              <a:gd name="T2" fmla="*/ 192505 w 1700463"/>
              <a:gd name="T3" fmla="*/ 58821 h 844884"/>
              <a:gd name="T4" fmla="*/ 379663 w 1700463"/>
              <a:gd name="T5" fmla="*/ 117642 h 844884"/>
              <a:gd name="T6" fmla="*/ 572168 w 1700463"/>
              <a:gd name="T7" fmla="*/ 122989 h 844884"/>
              <a:gd name="T8" fmla="*/ 882316 w 1700463"/>
              <a:gd name="T9" fmla="*/ 171116 h 844884"/>
              <a:gd name="T10" fmla="*/ 1042737 w 1700463"/>
              <a:gd name="T11" fmla="*/ 256673 h 844884"/>
              <a:gd name="T12" fmla="*/ 1299411 w 1700463"/>
              <a:gd name="T13" fmla="*/ 310147 h 844884"/>
              <a:gd name="T14" fmla="*/ 1433095 w 1700463"/>
              <a:gd name="T15" fmla="*/ 336884 h 844884"/>
              <a:gd name="T16" fmla="*/ 1572126 w 1700463"/>
              <a:gd name="T17" fmla="*/ 508000 h 844884"/>
              <a:gd name="T18" fmla="*/ 1700463 w 1700463"/>
              <a:gd name="T19" fmla="*/ 844884 h 84488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700463" h="844884">
                <a:moveTo>
                  <a:pt x="0" y="0"/>
                </a:moveTo>
                <a:lnTo>
                  <a:pt x="192505" y="58821"/>
                </a:lnTo>
                <a:cubicBezTo>
                  <a:pt x="255782" y="78428"/>
                  <a:pt x="316386" y="106947"/>
                  <a:pt x="379663" y="117642"/>
                </a:cubicBezTo>
                <a:cubicBezTo>
                  <a:pt x="442940" y="128337"/>
                  <a:pt x="488392" y="114077"/>
                  <a:pt x="572168" y="122989"/>
                </a:cubicBezTo>
                <a:cubicBezTo>
                  <a:pt x="655944" y="131901"/>
                  <a:pt x="803888" y="148835"/>
                  <a:pt x="882316" y="171116"/>
                </a:cubicBezTo>
                <a:cubicBezTo>
                  <a:pt x="960744" y="193397"/>
                  <a:pt x="973221" y="233501"/>
                  <a:pt x="1042737" y="256673"/>
                </a:cubicBezTo>
                <a:cubicBezTo>
                  <a:pt x="1112253" y="279845"/>
                  <a:pt x="1299411" y="310147"/>
                  <a:pt x="1299411" y="310147"/>
                </a:cubicBezTo>
                <a:cubicBezTo>
                  <a:pt x="1364470" y="323515"/>
                  <a:pt x="1387642" y="303908"/>
                  <a:pt x="1433095" y="336884"/>
                </a:cubicBezTo>
                <a:cubicBezTo>
                  <a:pt x="1478548" y="369860"/>
                  <a:pt x="1527565" y="423333"/>
                  <a:pt x="1572126" y="508000"/>
                </a:cubicBezTo>
                <a:cubicBezTo>
                  <a:pt x="1616687" y="592667"/>
                  <a:pt x="1658575" y="718775"/>
                  <a:pt x="1700463" y="844884"/>
                </a:cubicBezTo>
              </a:path>
            </a:pathLst>
          </a:custGeom>
          <a:noFill/>
          <a:ln w="25400" cap="flat" cmpd="sng" algn="ctr">
            <a:solidFill>
              <a:srgbClr val="006666"/>
            </a:solidFill>
            <a:prstDash val="solid"/>
            <a:miter lim="0"/>
            <a:headEnd type="none" w="med" len="med"/>
            <a:tailEnd type="none" w="med" len="med"/>
          </a:ln>
        </p:spPr>
        <p:txBody>
          <a:bodyPr lIns="50800" tIns="50800" rIns="50800" bIns="50800" anchor="ctr"/>
          <a:lstStyle/>
          <a:p>
            <a:endParaRPr lang="en-US"/>
          </a:p>
        </p:txBody>
      </p:sp>
      <p:grpSp>
        <p:nvGrpSpPr>
          <p:cNvPr id="30756" name="Group 63"/>
          <p:cNvGrpSpPr>
            <a:grpSpLocks/>
          </p:cNvGrpSpPr>
          <p:nvPr/>
        </p:nvGrpSpPr>
        <p:grpSpPr bwMode="auto">
          <a:xfrm>
            <a:off x="10668000" y="3806825"/>
            <a:ext cx="889000" cy="1047750"/>
            <a:chOff x="10668000" y="3807326"/>
            <a:chExt cx="889438" cy="1047895"/>
          </a:xfrm>
        </p:grpSpPr>
        <p:cxnSp>
          <p:nvCxnSpPr>
            <p:cNvPr id="30764" name="Straight Connector 64"/>
            <p:cNvCxnSpPr>
              <a:cxnSpLocks noChangeShapeType="1"/>
            </p:cNvCxnSpPr>
            <p:nvPr/>
          </p:nvCxnSpPr>
          <p:spPr bwMode="auto">
            <a:xfrm>
              <a:off x="11117179" y="3807326"/>
              <a:ext cx="235" cy="122457"/>
            </a:xfrm>
            <a:prstGeom prst="line">
              <a:avLst/>
            </a:prstGeom>
            <a:noFill/>
            <a:ln w="38100" algn="ctr">
              <a:solidFill>
                <a:srgbClr val="57B7FF"/>
              </a:solidFill>
              <a:miter lim="0"/>
              <a:headEnd/>
              <a:tailEnd/>
            </a:ln>
          </p:spPr>
        </p:cxnSp>
        <p:cxnSp>
          <p:nvCxnSpPr>
            <p:cNvPr id="30765" name="Straight Connector 65"/>
            <p:cNvCxnSpPr>
              <a:cxnSpLocks noChangeShapeType="1"/>
            </p:cNvCxnSpPr>
            <p:nvPr/>
          </p:nvCxnSpPr>
          <p:spPr bwMode="auto">
            <a:xfrm flipV="1">
              <a:off x="11103823" y="4427621"/>
              <a:ext cx="8009" cy="427600"/>
            </a:xfrm>
            <a:prstGeom prst="line">
              <a:avLst/>
            </a:prstGeom>
            <a:noFill/>
            <a:ln w="38100" algn="ctr">
              <a:solidFill>
                <a:srgbClr val="57B7FF"/>
              </a:solidFill>
              <a:miter lim="0"/>
              <a:headEnd/>
              <a:tailEnd/>
            </a:ln>
          </p:spPr>
        </p:cxnSp>
        <p:sp>
          <p:nvSpPr>
            <p:cNvPr id="30766" name="Rectangle 66"/>
            <p:cNvSpPr>
              <a:spLocks noChangeArrowheads="1"/>
            </p:cNvSpPr>
            <p:nvPr/>
          </p:nvSpPr>
          <p:spPr bwMode="auto">
            <a:xfrm>
              <a:off x="10668000" y="3895730"/>
              <a:ext cx="889438" cy="526544"/>
            </a:xfrm>
            <a:prstGeom prst="rect">
              <a:avLst/>
            </a:prstGeom>
            <a:solidFill>
              <a:srgbClr val="57B7FF">
                <a:alpha val="50195"/>
              </a:srgbClr>
            </a:solidFill>
            <a:ln w="25400" algn="ctr">
              <a:solidFill>
                <a:srgbClr val="57B7FF"/>
              </a:solidFill>
              <a:miter lim="0"/>
              <a:headEnd/>
              <a:tailEnd/>
            </a:ln>
          </p:spPr>
          <p:txBody>
            <a:bodyPr lIns="50800" tIns="50800" rIns="50800" bIns="50800" anchor="ctr"/>
            <a:lstStyle/>
            <a:p>
              <a:pPr marL="228600"/>
              <a:endParaRPr lang="en-US"/>
            </a:p>
          </p:txBody>
        </p:sp>
      </p:grpSp>
      <p:sp>
        <p:nvSpPr>
          <p:cNvPr id="30757" name="AutoShape 6"/>
          <p:cNvSpPr>
            <a:spLocks/>
          </p:cNvSpPr>
          <p:nvPr/>
        </p:nvSpPr>
        <p:spPr bwMode="auto">
          <a:xfrm rot="1516153">
            <a:off x="9102725" y="4394200"/>
            <a:ext cx="2332038" cy="317500"/>
          </a:xfrm>
          <a:custGeom>
            <a:avLst/>
            <a:gdLst>
              <a:gd name="T0" fmla="*/ 1166019 w 21600"/>
              <a:gd name="T1" fmla="*/ 158750 h 21600"/>
              <a:gd name="T2" fmla="*/ 1166019 w 21600"/>
              <a:gd name="T3" fmla="*/ 158750 h 21600"/>
              <a:gd name="T4" fmla="*/ 1166019 w 21600"/>
              <a:gd name="T5" fmla="*/ 158750 h 21600"/>
              <a:gd name="T6" fmla="*/ 1166019 w 21600"/>
              <a:gd name="T7" fmla="*/ 1587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8100" tIns="38100" rIns="38100" bIns="38100"/>
          <a:lstStyle/>
          <a:p>
            <a:pPr marL="0" lvl="1" indent="0" defTabSz="1300163">
              <a:spcBef>
                <a:spcPts val="70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en-US" sz="1500" b="1">
                <a:solidFill>
                  <a:srgbClr val="545454"/>
                </a:solidFill>
                <a:latin typeface="PT Serif" charset="0"/>
                <a:ea typeface="PT Serif" charset="0"/>
                <a:cs typeface="PT Serif" charset="0"/>
                <a:sym typeface="PT Serif" charset="0"/>
              </a:rPr>
              <a:t>Sargent et al. (2014)</a:t>
            </a:r>
            <a:endParaRPr lang="en-US"/>
          </a:p>
        </p:txBody>
      </p:sp>
      <p:sp>
        <p:nvSpPr>
          <p:cNvPr id="30758" name="AutoShape 5"/>
          <p:cNvSpPr>
            <a:spLocks/>
          </p:cNvSpPr>
          <p:nvPr/>
        </p:nvSpPr>
        <p:spPr bwMode="auto">
          <a:xfrm>
            <a:off x="11593513" y="4389438"/>
            <a:ext cx="601662" cy="52387"/>
          </a:xfrm>
          <a:custGeom>
            <a:avLst/>
            <a:gdLst>
              <a:gd name="T0" fmla="*/ 300789 w 21600"/>
              <a:gd name="T1" fmla="*/ 26187 h 21600"/>
              <a:gd name="T2" fmla="*/ 300789 w 21600"/>
              <a:gd name="T3" fmla="*/ 26187 h 21600"/>
              <a:gd name="T4" fmla="*/ 300789 w 21600"/>
              <a:gd name="T5" fmla="*/ 26187 h 21600"/>
              <a:gd name="T6" fmla="*/ 300789 w 21600"/>
              <a:gd name="T7" fmla="*/ 2618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FFFF"/>
          </a:solidFill>
          <a:ln w="12700" cap="flat" cmpd="sng">
            <a:noFill/>
            <a:prstDash val="solid"/>
            <a:miter lim="0"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0759" name="AutoShape 5"/>
          <p:cNvSpPr>
            <a:spLocks/>
          </p:cNvSpPr>
          <p:nvPr/>
        </p:nvSpPr>
        <p:spPr bwMode="auto">
          <a:xfrm>
            <a:off x="11737975" y="4256088"/>
            <a:ext cx="403225" cy="476250"/>
          </a:xfrm>
          <a:custGeom>
            <a:avLst/>
            <a:gdLst>
              <a:gd name="T0" fmla="*/ 201863 w 21600"/>
              <a:gd name="T1" fmla="*/ 237958 h 21600"/>
              <a:gd name="T2" fmla="*/ 201863 w 21600"/>
              <a:gd name="T3" fmla="*/ 237958 h 21600"/>
              <a:gd name="T4" fmla="*/ 201863 w 21600"/>
              <a:gd name="T5" fmla="*/ 237958 h 21600"/>
              <a:gd name="T6" fmla="*/ 201863 w 21600"/>
              <a:gd name="T7" fmla="*/ 2379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FFFF"/>
          </a:solidFill>
          <a:ln w="12700" cap="flat" cmpd="sng">
            <a:noFill/>
            <a:prstDash val="solid"/>
            <a:miter lim="0"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grpSp>
        <p:nvGrpSpPr>
          <p:cNvPr id="30760" name="Group 70"/>
          <p:cNvGrpSpPr>
            <a:grpSpLocks/>
          </p:cNvGrpSpPr>
          <p:nvPr/>
        </p:nvGrpSpPr>
        <p:grpSpPr bwMode="auto">
          <a:xfrm>
            <a:off x="11552238" y="4264025"/>
            <a:ext cx="655637" cy="396875"/>
            <a:chOff x="1983874" y="3465096"/>
            <a:chExt cx="967873" cy="379662"/>
          </a:xfrm>
        </p:grpSpPr>
        <p:cxnSp>
          <p:nvCxnSpPr>
            <p:cNvPr id="30762" name="Straight Connector 71"/>
            <p:cNvCxnSpPr>
              <a:cxnSpLocks noChangeShapeType="1"/>
            </p:cNvCxnSpPr>
            <p:nvPr/>
          </p:nvCxnSpPr>
          <p:spPr bwMode="auto">
            <a:xfrm>
              <a:off x="1983874" y="3609474"/>
              <a:ext cx="967873" cy="5347"/>
            </a:xfrm>
            <a:prstGeom prst="line">
              <a:avLst/>
            </a:prstGeom>
            <a:noFill/>
            <a:ln w="38100" algn="ctr">
              <a:solidFill>
                <a:srgbClr val="57B7FF"/>
              </a:solidFill>
              <a:miter lim="0"/>
              <a:headEnd/>
              <a:tailEnd/>
            </a:ln>
          </p:spPr>
        </p:cxnSp>
        <p:cxnSp>
          <p:nvCxnSpPr>
            <p:cNvPr id="30763" name="Straight Connector 72"/>
            <p:cNvCxnSpPr>
              <a:cxnSpLocks noChangeShapeType="1"/>
            </p:cNvCxnSpPr>
            <p:nvPr/>
          </p:nvCxnSpPr>
          <p:spPr bwMode="auto">
            <a:xfrm flipV="1">
              <a:off x="2454442" y="3465096"/>
              <a:ext cx="10694" cy="379662"/>
            </a:xfrm>
            <a:prstGeom prst="line">
              <a:avLst/>
            </a:prstGeom>
            <a:noFill/>
            <a:ln w="38100" algn="ctr">
              <a:solidFill>
                <a:srgbClr val="57B7FF"/>
              </a:solidFill>
              <a:miter lim="0"/>
              <a:headEnd type="arrow" w="med" len="med"/>
              <a:tailEnd/>
            </a:ln>
          </p:spPr>
        </p:cxnSp>
      </p:grpSp>
      <p:sp>
        <p:nvSpPr>
          <p:cNvPr id="30761" name="AutoShape 6"/>
          <p:cNvSpPr>
            <a:spLocks/>
          </p:cNvSpPr>
          <p:nvPr/>
        </p:nvSpPr>
        <p:spPr bwMode="auto">
          <a:xfrm rot="3777199">
            <a:off x="9441656" y="5255419"/>
            <a:ext cx="2332038" cy="317500"/>
          </a:xfrm>
          <a:custGeom>
            <a:avLst/>
            <a:gdLst>
              <a:gd name="T0" fmla="*/ 1166019 w 21600"/>
              <a:gd name="T1" fmla="*/ 158750 h 21600"/>
              <a:gd name="T2" fmla="*/ 1166019 w 21600"/>
              <a:gd name="T3" fmla="*/ 158750 h 21600"/>
              <a:gd name="T4" fmla="*/ 1166019 w 21600"/>
              <a:gd name="T5" fmla="*/ 158750 h 21600"/>
              <a:gd name="T6" fmla="*/ 1166019 w 21600"/>
              <a:gd name="T7" fmla="*/ 1587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8100" tIns="38100" rIns="38100" bIns="38100"/>
          <a:lstStyle/>
          <a:p>
            <a:pPr marL="0" lvl="1" indent="0" defTabSz="1300163">
              <a:spcBef>
                <a:spcPts val="70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en-US" sz="1500" b="1">
                <a:solidFill>
                  <a:srgbClr val="FF9900"/>
                </a:solidFill>
                <a:latin typeface="PT Serif" charset="0"/>
                <a:ea typeface="PT Serif" charset="0"/>
                <a:cs typeface="PT Serif" charset="0"/>
                <a:sym typeface="PT Serif" charset="0"/>
              </a:rPr>
              <a:t>Obreschkow </a:t>
            </a:r>
            <a:br>
              <a:rPr lang="en-US" sz="1500" b="1">
                <a:solidFill>
                  <a:srgbClr val="FF9900"/>
                </a:solidFill>
                <a:latin typeface="PT Serif" charset="0"/>
                <a:ea typeface="PT Serif" charset="0"/>
                <a:cs typeface="PT Serif" charset="0"/>
                <a:sym typeface="PT Serif" charset="0"/>
              </a:rPr>
            </a:br>
            <a:r>
              <a:rPr lang="en-US" sz="1500" b="1">
                <a:solidFill>
                  <a:srgbClr val="FF9900"/>
                </a:solidFill>
                <a:latin typeface="PT Serif" charset="0"/>
                <a:ea typeface="PT Serif" charset="0"/>
                <a:cs typeface="PT Serif" charset="0"/>
                <a:sym typeface="PT Serif" charset="0"/>
              </a:rPr>
              <a:t>et al. (2009)</a:t>
            </a:r>
            <a:endParaRPr lang="en-US">
              <a:solidFill>
                <a:srgbClr val="FF99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roppedImage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0" y="2133600"/>
            <a:ext cx="9155113" cy="664845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31747" name="AutoShape 11"/>
          <p:cNvSpPr>
            <a:spLocks/>
          </p:cNvSpPr>
          <p:nvPr/>
        </p:nvSpPr>
        <p:spPr bwMode="auto">
          <a:xfrm>
            <a:off x="2317750" y="3629025"/>
            <a:ext cx="7524750" cy="3944938"/>
          </a:xfrm>
          <a:custGeom>
            <a:avLst/>
            <a:gdLst>
              <a:gd name="T0" fmla="*/ 3762822 w 21600"/>
              <a:gd name="T1" fmla="*/ 1972672 h 21600"/>
              <a:gd name="T2" fmla="*/ 3762822 w 21600"/>
              <a:gd name="T3" fmla="*/ 1972672 h 21600"/>
              <a:gd name="T4" fmla="*/ 3762822 w 21600"/>
              <a:gd name="T5" fmla="*/ 1972672 h 21600"/>
              <a:gd name="T6" fmla="*/ 3762822 w 21600"/>
              <a:gd name="T7" fmla="*/ 1972672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FFFF"/>
          </a:solidFill>
          <a:ln w="12700" cap="flat" cmpd="sng">
            <a:noFill/>
            <a:prstDash val="solid"/>
            <a:miter lim="0"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1748" name="AutoShape 15"/>
          <p:cNvSpPr>
            <a:spLocks/>
          </p:cNvSpPr>
          <p:nvPr/>
        </p:nvSpPr>
        <p:spPr bwMode="auto">
          <a:xfrm>
            <a:off x="2540000" y="1368425"/>
            <a:ext cx="8193088" cy="552450"/>
          </a:xfrm>
          <a:custGeom>
            <a:avLst/>
            <a:gdLst>
              <a:gd name="T0" fmla="*/ 4096657 w 21600"/>
              <a:gd name="T1" fmla="*/ 276225 h 21600"/>
              <a:gd name="T2" fmla="*/ 4096657 w 21600"/>
              <a:gd name="T3" fmla="*/ 276225 h 21600"/>
              <a:gd name="T4" fmla="*/ 4096657 w 21600"/>
              <a:gd name="T5" fmla="*/ 276225 h 21600"/>
              <a:gd name="T6" fmla="*/ 4096657 w 21600"/>
              <a:gd name="T7" fmla="*/ 276225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pPr algn="l" defTabSz="1300163">
              <a:spcBef>
                <a:spcPts val="800"/>
              </a:spcBef>
              <a:buClr>
                <a:srgbClr val="000000"/>
              </a:buClr>
            </a:pP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ρ(M</a:t>
            </a:r>
            <a:r>
              <a:rPr lang="en-US" sz="3000" baseline="-6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H2</a:t>
            </a: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) predictions + densities of stars and HI</a:t>
            </a:r>
            <a:endParaRPr lang="en-US"/>
          </a:p>
        </p:txBody>
      </p:sp>
      <p:sp>
        <p:nvSpPr>
          <p:cNvPr id="108560" name="AutoShape 16"/>
          <p:cNvSpPr>
            <a:spLocks/>
          </p:cNvSpPr>
          <p:nvPr/>
        </p:nvSpPr>
        <p:spPr bwMode="auto">
          <a:xfrm>
            <a:off x="133350" y="190500"/>
            <a:ext cx="12736513" cy="5715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EB4"/>
          </a:solid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defTabSz="455613">
              <a:spcBef>
                <a:spcPts val="1400"/>
              </a:spcBef>
              <a:defRPr/>
            </a:pPr>
            <a:r>
              <a:rPr lang="en-US" sz="3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Blind constraints: cosmic H2 density</a:t>
            </a:r>
            <a:endParaRPr lang="en-US" dirty="0"/>
          </a:p>
        </p:txBody>
      </p:sp>
      <p:sp>
        <p:nvSpPr>
          <p:cNvPr id="31750" name="AutoShape 17"/>
          <p:cNvSpPr>
            <a:spLocks/>
          </p:cNvSpPr>
          <p:nvPr/>
        </p:nvSpPr>
        <p:spPr bwMode="auto">
          <a:xfrm>
            <a:off x="10183813" y="6677025"/>
            <a:ext cx="2959100" cy="1054100"/>
          </a:xfrm>
          <a:custGeom>
            <a:avLst/>
            <a:gdLst>
              <a:gd name="T0" fmla="*/ 1479550 w 21600"/>
              <a:gd name="T1" fmla="*/ 527050 h 21600"/>
              <a:gd name="T2" fmla="*/ 1479550 w 21600"/>
              <a:gd name="T3" fmla="*/ 527050 h 21600"/>
              <a:gd name="T4" fmla="*/ 1479550 w 21600"/>
              <a:gd name="T5" fmla="*/ 527050 h 21600"/>
              <a:gd name="T6" fmla="*/ 1479550 w 21600"/>
              <a:gd name="T7" fmla="*/ 5270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pPr algn="l" defTabSz="914400">
              <a:spcBef>
                <a:spcPts val="3800"/>
              </a:spcBef>
              <a:buClr>
                <a:srgbClr val="000000"/>
              </a:buClr>
              <a:buFont typeface="Gill Sans" charset="0"/>
              <a:buNone/>
            </a:pPr>
            <a:r>
              <a:rPr lang="en-US" sz="2200">
                <a:latin typeface="Gill Sans" charset="0"/>
                <a:ea typeface="Gill Sans" charset="0"/>
                <a:cs typeface="Gill Sans" charset="0"/>
                <a:sym typeface="Gill Sans" charset="0"/>
              </a:rPr>
              <a:t>Sargent et al., in prep (based in Sargent et al. 2011, 2012)</a:t>
            </a:r>
            <a:endParaRPr lang="en-US"/>
          </a:p>
        </p:txBody>
      </p:sp>
      <p:sp>
        <p:nvSpPr>
          <p:cNvPr id="31751" name="AutoShape 6"/>
          <p:cNvSpPr>
            <a:spLocks/>
          </p:cNvSpPr>
          <p:nvPr/>
        </p:nvSpPr>
        <p:spPr bwMode="auto">
          <a:xfrm>
            <a:off x="4479925" y="5670550"/>
            <a:ext cx="330200" cy="109538"/>
          </a:xfrm>
          <a:custGeom>
            <a:avLst/>
            <a:gdLst>
              <a:gd name="T0" fmla="*/ 165033 w 21600"/>
              <a:gd name="T1" fmla="*/ 55036 h 21600"/>
              <a:gd name="T2" fmla="*/ 165033 w 21600"/>
              <a:gd name="T3" fmla="*/ 55036 h 21600"/>
              <a:gd name="T4" fmla="*/ 165033 w 21600"/>
              <a:gd name="T5" fmla="*/ 55036 h 21600"/>
              <a:gd name="T6" fmla="*/ 165033 w 21600"/>
              <a:gd name="T7" fmla="*/ 5503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21599"/>
                </a:moveTo>
                <a:lnTo>
                  <a:pt x="21599" y="4478"/>
                </a:lnTo>
                <a:lnTo>
                  <a:pt x="416" y="0"/>
                </a:lnTo>
                <a:lnTo>
                  <a:pt x="0" y="21599"/>
                </a:lnTo>
                <a:close/>
              </a:path>
            </a:pathLst>
          </a:custGeom>
          <a:solidFill>
            <a:srgbClr val="FFFFFF"/>
          </a:solidFill>
          <a:ln w="12700" cap="flat" cmpd="sng">
            <a:noFill/>
            <a:prstDash val="solid"/>
            <a:miter lim="0"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1752" name="AutoShape 9"/>
          <p:cNvSpPr>
            <a:spLocks/>
          </p:cNvSpPr>
          <p:nvPr/>
        </p:nvSpPr>
        <p:spPr bwMode="auto">
          <a:xfrm rot="-84434">
            <a:off x="6742113" y="5068888"/>
            <a:ext cx="2559050" cy="157162"/>
          </a:xfrm>
          <a:custGeom>
            <a:avLst/>
            <a:gdLst>
              <a:gd name="T0" fmla="*/ 1279678 w 21600"/>
              <a:gd name="T1" fmla="*/ 78427 h 21600"/>
              <a:gd name="T2" fmla="*/ 1279678 w 21600"/>
              <a:gd name="T3" fmla="*/ 78427 h 21600"/>
              <a:gd name="T4" fmla="*/ 1279678 w 21600"/>
              <a:gd name="T5" fmla="*/ 78427 h 21600"/>
              <a:gd name="T6" fmla="*/ 1279678 w 21600"/>
              <a:gd name="T7" fmla="*/ 7842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545454"/>
          </a:solidFill>
          <a:ln w="12700" cap="flat" cmpd="sng">
            <a:noFill/>
            <a:prstDash val="solid"/>
            <a:miter lim="0"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1753" name="AutoShape 10"/>
          <p:cNvSpPr>
            <a:spLocks/>
          </p:cNvSpPr>
          <p:nvPr/>
        </p:nvSpPr>
        <p:spPr bwMode="auto">
          <a:xfrm rot="-84434">
            <a:off x="8218488" y="5257800"/>
            <a:ext cx="436562" cy="114300"/>
          </a:xfrm>
          <a:custGeom>
            <a:avLst/>
            <a:gdLst>
              <a:gd name="T0" fmla="*/ 218479 w 21600"/>
              <a:gd name="T1" fmla="*/ 57102 h 21600"/>
              <a:gd name="T2" fmla="*/ 218479 w 21600"/>
              <a:gd name="T3" fmla="*/ 57102 h 21600"/>
              <a:gd name="T4" fmla="*/ 218479 w 21600"/>
              <a:gd name="T5" fmla="*/ 57102 h 21600"/>
              <a:gd name="T6" fmla="*/ 218479 w 21600"/>
              <a:gd name="T7" fmla="*/ 57102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545454"/>
          </a:solidFill>
          <a:ln w="12700" cap="flat" cmpd="sng">
            <a:noFill/>
            <a:prstDash val="solid"/>
            <a:miter lim="0"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1754" name="Line 12"/>
          <p:cNvSpPr>
            <a:spLocks noChangeShapeType="1"/>
          </p:cNvSpPr>
          <p:nvPr/>
        </p:nvSpPr>
        <p:spPr bwMode="auto">
          <a:xfrm>
            <a:off x="8270875" y="5437188"/>
            <a:ext cx="307975" cy="11112"/>
          </a:xfrm>
          <a:prstGeom prst="line">
            <a:avLst/>
          </a:prstGeom>
          <a:noFill/>
          <a:ln w="25400">
            <a:solidFill>
              <a:srgbClr val="FF7E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1755" name="AutoShape 13"/>
          <p:cNvSpPr>
            <a:spLocks/>
          </p:cNvSpPr>
          <p:nvPr/>
        </p:nvSpPr>
        <p:spPr bwMode="auto">
          <a:xfrm>
            <a:off x="8745538" y="6797675"/>
            <a:ext cx="1176337" cy="503238"/>
          </a:xfrm>
          <a:custGeom>
            <a:avLst/>
            <a:gdLst>
              <a:gd name="T0" fmla="*/ 588192 w 21600"/>
              <a:gd name="T1" fmla="*/ 251199 h 21600"/>
              <a:gd name="T2" fmla="*/ 588192 w 21600"/>
              <a:gd name="T3" fmla="*/ 251199 h 21600"/>
              <a:gd name="T4" fmla="*/ 588192 w 21600"/>
              <a:gd name="T5" fmla="*/ 251199 h 21600"/>
              <a:gd name="T6" fmla="*/ 588192 w 21600"/>
              <a:gd name="T7" fmla="*/ 251199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pPr marL="0" lvl="1" indent="0" defTabSz="1300163">
              <a:spcBef>
                <a:spcPts val="70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en-US" sz="2600">
                <a:solidFill>
                  <a:srgbClr val="970201"/>
                </a:solidFill>
                <a:latin typeface="Tw Cen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ρ(M</a:t>
            </a:r>
            <a:r>
              <a:rPr lang="en-US" sz="2600" baseline="-6000">
                <a:solidFill>
                  <a:srgbClr val="970201"/>
                </a:solidFill>
                <a:latin typeface="Tw Cen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stars</a:t>
            </a:r>
            <a:r>
              <a:rPr lang="en-US" sz="2600">
                <a:solidFill>
                  <a:srgbClr val="970201"/>
                </a:solidFill>
                <a:latin typeface="Tw Cen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)</a:t>
            </a:r>
            <a:endParaRPr lang="en-US"/>
          </a:p>
        </p:txBody>
      </p:sp>
      <p:sp>
        <p:nvSpPr>
          <p:cNvPr id="31756" name="AutoShape 14"/>
          <p:cNvSpPr>
            <a:spLocks/>
          </p:cNvSpPr>
          <p:nvPr/>
        </p:nvSpPr>
        <p:spPr bwMode="auto">
          <a:xfrm>
            <a:off x="2203450" y="4976813"/>
            <a:ext cx="947738" cy="503237"/>
          </a:xfrm>
          <a:custGeom>
            <a:avLst/>
            <a:gdLst>
              <a:gd name="T0" fmla="*/ 473607 w 21600"/>
              <a:gd name="T1" fmla="*/ 251199 h 21600"/>
              <a:gd name="T2" fmla="*/ 473607 w 21600"/>
              <a:gd name="T3" fmla="*/ 251199 h 21600"/>
              <a:gd name="T4" fmla="*/ 473607 w 21600"/>
              <a:gd name="T5" fmla="*/ 251199 h 21600"/>
              <a:gd name="T6" fmla="*/ 473607 w 21600"/>
              <a:gd name="T7" fmla="*/ 251199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pPr marL="0" lvl="1" indent="0" defTabSz="1300163">
              <a:spcBef>
                <a:spcPts val="70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en-US" sz="2600">
                <a:solidFill>
                  <a:srgbClr val="023889"/>
                </a:solidFill>
                <a:latin typeface="Tw Cen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ρ(M</a:t>
            </a:r>
            <a:r>
              <a:rPr lang="en-US" sz="2600" baseline="-6000">
                <a:solidFill>
                  <a:srgbClr val="023889"/>
                </a:solidFill>
                <a:latin typeface="Tw Cen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HI</a:t>
            </a:r>
            <a:r>
              <a:rPr lang="en-US" sz="2600">
                <a:solidFill>
                  <a:srgbClr val="023889"/>
                </a:solidFill>
                <a:latin typeface="Tw Cen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)</a:t>
            </a:r>
            <a:endParaRPr lang="en-US"/>
          </a:p>
        </p:txBody>
      </p:sp>
      <p:sp>
        <p:nvSpPr>
          <p:cNvPr id="38" name="Freeform 37"/>
          <p:cNvSpPr/>
          <p:nvPr/>
        </p:nvSpPr>
        <p:spPr bwMode="auto">
          <a:xfrm>
            <a:off x="2220913" y="4286250"/>
            <a:ext cx="7878762" cy="2517775"/>
          </a:xfrm>
          <a:custGeom>
            <a:avLst/>
            <a:gdLst>
              <a:gd name="connsiteX0" fmla="*/ 100148 w 7879080"/>
              <a:gd name="connsiteY0" fmla="*/ 2120537 h 2516777"/>
              <a:gd name="connsiteX1" fmla="*/ 426720 w 7879080"/>
              <a:gd name="connsiteY1" fmla="*/ 1937657 h 2516777"/>
              <a:gd name="connsiteX2" fmla="*/ 609600 w 7879080"/>
              <a:gd name="connsiteY2" fmla="*/ 1793966 h 2516777"/>
              <a:gd name="connsiteX3" fmla="*/ 792480 w 7879080"/>
              <a:gd name="connsiteY3" fmla="*/ 1689463 h 2516777"/>
              <a:gd name="connsiteX4" fmla="*/ 1014548 w 7879080"/>
              <a:gd name="connsiteY4" fmla="*/ 1506583 h 2516777"/>
              <a:gd name="connsiteX5" fmla="*/ 1328057 w 7879080"/>
              <a:gd name="connsiteY5" fmla="*/ 1336766 h 2516777"/>
              <a:gd name="connsiteX6" fmla="*/ 1589314 w 7879080"/>
              <a:gd name="connsiteY6" fmla="*/ 1206137 h 2516777"/>
              <a:gd name="connsiteX7" fmla="*/ 1942011 w 7879080"/>
              <a:gd name="connsiteY7" fmla="*/ 957943 h 2516777"/>
              <a:gd name="connsiteX8" fmla="*/ 2151017 w 7879080"/>
              <a:gd name="connsiteY8" fmla="*/ 879566 h 2516777"/>
              <a:gd name="connsiteX9" fmla="*/ 2516777 w 7879080"/>
              <a:gd name="connsiteY9" fmla="*/ 840377 h 2516777"/>
              <a:gd name="connsiteX10" fmla="*/ 2960914 w 7879080"/>
              <a:gd name="connsiteY10" fmla="*/ 853440 h 2516777"/>
              <a:gd name="connsiteX11" fmla="*/ 3418114 w 7879080"/>
              <a:gd name="connsiteY11" fmla="*/ 840377 h 2516777"/>
              <a:gd name="connsiteX12" fmla="*/ 3640183 w 7879080"/>
              <a:gd name="connsiteY12" fmla="*/ 892629 h 2516777"/>
              <a:gd name="connsiteX13" fmla="*/ 4293326 w 7879080"/>
              <a:gd name="connsiteY13" fmla="*/ 892629 h 2516777"/>
              <a:gd name="connsiteX14" fmla="*/ 4476206 w 7879080"/>
              <a:gd name="connsiteY14" fmla="*/ 892629 h 2516777"/>
              <a:gd name="connsiteX15" fmla="*/ 4802777 w 7879080"/>
              <a:gd name="connsiteY15" fmla="*/ 722812 h 2516777"/>
              <a:gd name="connsiteX16" fmla="*/ 5116286 w 7879080"/>
              <a:gd name="connsiteY16" fmla="*/ 657497 h 2516777"/>
              <a:gd name="connsiteX17" fmla="*/ 5403668 w 7879080"/>
              <a:gd name="connsiteY17" fmla="*/ 592183 h 2516777"/>
              <a:gd name="connsiteX18" fmla="*/ 5860868 w 7879080"/>
              <a:gd name="connsiteY18" fmla="*/ 448492 h 2516777"/>
              <a:gd name="connsiteX19" fmla="*/ 6370320 w 7879080"/>
              <a:gd name="connsiteY19" fmla="*/ 317863 h 2516777"/>
              <a:gd name="connsiteX20" fmla="*/ 7219406 w 7879080"/>
              <a:gd name="connsiteY20" fmla="*/ 69669 h 2516777"/>
              <a:gd name="connsiteX21" fmla="*/ 7271657 w 7879080"/>
              <a:gd name="connsiteY21" fmla="*/ 56606 h 2516777"/>
              <a:gd name="connsiteX22" fmla="*/ 7781108 w 7879080"/>
              <a:gd name="connsiteY22" fmla="*/ 409303 h 2516777"/>
              <a:gd name="connsiteX23" fmla="*/ 7781108 w 7879080"/>
              <a:gd name="connsiteY23" fmla="*/ 422366 h 2516777"/>
              <a:gd name="connsiteX24" fmla="*/ 7794171 w 7879080"/>
              <a:gd name="connsiteY24" fmla="*/ 1389017 h 2516777"/>
              <a:gd name="connsiteX25" fmla="*/ 7794171 w 7879080"/>
              <a:gd name="connsiteY25" fmla="*/ 1375955 h 2516777"/>
              <a:gd name="connsiteX26" fmla="*/ 7284720 w 7879080"/>
              <a:gd name="connsiteY26" fmla="*/ 1088572 h 2516777"/>
              <a:gd name="connsiteX27" fmla="*/ 6500948 w 7879080"/>
              <a:gd name="connsiteY27" fmla="*/ 1153886 h 2516777"/>
              <a:gd name="connsiteX28" fmla="*/ 5952308 w 7879080"/>
              <a:gd name="connsiteY28" fmla="*/ 1140823 h 2516777"/>
              <a:gd name="connsiteX29" fmla="*/ 5259977 w 7879080"/>
              <a:gd name="connsiteY29" fmla="*/ 1232263 h 2516777"/>
              <a:gd name="connsiteX30" fmla="*/ 4946468 w 7879080"/>
              <a:gd name="connsiteY30" fmla="*/ 1284515 h 2516777"/>
              <a:gd name="connsiteX31" fmla="*/ 4528457 w 7879080"/>
              <a:gd name="connsiteY31" fmla="*/ 1271452 h 2516777"/>
              <a:gd name="connsiteX32" fmla="*/ 4175760 w 7879080"/>
              <a:gd name="connsiteY32" fmla="*/ 1219200 h 2516777"/>
              <a:gd name="connsiteX33" fmla="*/ 3431177 w 7879080"/>
              <a:gd name="connsiteY33" fmla="*/ 1219200 h 2516777"/>
              <a:gd name="connsiteX34" fmla="*/ 3039291 w 7879080"/>
              <a:gd name="connsiteY34" fmla="*/ 1180012 h 2516777"/>
              <a:gd name="connsiteX35" fmla="*/ 2960914 w 7879080"/>
              <a:gd name="connsiteY35" fmla="*/ 1180012 h 2516777"/>
              <a:gd name="connsiteX36" fmla="*/ 2725783 w 7879080"/>
              <a:gd name="connsiteY36" fmla="*/ 1232263 h 2516777"/>
              <a:gd name="connsiteX37" fmla="*/ 2569028 w 7879080"/>
              <a:gd name="connsiteY37" fmla="*/ 1180012 h 2516777"/>
              <a:gd name="connsiteX38" fmla="*/ 2294708 w 7879080"/>
              <a:gd name="connsiteY38" fmla="*/ 1219200 h 2516777"/>
              <a:gd name="connsiteX39" fmla="*/ 2137954 w 7879080"/>
              <a:gd name="connsiteY39" fmla="*/ 1206137 h 2516777"/>
              <a:gd name="connsiteX40" fmla="*/ 1719943 w 7879080"/>
              <a:gd name="connsiteY40" fmla="*/ 1480457 h 2516777"/>
              <a:gd name="connsiteX41" fmla="*/ 1497874 w 7879080"/>
              <a:gd name="connsiteY41" fmla="*/ 1571897 h 2516777"/>
              <a:gd name="connsiteX42" fmla="*/ 1262743 w 7879080"/>
              <a:gd name="connsiteY42" fmla="*/ 1676400 h 2516777"/>
              <a:gd name="connsiteX43" fmla="*/ 923108 w 7879080"/>
              <a:gd name="connsiteY43" fmla="*/ 1911532 h 2516777"/>
              <a:gd name="connsiteX44" fmla="*/ 126274 w 7879080"/>
              <a:gd name="connsiteY44" fmla="*/ 2434046 h 2516777"/>
              <a:gd name="connsiteX45" fmla="*/ 165463 w 7879080"/>
              <a:gd name="connsiteY45" fmla="*/ 2407920 h 2516777"/>
              <a:gd name="connsiteX46" fmla="*/ 139337 w 7879080"/>
              <a:gd name="connsiteY46" fmla="*/ 2172789 h 2516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7879080" h="2516777">
                <a:moveTo>
                  <a:pt x="100148" y="2120537"/>
                </a:moveTo>
                <a:cubicBezTo>
                  <a:pt x="220979" y="2056311"/>
                  <a:pt x="341811" y="1992086"/>
                  <a:pt x="426720" y="1937657"/>
                </a:cubicBezTo>
                <a:cubicBezTo>
                  <a:pt x="511629" y="1883229"/>
                  <a:pt x="548640" y="1835332"/>
                  <a:pt x="609600" y="1793966"/>
                </a:cubicBezTo>
                <a:cubicBezTo>
                  <a:pt x="670560" y="1752600"/>
                  <a:pt x="724989" y="1737360"/>
                  <a:pt x="792480" y="1689463"/>
                </a:cubicBezTo>
                <a:cubicBezTo>
                  <a:pt x="859971" y="1641566"/>
                  <a:pt x="925285" y="1565366"/>
                  <a:pt x="1014548" y="1506583"/>
                </a:cubicBezTo>
                <a:cubicBezTo>
                  <a:pt x="1103811" y="1447800"/>
                  <a:pt x="1232263" y="1386840"/>
                  <a:pt x="1328057" y="1336766"/>
                </a:cubicBezTo>
                <a:cubicBezTo>
                  <a:pt x="1423851" y="1286692"/>
                  <a:pt x="1486988" y="1269274"/>
                  <a:pt x="1589314" y="1206137"/>
                </a:cubicBezTo>
                <a:cubicBezTo>
                  <a:pt x="1691640" y="1143000"/>
                  <a:pt x="1848394" y="1012371"/>
                  <a:pt x="1942011" y="957943"/>
                </a:cubicBezTo>
                <a:cubicBezTo>
                  <a:pt x="2035628" y="903515"/>
                  <a:pt x="2055223" y="899160"/>
                  <a:pt x="2151017" y="879566"/>
                </a:cubicBezTo>
                <a:cubicBezTo>
                  <a:pt x="2246811" y="859972"/>
                  <a:pt x="2381794" y="844731"/>
                  <a:pt x="2516777" y="840377"/>
                </a:cubicBezTo>
                <a:cubicBezTo>
                  <a:pt x="2651760" y="836023"/>
                  <a:pt x="2810691" y="853440"/>
                  <a:pt x="2960914" y="853440"/>
                </a:cubicBezTo>
                <a:cubicBezTo>
                  <a:pt x="3111137" y="853440"/>
                  <a:pt x="3304903" y="833846"/>
                  <a:pt x="3418114" y="840377"/>
                </a:cubicBezTo>
                <a:cubicBezTo>
                  <a:pt x="3531326" y="846909"/>
                  <a:pt x="3494314" y="883920"/>
                  <a:pt x="3640183" y="892629"/>
                </a:cubicBezTo>
                <a:cubicBezTo>
                  <a:pt x="3786052" y="901338"/>
                  <a:pt x="4293326" y="892629"/>
                  <a:pt x="4293326" y="892629"/>
                </a:cubicBezTo>
                <a:cubicBezTo>
                  <a:pt x="4432663" y="892629"/>
                  <a:pt x="4391298" y="920932"/>
                  <a:pt x="4476206" y="892629"/>
                </a:cubicBezTo>
                <a:cubicBezTo>
                  <a:pt x="4561114" y="864326"/>
                  <a:pt x="4696097" y="762001"/>
                  <a:pt x="4802777" y="722812"/>
                </a:cubicBezTo>
                <a:cubicBezTo>
                  <a:pt x="4909457" y="683623"/>
                  <a:pt x="5116286" y="657497"/>
                  <a:pt x="5116286" y="657497"/>
                </a:cubicBezTo>
                <a:cubicBezTo>
                  <a:pt x="5216434" y="635726"/>
                  <a:pt x="5279571" y="627017"/>
                  <a:pt x="5403668" y="592183"/>
                </a:cubicBezTo>
                <a:cubicBezTo>
                  <a:pt x="5527765" y="557349"/>
                  <a:pt x="5699759" y="494212"/>
                  <a:pt x="5860868" y="448492"/>
                </a:cubicBezTo>
                <a:cubicBezTo>
                  <a:pt x="6021977" y="402772"/>
                  <a:pt x="6143897" y="381000"/>
                  <a:pt x="6370320" y="317863"/>
                </a:cubicBezTo>
                <a:cubicBezTo>
                  <a:pt x="6596743" y="254726"/>
                  <a:pt x="7069183" y="113212"/>
                  <a:pt x="7219406" y="69669"/>
                </a:cubicBezTo>
                <a:cubicBezTo>
                  <a:pt x="7369629" y="26126"/>
                  <a:pt x="7178040" y="0"/>
                  <a:pt x="7271657" y="56606"/>
                </a:cubicBezTo>
                <a:cubicBezTo>
                  <a:pt x="7365274" y="113212"/>
                  <a:pt x="7696199" y="348343"/>
                  <a:pt x="7781108" y="409303"/>
                </a:cubicBezTo>
                <a:cubicBezTo>
                  <a:pt x="7866017" y="470263"/>
                  <a:pt x="7778931" y="259080"/>
                  <a:pt x="7781108" y="422366"/>
                </a:cubicBezTo>
                <a:cubicBezTo>
                  <a:pt x="7783285" y="585652"/>
                  <a:pt x="7791994" y="1230086"/>
                  <a:pt x="7794171" y="1389017"/>
                </a:cubicBezTo>
                <a:cubicBezTo>
                  <a:pt x="7796348" y="1547948"/>
                  <a:pt x="7879080" y="1426029"/>
                  <a:pt x="7794171" y="1375955"/>
                </a:cubicBezTo>
                <a:cubicBezTo>
                  <a:pt x="7709263" y="1325881"/>
                  <a:pt x="7500257" y="1125583"/>
                  <a:pt x="7284720" y="1088572"/>
                </a:cubicBezTo>
                <a:cubicBezTo>
                  <a:pt x="7069183" y="1051561"/>
                  <a:pt x="6723017" y="1145178"/>
                  <a:pt x="6500948" y="1153886"/>
                </a:cubicBezTo>
                <a:cubicBezTo>
                  <a:pt x="6278879" y="1162594"/>
                  <a:pt x="6159136" y="1127760"/>
                  <a:pt x="5952308" y="1140823"/>
                </a:cubicBezTo>
                <a:cubicBezTo>
                  <a:pt x="5745480" y="1153886"/>
                  <a:pt x="5427617" y="1208314"/>
                  <a:pt x="5259977" y="1232263"/>
                </a:cubicBezTo>
                <a:cubicBezTo>
                  <a:pt x="5092337" y="1256212"/>
                  <a:pt x="5068388" y="1277984"/>
                  <a:pt x="4946468" y="1284515"/>
                </a:cubicBezTo>
                <a:cubicBezTo>
                  <a:pt x="4824548" y="1291046"/>
                  <a:pt x="4656908" y="1282338"/>
                  <a:pt x="4528457" y="1271452"/>
                </a:cubicBezTo>
                <a:cubicBezTo>
                  <a:pt x="4400006" y="1260566"/>
                  <a:pt x="4358640" y="1227909"/>
                  <a:pt x="4175760" y="1219200"/>
                </a:cubicBezTo>
                <a:cubicBezTo>
                  <a:pt x="3992880" y="1210491"/>
                  <a:pt x="3620588" y="1225731"/>
                  <a:pt x="3431177" y="1219200"/>
                </a:cubicBezTo>
                <a:cubicBezTo>
                  <a:pt x="3241766" y="1212669"/>
                  <a:pt x="3117668" y="1186543"/>
                  <a:pt x="3039291" y="1180012"/>
                </a:cubicBezTo>
                <a:cubicBezTo>
                  <a:pt x="2960914" y="1173481"/>
                  <a:pt x="3013165" y="1171304"/>
                  <a:pt x="2960914" y="1180012"/>
                </a:cubicBezTo>
                <a:cubicBezTo>
                  <a:pt x="2908663" y="1188721"/>
                  <a:pt x="2791097" y="1232263"/>
                  <a:pt x="2725783" y="1232263"/>
                </a:cubicBezTo>
                <a:cubicBezTo>
                  <a:pt x="2660469" y="1232263"/>
                  <a:pt x="2640874" y="1182189"/>
                  <a:pt x="2569028" y="1180012"/>
                </a:cubicBezTo>
                <a:cubicBezTo>
                  <a:pt x="2497182" y="1177835"/>
                  <a:pt x="2366554" y="1214846"/>
                  <a:pt x="2294708" y="1219200"/>
                </a:cubicBezTo>
                <a:cubicBezTo>
                  <a:pt x="2222862" y="1223554"/>
                  <a:pt x="2233748" y="1162594"/>
                  <a:pt x="2137954" y="1206137"/>
                </a:cubicBezTo>
                <a:cubicBezTo>
                  <a:pt x="2042160" y="1249680"/>
                  <a:pt x="1826623" y="1419497"/>
                  <a:pt x="1719943" y="1480457"/>
                </a:cubicBezTo>
                <a:cubicBezTo>
                  <a:pt x="1613263" y="1541417"/>
                  <a:pt x="1574074" y="1539240"/>
                  <a:pt x="1497874" y="1571897"/>
                </a:cubicBezTo>
                <a:cubicBezTo>
                  <a:pt x="1421674" y="1604554"/>
                  <a:pt x="1358537" y="1619794"/>
                  <a:pt x="1262743" y="1676400"/>
                </a:cubicBezTo>
                <a:cubicBezTo>
                  <a:pt x="1166949" y="1733006"/>
                  <a:pt x="1112520" y="1785258"/>
                  <a:pt x="923108" y="1911532"/>
                </a:cubicBezTo>
                <a:cubicBezTo>
                  <a:pt x="733697" y="2037806"/>
                  <a:pt x="252548" y="2351315"/>
                  <a:pt x="126274" y="2434046"/>
                </a:cubicBezTo>
                <a:cubicBezTo>
                  <a:pt x="0" y="2516777"/>
                  <a:pt x="163286" y="2451463"/>
                  <a:pt x="165463" y="2407920"/>
                </a:cubicBezTo>
                <a:cubicBezTo>
                  <a:pt x="167640" y="2364377"/>
                  <a:pt x="153488" y="2268583"/>
                  <a:pt x="139337" y="2172789"/>
                </a:cubicBezTo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lIns="50800" tIns="50800" rIns="50800" bIns="50800" anchor="ctr"/>
          <a:lstStyle/>
          <a:p>
            <a:pPr marL="228600">
              <a:defRPr/>
            </a:pPr>
            <a:endParaRPr lang="en-US"/>
          </a:p>
        </p:txBody>
      </p:sp>
      <p:sp>
        <p:nvSpPr>
          <p:cNvPr id="39" name="Freeform 38"/>
          <p:cNvSpPr/>
          <p:nvPr/>
        </p:nvSpPr>
        <p:spPr bwMode="auto">
          <a:xfrm>
            <a:off x="2338388" y="5199063"/>
            <a:ext cx="7680325" cy="274637"/>
          </a:xfrm>
          <a:custGeom>
            <a:avLst/>
            <a:gdLst>
              <a:gd name="connsiteX0" fmla="*/ 0 w 7680960"/>
              <a:gd name="connsiteY0" fmla="*/ 274320 h 274320"/>
              <a:gd name="connsiteX1" fmla="*/ 1554480 w 7680960"/>
              <a:gd name="connsiteY1" fmla="*/ 182880 h 274320"/>
              <a:gd name="connsiteX2" fmla="*/ 2704012 w 7680960"/>
              <a:gd name="connsiteY2" fmla="*/ 143692 h 274320"/>
              <a:gd name="connsiteX3" fmla="*/ 4310743 w 7680960"/>
              <a:gd name="connsiteY3" fmla="*/ 78377 h 274320"/>
              <a:gd name="connsiteX4" fmla="*/ 5643155 w 7680960"/>
              <a:gd name="connsiteY4" fmla="*/ 52252 h 274320"/>
              <a:gd name="connsiteX5" fmla="*/ 7680960 w 7680960"/>
              <a:gd name="connsiteY5" fmla="*/ 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80960" h="274320">
                <a:moveTo>
                  <a:pt x="0" y="274320"/>
                </a:moveTo>
                <a:lnTo>
                  <a:pt x="1554480" y="182880"/>
                </a:lnTo>
                <a:cubicBezTo>
                  <a:pt x="2005149" y="161109"/>
                  <a:pt x="2704012" y="143692"/>
                  <a:pt x="2704012" y="143692"/>
                </a:cubicBezTo>
                <a:lnTo>
                  <a:pt x="4310743" y="78377"/>
                </a:lnTo>
                <a:cubicBezTo>
                  <a:pt x="4800600" y="63137"/>
                  <a:pt x="5643155" y="52252"/>
                  <a:pt x="5643155" y="52252"/>
                </a:cubicBezTo>
                <a:lnTo>
                  <a:pt x="7680960" y="0"/>
                </a:lnTo>
              </a:path>
            </a:pathLst>
          </a:custGeom>
          <a:noFill/>
          <a:ln w="38100" cap="flat" cmpd="sng" algn="ctr">
            <a:solidFill>
              <a:srgbClr val="0070C0"/>
            </a:solidFill>
            <a:prstDash val="lgDashDotDot"/>
            <a:miter lim="0"/>
            <a:headEnd type="none" w="med" len="med"/>
            <a:tailEnd type="none" w="med" len="med"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228600">
              <a:defRPr/>
            </a:pPr>
            <a:endParaRPr lang="en-US"/>
          </a:p>
        </p:txBody>
      </p:sp>
      <p:sp>
        <p:nvSpPr>
          <p:cNvPr id="40" name="Freeform 39"/>
          <p:cNvSpPr/>
          <p:nvPr/>
        </p:nvSpPr>
        <p:spPr bwMode="auto">
          <a:xfrm>
            <a:off x="2455863" y="3919538"/>
            <a:ext cx="7550150" cy="2886075"/>
          </a:xfrm>
          <a:custGeom>
            <a:avLst/>
            <a:gdLst>
              <a:gd name="connsiteX0" fmla="*/ 0 w 7550332"/>
              <a:gd name="connsiteY0" fmla="*/ 0 h 2886892"/>
              <a:gd name="connsiteX1" fmla="*/ 718457 w 7550332"/>
              <a:gd name="connsiteY1" fmla="*/ 352697 h 2886892"/>
              <a:gd name="connsiteX2" fmla="*/ 1214846 w 7550332"/>
              <a:gd name="connsiteY2" fmla="*/ 600892 h 2886892"/>
              <a:gd name="connsiteX3" fmla="*/ 2050869 w 7550332"/>
              <a:gd name="connsiteY3" fmla="*/ 914400 h 2886892"/>
              <a:gd name="connsiteX4" fmla="*/ 3043646 w 7550332"/>
              <a:gd name="connsiteY4" fmla="*/ 1293223 h 2886892"/>
              <a:gd name="connsiteX5" fmla="*/ 4101737 w 7550332"/>
              <a:gd name="connsiteY5" fmla="*/ 1619794 h 2886892"/>
              <a:gd name="connsiteX6" fmla="*/ 5212080 w 7550332"/>
              <a:gd name="connsiteY6" fmla="*/ 1998617 h 2886892"/>
              <a:gd name="connsiteX7" fmla="*/ 6361612 w 7550332"/>
              <a:gd name="connsiteY7" fmla="*/ 2442754 h 2886892"/>
              <a:gd name="connsiteX8" fmla="*/ 7550332 w 7550332"/>
              <a:gd name="connsiteY8" fmla="*/ 2886892 h 2886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50332" h="2886892">
                <a:moveTo>
                  <a:pt x="0" y="0"/>
                </a:moveTo>
                <a:lnTo>
                  <a:pt x="718457" y="352697"/>
                </a:lnTo>
                <a:cubicBezTo>
                  <a:pt x="920931" y="452846"/>
                  <a:pt x="992777" y="507275"/>
                  <a:pt x="1214846" y="600892"/>
                </a:cubicBezTo>
                <a:cubicBezTo>
                  <a:pt x="1436915" y="694509"/>
                  <a:pt x="2050869" y="914400"/>
                  <a:pt x="2050869" y="914400"/>
                </a:cubicBezTo>
                <a:cubicBezTo>
                  <a:pt x="2355669" y="1029788"/>
                  <a:pt x="2701835" y="1175657"/>
                  <a:pt x="3043646" y="1293223"/>
                </a:cubicBezTo>
                <a:cubicBezTo>
                  <a:pt x="3385457" y="1410789"/>
                  <a:pt x="3740331" y="1502228"/>
                  <a:pt x="4101737" y="1619794"/>
                </a:cubicBezTo>
                <a:cubicBezTo>
                  <a:pt x="4463143" y="1737360"/>
                  <a:pt x="4835434" y="1861457"/>
                  <a:pt x="5212080" y="1998617"/>
                </a:cubicBezTo>
                <a:cubicBezTo>
                  <a:pt x="5588726" y="2135777"/>
                  <a:pt x="6361612" y="2442754"/>
                  <a:pt x="6361612" y="2442754"/>
                </a:cubicBezTo>
                <a:lnTo>
                  <a:pt x="7550332" y="2886892"/>
                </a:lnTo>
              </a:path>
            </a:pathLst>
          </a:custGeom>
          <a:noFill/>
          <a:ln w="38100" cap="flat" cmpd="sng" algn="ctr">
            <a:solidFill>
              <a:srgbClr val="A50021"/>
            </a:solidFill>
            <a:prstDash val="solid"/>
            <a:miter lim="0"/>
            <a:headEnd type="none" w="med" len="med"/>
            <a:tailEnd type="none" w="med" len="med"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228600">
              <a:defRPr/>
            </a:pPr>
            <a:endParaRPr lang="en-US"/>
          </a:p>
        </p:txBody>
      </p:sp>
      <p:cxnSp>
        <p:nvCxnSpPr>
          <p:cNvPr id="31760" name="Straight Connector 44"/>
          <p:cNvCxnSpPr>
            <a:cxnSpLocks noChangeShapeType="1"/>
          </p:cNvCxnSpPr>
          <p:nvPr/>
        </p:nvCxnSpPr>
        <p:spPr bwMode="auto">
          <a:xfrm>
            <a:off x="2389188" y="6211888"/>
            <a:ext cx="0" cy="665162"/>
          </a:xfrm>
          <a:prstGeom prst="line">
            <a:avLst/>
          </a:prstGeom>
          <a:noFill/>
          <a:ln w="38100" algn="ctr">
            <a:solidFill>
              <a:schemeClr val="tx1"/>
            </a:solidFill>
            <a:miter lim="0"/>
            <a:headEnd/>
            <a:tailEnd type="none" w="lg" len="med"/>
          </a:ln>
        </p:spPr>
      </p:cxnSp>
      <p:sp>
        <p:nvSpPr>
          <p:cNvPr id="31761" name="Oval 45"/>
          <p:cNvSpPr>
            <a:spLocks noChangeArrowheads="1"/>
          </p:cNvSpPr>
          <p:nvPr/>
        </p:nvSpPr>
        <p:spPr bwMode="auto">
          <a:xfrm>
            <a:off x="2306638" y="6470650"/>
            <a:ext cx="169862" cy="169863"/>
          </a:xfrm>
          <a:prstGeom prst="ellipse">
            <a:avLst/>
          </a:prstGeom>
          <a:solidFill>
            <a:schemeClr val="bg1"/>
          </a:solidFill>
          <a:ln w="38100" algn="ctr">
            <a:solidFill>
              <a:schemeClr val="tx1"/>
            </a:solidFill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pPr marL="228600"/>
            <a:endParaRPr lang="en-US"/>
          </a:p>
        </p:txBody>
      </p:sp>
      <p:sp>
        <p:nvSpPr>
          <p:cNvPr id="29" name="Freeform 28"/>
          <p:cNvSpPr/>
          <p:nvPr/>
        </p:nvSpPr>
        <p:spPr bwMode="auto">
          <a:xfrm>
            <a:off x="2363788" y="5233988"/>
            <a:ext cx="7681912" cy="1663700"/>
          </a:xfrm>
          <a:custGeom>
            <a:avLst/>
            <a:gdLst>
              <a:gd name="connsiteX0" fmla="*/ 0 w 7680960"/>
              <a:gd name="connsiteY0" fmla="*/ 1663337 h 1663337"/>
              <a:gd name="connsiteX1" fmla="*/ 52252 w 7680960"/>
              <a:gd name="connsiteY1" fmla="*/ 1571897 h 1663337"/>
              <a:gd name="connsiteX2" fmla="*/ 222069 w 7680960"/>
              <a:gd name="connsiteY2" fmla="*/ 1571897 h 1663337"/>
              <a:gd name="connsiteX3" fmla="*/ 483326 w 7680960"/>
              <a:gd name="connsiteY3" fmla="*/ 1415142 h 1663337"/>
              <a:gd name="connsiteX4" fmla="*/ 692332 w 7680960"/>
              <a:gd name="connsiteY4" fmla="*/ 1258388 h 1663337"/>
              <a:gd name="connsiteX5" fmla="*/ 1084217 w 7680960"/>
              <a:gd name="connsiteY5" fmla="*/ 1127759 h 1663337"/>
              <a:gd name="connsiteX6" fmla="*/ 1280160 w 7680960"/>
              <a:gd name="connsiteY6" fmla="*/ 971005 h 1663337"/>
              <a:gd name="connsiteX7" fmla="*/ 1972492 w 7680960"/>
              <a:gd name="connsiteY7" fmla="*/ 722811 h 1663337"/>
              <a:gd name="connsiteX8" fmla="*/ 2299063 w 7680960"/>
              <a:gd name="connsiteY8" fmla="*/ 579119 h 1663337"/>
              <a:gd name="connsiteX9" fmla="*/ 3213463 w 7680960"/>
              <a:gd name="connsiteY9" fmla="*/ 304799 h 1663337"/>
              <a:gd name="connsiteX10" fmla="*/ 3670663 w 7680960"/>
              <a:gd name="connsiteY10" fmla="*/ 213359 h 1663337"/>
              <a:gd name="connsiteX11" fmla="*/ 4323806 w 7680960"/>
              <a:gd name="connsiteY11" fmla="*/ 95794 h 1663337"/>
              <a:gd name="connsiteX12" fmla="*/ 5303520 w 7680960"/>
              <a:gd name="connsiteY12" fmla="*/ 17417 h 1663337"/>
              <a:gd name="connsiteX13" fmla="*/ 6165669 w 7680960"/>
              <a:gd name="connsiteY13" fmla="*/ 4354 h 1663337"/>
              <a:gd name="connsiteX14" fmla="*/ 7262949 w 7680960"/>
              <a:gd name="connsiteY14" fmla="*/ 43542 h 1663337"/>
              <a:gd name="connsiteX15" fmla="*/ 7680960 w 7680960"/>
              <a:gd name="connsiteY15" fmla="*/ 82731 h 166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680960" h="1663337">
                <a:moveTo>
                  <a:pt x="0" y="1663337"/>
                </a:moveTo>
                <a:cubicBezTo>
                  <a:pt x="7620" y="1625237"/>
                  <a:pt x="15241" y="1587137"/>
                  <a:pt x="52252" y="1571897"/>
                </a:cubicBezTo>
                <a:cubicBezTo>
                  <a:pt x="89263" y="1556657"/>
                  <a:pt x="150223" y="1598023"/>
                  <a:pt x="222069" y="1571897"/>
                </a:cubicBezTo>
                <a:cubicBezTo>
                  <a:pt x="293915" y="1545771"/>
                  <a:pt x="404949" y="1467393"/>
                  <a:pt x="483326" y="1415142"/>
                </a:cubicBezTo>
                <a:cubicBezTo>
                  <a:pt x="561703" y="1362891"/>
                  <a:pt x="592184" y="1306285"/>
                  <a:pt x="692332" y="1258388"/>
                </a:cubicBezTo>
                <a:cubicBezTo>
                  <a:pt x="792480" y="1210491"/>
                  <a:pt x="986246" y="1175656"/>
                  <a:pt x="1084217" y="1127759"/>
                </a:cubicBezTo>
                <a:cubicBezTo>
                  <a:pt x="1182188" y="1079862"/>
                  <a:pt x="1132114" y="1038496"/>
                  <a:pt x="1280160" y="971005"/>
                </a:cubicBezTo>
                <a:cubicBezTo>
                  <a:pt x="1428206" y="903514"/>
                  <a:pt x="1802675" y="788125"/>
                  <a:pt x="1972492" y="722811"/>
                </a:cubicBezTo>
                <a:cubicBezTo>
                  <a:pt x="2142309" y="657497"/>
                  <a:pt x="2092235" y="648788"/>
                  <a:pt x="2299063" y="579119"/>
                </a:cubicBezTo>
                <a:cubicBezTo>
                  <a:pt x="2505891" y="509450"/>
                  <a:pt x="2984863" y="365759"/>
                  <a:pt x="3213463" y="304799"/>
                </a:cubicBezTo>
                <a:cubicBezTo>
                  <a:pt x="3442063" y="243839"/>
                  <a:pt x="3670663" y="213359"/>
                  <a:pt x="3670663" y="213359"/>
                </a:cubicBezTo>
                <a:cubicBezTo>
                  <a:pt x="3855720" y="178525"/>
                  <a:pt x="4051663" y="128451"/>
                  <a:pt x="4323806" y="95794"/>
                </a:cubicBezTo>
                <a:cubicBezTo>
                  <a:pt x="4595949" y="63137"/>
                  <a:pt x="4996543" y="32657"/>
                  <a:pt x="5303520" y="17417"/>
                </a:cubicBezTo>
                <a:cubicBezTo>
                  <a:pt x="5610497" y="2177"/>
                  <a:pt x="5839098" y="0"/>
                  <a:pt x="6165669" y="4354"/>
                </a:cubicBezTo>
                <a:cubicBezTo>
                  <a:pt x="6492240" y="8708"/>
                  <a:pt x="7010401" y="30479"/>
                  <a:pt x="7262949" y="43542"/>
                </a:cubicBezTo>
                <a:cubicBezTo>
                  <a:pt x="7515498" y="56605"/>
                  <a:pt x="7598229" y="69668"/>
                  <a:pt x="7680960" y="82731"/>
                </a:cubicBezTo>
              </a:path>
            </a:pathLst>
          </a:custGeom>
          <a:noFill/>
          <a:ln w="31750" cap="flat" cmpd="sng" algn="ctr">
            <a:solidFill>
              <a:srgbClr val="006666"/>
            </a:solidFill>
            <a:prstDash val="solid"/>
            <a:miter lim="0"/>
            <a:headEnd type="none" w="med" len="med"/>
            <a:tailEnd type="none" w="med" len="med"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228600">
              <a:defRPr/>
            </a:pPr>
            <a:endParaRPr lang="en-US"/>
          </a:p>
        </p:txBody>
      </p:sp>
      <p:sp>
        <p:nvSpPr>
          <p:cNvPr id="28" name="Freeform 27"/>
          <p:cNvSpPr/>
          <p:nvPr/>
        </p:nvSpPr>
        <p:spPr bwMode="auto">
          <a:xfrm>
            <a:off x="2455863" y="5410200"/>
            <a:ext cx="7594600" cy="1055688"/>
          </a:xfrm>
          <a:custGeom>
            <a:avLst/>
            <a:gdLst>
              <a:gd name="connsiteX0" fmla="*/ 0 w 7593874"/>
              <a:gd name="connsiteY0" fmla="*/ 1055914 h 1055914"/>
              <a:gd name="connsiteX1" fmla="*/ 457200 w 7593874"/>
              <a:gd name="connsiteY1" fmla="*/ 886097 h 1055914"/>
              <a:gd name="connsiteX2" fmla="*/ 1110343 w 7593874"/>
              <a:gd name="connsiteY2" fmla="*/ 664029 h 1055914"/>
              <a:gd name="connsiteX3" fmla="*/ 2011680 w 7593874"/>
              <a:gd name="connsiteY3" fmla="*/ 376646 h 1055914"/>
              <a:gd name="connsiteX4" fmla="*/ 2743200 w 7593874"/>
              <a:gd name="connsiteY4" fmla="*/ 232954 h 1055914"/>
              <a:gd name="connsiteX5" fmla="*/ 3631474 w 7593874"/>
              <a:gd name="connsiteY5" fmla="*/ 102326 h 1055914"/>
              <a:gd name="connsiteX6" fmla="*/ 4532812 w 7593874"/>
              <a:gd name="connsiteY6" fmla="*/ 23949 h 1055914"/>
              <a:gd name="connsiteX7" fmla="*/ 5747657 w 7593874"/>
              <a:gd name="connsiteY7" fmla="*/ 10886 h 1055914"/>
              <a:gd name="connsiteX8" fmla="*/ 7289074 w 7593874"/>
              <a:gd name="connsiteY8" fmla="*/ 89263 h 1055914"/>
              <a:gd name="connsiteX9" fmla="*/ 7576457 w 7593874"/>
              <a:gd name="connsiteY9" fmla="*/ 115389 h 1055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93874" h="1055914">
                <a:moveTo>
                  <a:pt x="0" y="1055914"/>
                </a:moveTo>
                <a:cubicBezTo>
                  <a:pt x="136071" y="1003662"/>
                  <a:pt x="272143" y="951411"/>
                  <a:pt x="457200" y="886097"/>
                </a:cubicBezTo>
                <a:cubicBezTo>
                  <a:pt x="642257" y="820783"/>
                  <a:pt x="1110343" y="664029"/>
                  <a:pt x="1110343" y="664029"/>
                </a:cubicBezTo>
                <a:cubicBezTo>
                  <a:pt x="1369423" y="579121"/>
                  <a:pt x="1739537" y="448492"/>
                  <a:pt x="2011680" y="376646"/>
                </a:cubicBezTo>
                <a:cubicBezTo>
                  <a:pt x="2283823" y="304800"/>
                  <a:pt x="2473234" y="278674"/>
                  <a:pt x="2743200" y="232954"/>
                </a:cubicBezTo>
                <a:cubicBezTo>
                  <a:pt x="3013166" y="187234"/>
                  <a:pt x="3333205" y="137160"/>
                  <a:pt x="3631474" y="102326"/>
                </a:cubicBezTo>
                <a:cubicBezTo>
                  <a:pt x="3929743" y="67492"/>
                  <a:pt x="4180115" y="39189"/>
                  <a:pt x="4532812" y="23949"/>
                </a:cubicBezTo>
                <a:cubicBezTo>
                  <a:pt x="4885509" y="8709"/>
                  <a:pt x="5288280" y="0"/>
                  <a:pt x="5747657" y="10886"/>
                </a:cubicBezTo>
                <a:cubicBezTo>
                  <a:pt x="6207034" y="21772"/>
                  <a:pt x="6984274" y="71846"/>
                  <a:pt x="7289074" y="89263"/>
                </a:cubicBezTo>
                <a:cubicBezTo>
                  <a:pt x="7593874" y="106680"/>
                  <a:pt x="7585165" y="111034"/>
                  <a:pt x="7576457" y="115389"/>
                </a:cubicBezTo>
              </a:path>
            </a:pathLst>
          </a:custGeom>
          <a:noFill/>
          <a:ln w="31750" cap="flat" cmpd="sng" algn="ctr">
            <a:solidFill>
              <a:srgbClr val="FF9900"/>
            </a:solidFill>
            <a:prstDash val="solid"/>
            <a:miter lim="0"/>
            <a:headEnd type="none" w="med" len="med"/>
            <a:tailEnd type="none" w="med" len="med"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228600">
              <a:defRPr/>
            </a:pP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roppedImage.pd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00" y="2133600"/>
            <a:ext cx="9155113" cy="664845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32771" name="AutoShape 11"/>
          <p:cNvSpPr>
            <a:spLocks/>
          </p:cNvSpPr>
          <p:nvPr/>
        </p:nvSpPr>
        <p:spPr bwMode="auto">
          <a:xfrm>
            <a:off x="2317750" y="3629025"/>
            <a:ext cx="7524750" cy="3944938"/>
          </a:xfrm>
          <a:custGeom>
            <a:avLst/>
            <a:gdLst>
              <a:gd name="T0" fmla="*/ 3762822 w 21600"/>
              <a:gd name="T1" fmla="*/ 1972672 h 21600"/>
              <a:gd name="T2" fmla="*/ 3762822 w 21600"/>
              <a:gd name="T3" fmla="*/ 1972672 h 21600"/>
              <a:gd name="T4" fmla="*/ 3762822 w 21600"/>
              <a:gd name="T5" fmla="*/ 1972672 h 21600"/>
              <a:gd name="T6" fmla="*/ 3762822 w 21600"/>
              <a:gd name="T7" fmla="*/ 1972672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FFFF"/>
          </a:solidFill>
          <a:ln w="12700" cap="flat" cmpd="sng">
            <a:noFill/>
            <a:prstDash val="solid"/>
            <a:miter lim="0"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09575" name="AutoShape 7"/>
          <p:cNvSpPr>
            <a:spLocks/>
          </p:cNvSpPr>
          <p:nvPr/>
        </p:nvSpPr>
        <p:spPr bwMode="auto">
          <a:xfrm>
            <a:off x="1997075" y="1424068"/>
            <a:ext cx="1517650" cy="4905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74A7FE">
              <a:alpha val="50000"/>
            </a:srgbClr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2773" name="AutoShape 8"/>
          <p:cNvSpPr>
            <a:spLocks/>
          </p:cNvSpPr>
          <p:nvPr/>
        </p:nvSpPr>
        <p:spPr bwMode="auto">
          <a:xfrm>
            <a:off x="3721100" y="1371681"/>
            <a:ext cx="6432550" cy="546100"/>
          </a:xfrm>
          <a:custGeom>
            <a:avLst/>
            <a:gdLst>
              <a:gd name="T0" fmla="*/ 3216275 w 21600"/>
              <a:gd name="T1" fmla="*/ 273050 h 21600"/>
              <a:gd name="T2" fmla="*/ 3216275 w 21600"/>
              <a:gd name="T3" fmla="*/ 273050 h 21600"/>
              <a:gd name="T4" fmla="*/ 3216275 w 21600"/>
              <a:gd name="T5" fmla="*/ 273050 h 21600"/>
              <a:gd name="T6" fmla="*/ 3216275 w 21600"/>
              <a:gd name="T7" fmla="*/ 2730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pPr algn="l" defTabSz="1300163">
              <a:spcBef>
                <a:spcPts val="800"/>
              </a:spcBef>
              <a:buClr>
                <a:srgbClr val="000000"/>
              </a:buClr>
            </a:pPr>
            <a:r>
              <a:rPr lang="en-US" sz="30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limits from blind detections in </a:t>
            </a:r>
            <a:r>
              <a:rPr lang="en-US" sz="30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HDF-N</a:t>
            </a:r>
            <a:endParaRPr lang="en-US" dirty="0"/>
          </a:p>
        </p:txBody>
      </p:sp>
      <p:sp>
        <p:nvSpPr>
          <p:cNvPr id="32774" name="AutoShape 9"/>
          <p:cNvSpPr>
            <a:spLocks/>
          </p:cNvSpPr>
          <p:nvPr/>
        </p:nvSpPr>
        <p:spPr bwMode="auto">
          <a:xfrm>
            <a:off x="3363913" y="8651875"/>
            <a:ext cx="9663112" cy="1016000"/>
          </a:xfrm>
          <a:custGeom>
            <a:avLst/>
            <a:gdLst>
              <a:gd name="T0" fmla="*/ 4831556 w 21600"/>
              <a:gd name="T1" fmla="*/ 508000 h 21600"/>
              <a:gd name="T2" fmla="*/ 4831556 w 21600"/>
              <a:gd name="T3" fmla="*/ 508000 h 21600"/>
              <a:gd name="T4" fmla="*/ 4831556 w 21600"/>
              <a:gd name="T5" fmla="*/ 508000 h 21600"/>
              <a:gd name="T6" fmla="*/ 4831556 w 21600"/>
              <a:gd name="T7" fmla="*/ 5080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pPr algn="l" defTabSz="1300163">
              <a:spcBef>
                <a:spcPts val="800"/>
              </a:spcBef>
              <a:buClr>
                <a:srgbClr val="000000"/>
              </a:buClr>
            </a:pPr>
            <a:r>
              <a:rPr lang="en-US" sz="3000" b="1">
                <a:latin typeface="Gill Sans" charset="0"/>
                <a:ea typeface="Gill Sans" charset="0"/>
                <a:cs typeface="Gill Sans" charset="0"/>
                <a:sym typeface="Gill Sans" charset="0"/>
              </a:rPr>
              <a:t>our measurements are consistent with predictions</a:t>
            </a:r>
            <a:br>
              <a:rPr lang="en-US" sz="3000" b="1">
                <a:latin typeface="Gill Sans" charset="0"/>
                <a:ea typeface="Gill Sans" charset="0"/>
                <a:cs typeface="Gill Sans" charset="0"/>
                <a:sym typeface="Gill Sans" charset="0"/>
              </a:rPr>
            </a:br>
            <a:r>
              <a:rPr lang="en-US" sz="3000" b="1">
                <a:latin typeface="Gill Sans" charset="0"/>
                <a:ea typeface="Gill Sans" charset="0"/>
                <a:cs typeface="Gill Sans" charset="0"/>
                <a:sym typeface="Gill Sans" charset="0"/>
              </a:rPr>
              <a:t>BUT: not extrapolated over lum. function</a:t>
            </a:r>
            <a:endParaRPr lang="en-US"/>
          </a:p>
        </p:txBody>
      </p:sp>
      <p:sp>
        <p:nvSpPr>
          <p:cNvPr id="109578" name="AutoShape 10"/>
          <p:cNvSpPr>
            <a:spLocks/>
          </p:cNvSpPr>
          <p:nvPr/>
        </p:nvSpPr>
        <p:spPr bwMode="auto">
          <a:xfrm>
            <a:off x="133350" y="190500"/>
            <a:ext cx="12736513" cy="5715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EB4"/>
          </a:solid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defTabSz="455613">
              <a:spcBef>
                <a:spcPts val="1400"/>
              </a:spcBef>
              <a:defRPr/>
            </a:pPr>
            <a:r>
              <a:rPr lang="en-US" sz="3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Blind constraints: cosmic H2 density</a:t>
            </a:r>
            <a:endParaRPr lang="en-US" dirty="0"/>
          </a:p>
        </p:txBody>
      </p:sp>
      <p:sp>
        <p:nvSpPr>
          <p:cNvPr id="32776" name="AutoShape 11"/>
          <p:cNvSpPr>
            <a:spLocks/>
          </p:cNvSpPr>
          <p:nvPr/>
        </p:nvSpPr>
        <p:spPr bwMode="auto">
          <a:xfrm>
            <a:off x="46038" y="9120188"/>
            <a:ext cx="3255962" cy="393700"/>
          </a:xfrm>
          <a:custGeom>
            <a:avLst/>
            <a:gdLst>
              <a:gd name="T0" fmla="*/ 1627981 w 21600"/>
              <a:gd name="T1" fmla="*/ 196850 h 21600"/>
              <a:gd name="T2" fmla="*/ 1627981 w 21600"/>
              <a:gd name="T3" fmla="*/ 196850 h 21600"/>
              <a:gd name="T4" fmla="*/ 1627981 w 21600"/>
              <a:gd name="T5" fmla="*/ 196850 h 21600"/>
              <a:gd name="T6" fmla="*/ 1627981 w 21600"/>
              <a:gd name="T7" fmla="*/ 1968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8100" tIns="38100" rIns="38100" bIns="38100"/>
          <a:lstStyle/>
          <a:p>
            <a:pPr marL="0" lvl="1" indent="0" defTabSz="1300163">
              <a:spcBef>
                <a:spcPts val="70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en-US" sz="22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Walter et al. </a:t>
            </a:r>
            <a:r>
              <a:rPr lang="en-US" sz="22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(2014)</a:t>
            </a:r>
            <a:endParaRPr lang="en-US" dirty="0"/>
          </a:p>
        </p:txBody>
      </p:sp>
      <p:sp>
        <p:nvSpPr>
          <p:cNvPr id="32777" name="AutoShape 6"/>
          <p:cNvSpPr>
            <a:spLocks/>
          </p:cNvSpPr>
          <p:nvPr/>
        </p:nvSpPr>
        <p:spPr bwMode="auto">
          <a:xfrm>
            <a:off x="4479925" y="5670550"/>
            <a:ext cx="330200" cy="109538"/>
          </a:xfrm>
          <a:custGeom>
            <a:avLst/>
            <a:gdLst>
              <a:gd name="T0" fmla="*/ 165033 w 21600"/>
              <a:gd name="T1" fmla="*/ 55036 h 21600"/>
              <a:gd name="T2" fmla="*/ 165033 w 21600"/>
              <a:gd name="T3" fmla="*/ 55036 h 21600"/>
              <a:gd name="T4" fmla="*/ 165033 w 21600"/>
              <a:gd name="T5" fmla="*/ 55036 h 21600"/>
              <a:gd name="T6" fmla="*/ 165033 w 21600"/>
              <a:gd name="T7" fmla="*/ 5503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21599"/>
                </a:moveTo>
                <a:lnTo>
                  <a:pt x="21599" y="4478"/>
                </a:lnTo>
                <a:lnTo>
                  <a:pt x="416" y="0"/>
                </a:lnTo>
                <a:lnTo>
                  <a:pt x="0" y="21599"/>
                </a:lnTo>
                <a:close/>
              </a:path>
            </a:pathLst>
          </a:custGeom>
          <a:solidFill>
            <a:srgbClr val="FFFFFF"/>
          </a:solidFill>
          <a:ln w="12700" cap="flat" cmpd="sng">
            <a:noFill/>
            <a:prstDash val="solid"/>
            <a:miter lim="0"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2778" name="AutoShape 9"/>
          <p:cNvSpPr>
            <a:spLocks/>
          </p:cNvSpPr>
          <p:nvPr/>
        </p:nvSpPr>
        <p:spPr bwMode="auto">
          <a:xfrm rot="-84434">
            <a:off x="6742113" y="5068888"/>
            <a:ext cx="2559050" cy="157162"/>
          </a:xfrm>
          <a:custGeom>
            <a:avLst/>
            <a:gdLst>
              <a:gd name="T0" fmla="*/ 1279678 w 21600"/>
              <a:gd name="T1" fmla="*/ 78427 h 21600"/>
              <a:gd name="T2" fmla="*/ 1279678 w 21600"/>
              <a:gd name="T3" fmla="*/ 78427 h 21600"/>
              <a:gd name="T4" fmla="*/ 1279678 w 21600"/>
              <a:gd name="T5" fmla="*/ 78427 h 21600"/>
              <a:gd name="T6" fmla="*/ 1279678 w 21600"/>
              <a:gd name="T7" fmla="*/ 7842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545454"/>
          </a:solidFill>
          <a:ln w="12700" cap="flat" cmpd="sng">
            <a:noFill/>
            <a:prstDash val="solid"/>
            <a:miter lim="0"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2779" name="AutoShape 13"/>
          <p:cNvSpPr>
            <a:spLocks/>
          </p:cNvSpPr>
          <p:nvPr/>
        </p:nvSpPr>
        <p:spPr bwMode="auto">
          <a:xfrm>
            <a:off x="8745538" y="6797675"/>
            <a:ext cx="1176337" cy="503238"/>
          </a:xfrm>
          <a:custGeom>
            <a:avLst/>
            <a:gdLst>
              <a:gd name="T0" fmla="*/ 588192 w 21600"/>
              <a:gd name="T1" fmla="*/ 251199 h 21600"/>
              <a:gd name="T2" fmla="*/ 588192 w 21600"/>
              <a:gd name="T3" fmla="*/ 251199 h 21600"/>
              <a:gd name="T4" fmla="*/ 588192 w 21600"/>
              <a:gd name="T5" fmla="*/ 251199 h 21600"/>
              <a:gd name="T6" fmla="*/ 588192 w 21600"/>
              <a:gd name="T7" fmla="*/ 251199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pPr marL="0" lvl="1" indent="0" defTabSz="1300163">
              <a:spcBef>
                <a:spcPts val="70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en-US" sz="2600">
                <a:solidFill>
                  <a:srgbClr val="970201"/>
                </a:solidFill>
                <a:latin typeface="Tw Cen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ρ(M</a:t>
            </a:r>
            <a:r>
              <a:rPr lang="en-US" sz="2600" baseline="-6000">
                <a:solidFill>
                  <a:srgbClr val="970201"/>
                </a:solidFill>
                <a:latin typeface="Tw Cen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stars</a:t>
            </a:r>
            <a:r>
              <a:rPr lang="en-US" sz="2600">
                <a:solidFill>
                  <a:srgbClr val="970201"/>
                </a:solidFill>
                <a:latin typeface="Tw Cen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)</a:t>
            </a:r>
            <a:endParaRPr lang="en-US"/>
          </a:p>
        </p:txBody>
      </p:sp>
      <p:sp>
        <p:nvSpPr>
          <p:cNvPr id="32780" name="AutoShape 14"/>
          <p:cNvSpPr>
            <a:spLocks/>
          </p:cNvSpPr>
          <p:nvPr/>
        </p:nvSpPr>
        <p:spPr bwMode="auto">
          <a:xfrm>
            <a:off x="2203450" y="4976813"/>
            <a:ext cx="947738" cy="503237"/>
          </a:xfrm>
          <a:custGeom>
            <a:avLst/>
            <a:gdLst>
              <a:gd name="T0" fmla="*/ 473607 w 21600"/>
              <a:gd name="T1" fmla="*/ 251199 h 21600"/>
              <a:gd name="T2" fmla="*/ 473607 w 21600"/>
              <a:gd name="T3" fmla="*/ 251199 h 21600"/>
              <a:gd name="T4" fmla="*/ 473607 w 21600"/>
              <a:gd name="T5" fmla="*/ 251199 h 21600"/>
              <a:gd name="T6" fmla="*/ 473607 w 21600"/>
              <a:gd name="T7" fmla="*/ 251199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pPr marL="0" lvl="1" indent="0" defTabSz="1300163">
              <a:spcBef>
                <a:spcPts val="70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en-US" sz="2600">
                <a:solidFill>
                  <a:srgbClr val="023889"/>
                </a:solidFill>
                <a:latin typeface="Tw Cen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ρ(M</a:t>
            </a:r>
            <a:r>
              <a:rPr lang="en-US" sz="2600" baseline="-6000">
                <a:solidFill>
                  <a:srgbClr val="023889"/>
                </a:solidFill>
                <a:latin typeface="Tw Cen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HI</a:t>
            </a:r>
            <a:r>
              <a:rPr lang="en-US" sz="2600">
                <a:solidFill>
                  <a:srgbClr val="023889"/>
                </a:solidFill>
                <a:latin typeface="Tw Cen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)</a:t>
            </a:r>
            <a:endParaRPr lang="en-US"/>
          </a:p>
        </p:txBody>
      </p:sp>
      <p:grpSp>
        <p:nvGrpSpPr>
          <p:cNvPr id="32781" name="Group 60"/>
          <p:cNvGrpSpPr>
            <a:grpSpLocks/>
          </p:cNvGrpSpPr>
          <p:nvPr/>
        </p:nvGrpSpPr>
        <p:grpSpPr bwMode="auto">
          <a:xfrm>
            <a:off x="6731000" y="3995738"/>
            <a:ext cx="2936875" cy="3748087"/>
            <a:chOff x="6730999" y="3996286"/>
            <a:chExt cx="2936875" cy="3747539"/>
          </a:xfrm>
        </p:grpSpPr>
        <p:sp>
          <p:nvSpPr>
            <p:cNvPr id="31" name="AutoShape 7"/>
            <p:cNvSpPr>
              <a:spLocks/>
            </p:cNvSpPr>
            <p:nvPr/>
          </p:nvSpPr>
          <p:spPr bwMode="auto">
            <a:xfrm>
              <a:off x="6730999" y="4343897"/>
              <a:ext cx="2936875" cy="185710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solidFill>
              <a:srgbClr val="74A7FE">
                <a:alpha val="50000"/>
              </a:srgbClr>
            </a:solidFill>
            <a:ln w="38100" cap="flat" cmpd="sng">
              <a:solidFill>
                <a:srgbClr val="57B7FF"/>
              </a:solidFill>
              <a:prstDash val="solid"/>
              <a:miter lim="0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endParaRPr>
            </a:p>
          </p:txBody>
        </p:sp>
        <p:cxnSp>
          <p:nvCxnSpPr>
            <p:cNvPr id="32798" name="Straight Connector 44"/>
            <p:cNvCxnSpPr>
              <a:cxnSpLocks noChangeShapeType="1"/>
            </p:cNvCxnSpPr>
            <p:nvPr/>
          </p:nvCxnSpPr>
          <p:spPr bwMode="auto">
            <a:xfrm flipH="1" flipV="1">
              <a:off x="8315326" y="6210301"/>
              <a:ext cx="9524" cy="1533524"/>
            </a:xfrm>
            <a:prstGeom prst="line">
              <a:avLst/>
            </a:prstGeom>
            <a:noFill/>
            <a:ln w="38100" algn="ctr">
              <a:solidFill>
                <a:srgbClr val="57B7FF"/>
              </a:solidFill>
              <a:miter lim="0"/>
              <a:headEnd/>
              <a:tailEnd/>
            </a:ln>
          </p:spPr>
        </p:cxnSp>
        <p:cxnSp>
          <p:nvCxnSpPr>
            <p:cNvPr id="32799" name="Straight Connector 45"/>
            <p:cNvCxnSpPr>
              <a:cxnSpLocks noChangeShapeType="1"/>
            </p:cNvCxnSpPr>
            <p:nvPr/>
          </p:nvCxnSpPr>
          <p:spPr bwMode="auto">
            <a:xfrm flipV="1">
              <a:off x="8324850" y="3996286"/>
              <a:ext cx="0" cy="342900"/>
            </a:xfrm>
            <a:prstGeom prst="line">
              <a:avLst/>
            </a:prstGeom>
            <a:noFill/>
            <a:ln w="38100" algn="ctr">
              <a:solidFill>
                <a:srgbClr val="57B7FF"/>
              </a:solidFill>
              <a:miter lim="0"/>
              <a:headEnd/>
              <a:tailEnd/>
            </a:ln>
          </p:spPr>
        </p:cxnSp>
      </p:grpSp>
      <p:grpSp>
        <p:nvGrpSpPr>
          <p:cNvPr id="32782" name="Group 58"/>
          <p:cNvGrpSpPr>
            <a:grpSpLocks/>
          </p:cNvGrpSpPr>
          <p:nvPr/>
        </p:nvGrpSpPr>
        <p:grpSpPr bwMode="auto">
          <a:xfrm>
            <a:off x="4562475" y="4067175"/>
            <a:ext cx="1939925" cy="3095625"/>
            <a:chOff x="4562475" y="4067175"/>
            <a:chExt cx="1939925" cy="3095625"/>
          </a:xfrm>
        </p:grpSpPr>
        <p:sp>
          <p:nvSpPr>
            <p:cNvPr id="30" name="AutoShape 7"/>
            <p:cNvSpPr>
              <a:spLocks/>
            </p:cNvSpPr>
            <p:nvPr/>
          </p:nvSpPr>
          <p:spPr bwMode="auto">
            <a:xfrm>
              <a:off x="4562475" y="4648200"/>
              <a:ext cx="1939925" cy="9906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solidFill>
              <a:srgbClr val="74A7FE">
                <a:alpha val="50000"/>
              </a:srgbClr>
            </a:solidFill>
            <a:ln w="38100" cap="flat" cmpd="sng">
              <a:solidFill>
                <a:srgbClr val="57B7FF"/>
              </a:solidFill>
              <a:prstDash val="solid"/>
              <a:miter lim="0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endParaRPr>
            </a:p>
          </p:txBody>
        </p:sp>
        <p:cxnSp>
          <p:nvCxnSpPr>
            <p:cNvPr id="32795" name="Straight Connector 40"/>
            <p:cNvCxnSpPr>
              <a:cxnSpLocks noChangeShapeType="1"/>
            </p:cNvCxnSpPr>
            <p:nvPr/>
          </p:nvCxnSpPr>
          <p:spPr bwMode="auto">
            <a:xfrm flipH="1" flipV="1">
              <a:off x="5629275" y="4067175"/>
              <a:ext cx="9525" cy="581025"/>
            </a:xfrm>
            <a:prstGeom prst="line">
              <a:avLst/>
            </a:prstGeom>
            <a:noFill/>
            <a:ln w="38100" algn="ctr">
              <a:solidFill>
                <a:srgbClr val="57B7FF"/>
              </a:solidFill>
              <a:miter lim="0"/>
              <a:headEnd/>
              <a:tailEnd/>
            </a:ln>
          </p:spPr>
        </p:cxnSp>
        <p:cxnSp>
          <p:nvCxnSpPr>
            <p:cNvPr id="32796" name="Straight Connector 42"/>
            <p:cNvCxnSpPr>
              <a:cxnSpLocks noChangeShapeType="1"/>
            </p:cNvCxnSpPr>
            <p:nvPr/>
          </p:nvCxnSpPr>
          <p:spPr bwMode="auto">
            <a:xfrm flipH="1" flipV="1">
              <a:off x="5629276" y="5629276"/>
              <a:ext cx="9524" cy="1533524"/>
            </a:xfrm>
            <a:prstGeom prst="line">
              <a:avLst/>
            </a:prstGeom>
            <a:noFill/>
            <a:ln w="38100" algn="ctr">
              <a:solidFill>
                <a:srgbClr val="57B7FF"/>
              </a:solidFill>
              <a:miter lim="0"/>
              <a:headEnd/>
              <a:tailEnd/>
            </a:ln>
          </p:spPr>
        </p:cxnSp>
      </p:grpSp>
      <p:sp>
        <p:nvSpPr>
          <p:cNvPr id="37" name="Freeform 36"/>
          <p:cNvSpPr/>
          <p:nvPr/>
        </p:nvSpPr>
        <p:spPr bwMode="auto">
          <a:xfrm>
            <a:off x="2220913" y="4286250"/>
            <a:ext cx="7878762" cy="2517775"/>
          </a:xfrm>
          <a:custGeom>
            <a:avLst/>
            <a:gdLst>
              <a:gd name="connsiteX0" fmla="*/ 100148 w 7879080"/>
              <a:gd name="connsiteY0" fmla="*/ 2120537 h 2516777"/>
              <a:gd name="connsiteX1" fmla="*/ 426720 w 7879080"/>
              <a:gd name="connsiteY1" fmla="*/ 1937657 h 2516777"/>
              <a:gd name="connsiteX2" fmla="*/ 609600 w 7879080"/>
              <a:gd name="connsiteY2" fmla="*/ 1793966 h 2516777"/>
              <a:gd name="connsiteX3" fmla="*/ 792480 w 7879080"/>
              <a:gd name="connsiteY3" fmla="*/ 1689463 h 2516777"/>
              <a:gd name="connsiteX4" fmla="*/ 1014548 w 7879080"/>
              <a:gd name="connsiteY4" fmla="*/ 1506583 h 2516777"/>
              <a:gd name="connsiteX5" fmla="*/ 1328057 w 7879080"/>
              <a:gd name="connsiteY5" fmla="*/ 1336766 h 2516777"/>
              <a:gd name="connsiteX6" fmla="*/ 1589314 w 7879080"/>
              <a:gd name="connsiteY6" fmla="*/ 1206137 h 2516777"/>
              <a:gd name="connsiteX7" fmla="*/ 1942011 w 7879080"/>
              <a:gd name="connsiteY7" fmla="*/ 957943 h 2516777"/>
              <a:gd name="connsiteX8" fmla="*/ 2151017 w 7879080"/>
              <a:gd name="connsiteY8" fmla="*/ 879566 h 2516777"/>
              <a:gd name="connsiteX9" fmla="*/ 2516777 w 7879080"/>
              <a:gd name="connsiteY9" fmla="*/ 840377 h 2516777"/>
              <a:gd name="connsiteX10" fmla="*/ 2960914 w 7879080"/>
              <a:gd name="connsiteY10" fmla="*/ 853440 h 2516777"/>
              <a:gd name="connsiteX11" fmla="*/ 3418114 w 7879080"/>
              <a:gd name="connsiteY11" fmla="*/ 840377 h 2516777"/>
              <a:gd name="connsiteX12" fmla="*/ 3640183 w 7879080"/>
              <a:gd name="connsiteY12" fmla="*/ 892629 h 2516777"/>
              <a:gd name="connsiteX13" fmla="*/ 4293326 w 7879080"/>
              <a:gd name="connsiteY13" fmla="*/ 892629 h 2516777"/>
              <a:gd name="connsiteX14" fmla="*/ 4476206 w 7879080"/>
              <a:gd name="connsiteY14" fmla="*/ 892629 h 2516777"/>
              <a:gd name="connsiteX15" fmla="*/ 4802777 w 7879080"/>
              <a:gd name="connsiteY15" fmla="*/ 722812 h 2516777"/>
              <a:gd name="connsiteX16" fmla="*/ 5116286 w 7879080"/>
              <a:gd name="connsiteY16" fmla="*/ 657497 h 2516777"/>
              <a:gd name="connsiteX17" fmla="*/ 5403668 w 7879080"/>
              <a:gd name="connsiteY17" fmla="*/ 592183 h 2516777"/>
              <a:gd name="connsiteX18" fmla="*/ 5860868 w 7879080"/>
              <a:gd name="connsiteY18" fmla="*/ 448492 h 2516777"/>
              <a:gd name="connsiteX19" fmla="*/ 6370320 w 7879080"/>
              <a:gd name="connsiteY19" fmla="*/ 317863 h 2516777"/>
              <a:gd name="connsiteX20" fmla="*/ 7219406 w 7879080"/>
              <a:gd name="connsiteY20" fmla="*/ 69669 h 2516777"/>
              <a:gd name="connsiteX21" fmla="*/ 7271657 w 7879080"/>
              <a:gd name="connsiteY21" fmla="*/ 56606 h 2516777"/>
              <a:gd name="connsiteX22" fmla="*/ 7781108 w 7879080"/>
              <a:gd name="connsiteY22" fmla="*/ 409303 h 2516777"/>
              <a:gd name="connsiteX23" fmla="*/ 7781108 w 7879080"/>
              <a:gd name="connsiteY23" fmla="*/ 422366 h 2516777"/>
              <a:gd name="connsiteX24" fmla="*/ 7794171 w 7879080"/>
              <a:gd name="connsiteY24" fmla="*/ 1389017 h 2516777"/>
              <a:gd name="connsiteX25" fmla="*/ 7794171 w 7879080"/>
              <a:gd name="connsiteY25" fmla="*/ 1375955 h 2516777"/>
              <a:gd name="connsiteX26" fmla="*/ 7284720 w 7879080"/>
              <a:gd name="connsiteY26" fmla="*/ 1088572 h 2516777"/>
              <a:gd name="connsiteX27" fmla="*/ 6500948 w 7879080"/>
              <a:gd name="connsiteY27" fmla="*/ 1153886 h 2516777"/>
              <a:gd name="connsiteX28" fmla="*/ 5952308 w 7879080"/>
              <a:gd name="connsiteY28" fmla="*/ 1140823 h 2516777"/>
              <a:gd name="connsiteX29" fmla="*/ 5259977 w 7879080"/>
              <a:gd name="connsiteY29" fmla="*/ 1232263 h 2516777"/>
              <a:gd name="connsiteX30" fmla="*/ 4946468 w 7879080"/>
              <a:gd name="connsiteY30" fmla="*/ 1284515 h 2516777"/>
              <a:gd name="connsiteX31" fmla="*/ 4528457 w 7879080"/>
              <a:gd name="connsiteY31" fmla="*/ 1271452 h 2516777"/>
              <a:gd name="connsiteX32" fmla="*/ 4175760 w 7879080"/>
              <a:gd name="connsiteY32" fmla="*/ 1219200 h 2516777"/>
              <a:gd name="connsiteX33" fmla="*/ 3431177 w 7879080"/>
              <a:gd name="connsiteY33" fmla="*/ 1219200 h 2516777"/>
              <a:gd name="connsiteX34" fmla="*/ 3039291 w 7879080"/>
              <a:gd name="connsiteY34" fmla="*/ 1180012 h 2516777"/>
              <a:gd name="connsiteX35" fmla="*/ 2960914 w 7879080"/>
              <a:gd name="connsiteY35" fmla="*/ 1180012 h 2516777"/>
              <a:gd name="connsiteX36" fmla="*/ 2725783 w 7879080"/>
              <a:gd name="connsiteY36" fmla="*/ 1232263 h 2516777"/>
              <a:gd name="connsiteX37" fmla="*/ 2569028 w 7879080"/>
              <a:gd name="connsiteY37" fmla="*/ 1180012 h 2516777"/>
              <a:gd name="connsiteX38" fmla="*/ 2294708 w 7879080"/>
              <a:gd name="connsiteY38" fmla="*/ 1219200 h 2516777"/>
              <a:gd name="connsiteX39" fmla="*/ 2137954 w 7879080"/>
              <a:gd name="connsiteY39" fmla="*/ 1206137 h 2516777"/>
              <a:gd name="connsiteX40" fmla="*/ 1719943 w 7879080"/>
              <a:gd name="connsiteY40" fmla="*/ 1480457 h 2516777"/>
              <a:gd name="connsiteX41" fmla="*/ 1497874 w 7879080"/>
              <a:gd name="connsiteY41" fmla="*/ 1571897 h 2516777"/>
              <a:gd name="connsiteX42" fmla="*/ 1262743 w 7879080"/>
              <a:gd name="connsiteY42" fmla="*/ 1676400 h 2516777"/>
              <a:gd name="connsiteX43" fmla="*/ 923108 w 7879080"/>
              <a:gd name="connsiteY43" fmla="*/ 1911532 h 2516777"/>
              <a:gd name="connsiteX44" fmla="*/ 126274 w 7879080"/>
              <a:gd name="connsiteY44" fmla="*/ 2434046 h 2516777"/>
              <a:gd name="connsiteX45" fmla="*/ 165463 w 7879080"/>
              <a:gd name="connsiteY45" fmla="*/ 2407920 h 2516777"/>
              <a:gd name="connsiteX46" fmla="*/ 139337 w 7879080"/>
              <a:gd name="connsiteY46" fmla="*/ 2172789 h 2516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7879080" h="2516777">
                <a:moveTo>
                  <a:pt x="100148" y="2120537"/>
                </a:moveTo>
                <a:cubicBezTo>
                  <a:pt x="220979" y="2056311"/>
                  <a:pt x="341811" y="1992086"/>
                  <a:pt x="426720" y="1937657"/>
                </a:cubicBezTo>
                <a:cubicBezTo>
                  <a:pt x="511629" y="1883229"/>
                  <a:pt x="548640" y="1835332"/>
                  <a:pt x="609600" y="1793966"/>
                </a:cubicBezTo>
                <a:cubicBezTo>
                  <a:pt x="670560" y="1752600"/>
                  <a:pt x="724989" y="1737360"/>
                  <a:pt x="792480" y="1689463"/>
                </a:cubicBezTo>
                <a:cubicBezTo>
                  <a:pt x="859971" y="1641566"/>
                  <a:pt x="925285" y="1565366"/>
                  <a:pt x="1014548" y="1506583"/>
                </a:cubicBezTo>
                <a:cubicBezTo>
                  <a:pt x="1103811" y="1447800"/>
                  <a:pt x="1232263" y="1386840"/>
                  <a:pt x="1328057" y="1336766"/>
                </a:cubicBezTo>
                <a:cubicBezTo>
                  <a:pt x="1423851" y="1286692"/>
                  <a:pt x="1486988" y="1269274"/>
                  <a:pt x="1589314" y="1206137"/>
                </a:cubicBezTo>
                <a:cubicBezTo>
                  <a:pt x="1691640" y="1143000"/>
                  <a:pt x="1848394" y="1012371"/>
                  <a:pt x="1942011" y="957943"/>
                </a:cubicBezTo>
                <a:cubicBezTo>
                  <a:pt x="2035628" y="903515"/>
                  <a:pt x="2055223" y="899160"/>
                  <a:pt x="2151017" y="879566"/>
                </a:cubicBezTo>
                <a:cubicBezTo>
                  <a:pt x="2246811" y="859972"/>
                  <a:pt x="2381794" y="844731"/>
                  <a:pt x="2516777" y="840377"/>
                </a:cubicBezTo>
                <a:cubicBezTo>
                  <a:pt x="2651760" y="836023"/>
                  <a:pt x="2810691" y="853440"/>
                  <a:pt x="2960914" y="853440"/>
                </a:cubicBezTo>
                <a:cubicBezTo>
                  <a:pt x="3111137" y="853440"/>
                  <a:pt x="3304903" y="833846"/>
                  <a:pt x="3418114" y="840377"/>
                </a:cubicBezTo>
                <a:cubicBezTo>
                  <a:pt x="3531326" y="846909"/>
                  <a:pt x="3494314" y="883920"/>
                  <a:pt x="3640183" y="892629"/>
                </a:cubicBezTo>
                <a:cubicBezTo>
                  <a:pt x="3786052" y="901338"/>
                  <a:pt x="4293326" y="892629"/>
                  <a:pt x="4293326" y="892629"/>
                </a:cubicBezTo>
                <a:cubicBezTo>
                  <a:pt x="4432663" y="892629"/>
                  <a:pt x="4391298" y="920932"/>
                  <a:pt x="4476206" y="892629"/>
                </a:cubicBezTo>
                <a:cubicBezTo>
                  <a:pt x="4561114" y="864326"/>
                  <a:pt x="4696097" y="762001"/>
                  <a:pt x="4802777" y="722812"/>
                </a:cubicBezTo>
                <a:cubicBezTo>
                  <a:pt x="4909457" y="683623"/>
                  <a:pt x="5116286" y="657497"/>
                  <a:pt x="5116286" y="657497"/>
                </a:cubicBezTo>
                <a:cubicBezTo>
                  <a:pt x="5216434" y="635726"/>
                  <a:pt x="5279571" y="627017"/>
                  <a:pt x="5403668" y="592183"/>
                </a:cubicBezTo>
                <a:cubicBezTo>
                  <a:pt x="5527765" y="557349"/>
                  <a:pt x="5699759" y="494212"/>
                  <a:pt x="5860868" y="448492"/>
                </a:cubicBezTo>
                <a:cubicBezTo>
                  <a:pt x="6021977" y="402772"/>
                  <a:pt x="6143897" y="381000"/>
                  <a:pt x="6370320" y="317863"/>
                </a:cubicBezTo>
                <a:cubicBezTo>
                  <a:pt x="6596743" y="254726"/>
                  <a:pt x="7069183" y="113212"/>
                  <a:pt x="7219406" y="69669"/>
                </a:cubicBezTo>
                <a:cubicBezTo>
                  <a:pt x="7369629" y="26126"/>
                  <a:pt x="7178040" y="0"/>
                  <a:pt x="7271657" y="56606"/>
                </a:cubicBezTo>
                <a:cubicBezTo>
                  <a:pt x="7365274" y="113212"/>
                  <a:pt x="7696199" y="348343"/>
                  <a:pt x="7781108" y="409303"/>
                </a:cubicBezTo>
                <a:cubicBezTo>
                  <a:pt x="7866017" y="470263"/>
                  <a:pt x="7778931" y="259080"/>
                  <a:pt x="7781108" y="422366"/>
                </a:cubicBezTo>
                <a:cubicBezTo>
                  <a:pt x="7783285" y="585652"/>
                  <a:pt x="7791994" y="1230086"/>
                  <a:pt x="7794171" y="1389017"/>
                </a:cubicBezTo>
                <a:cubicBezTo>
                  <a:pt x="7796348" y="1547948"/>
                  <a:pt x="7879080" y="1426029"/>
                  <a:pt x="7794171" y="1375955"/>
                </a:cubicBezTo>
                <a:cubicBezTo>
                  <a:pt x="7709263" y="1325881"/>
                  <a:pt x="7500257" y="1125583"/>
                  <a:pt x="7284720" y="1088572"/>
                </a:cubicBezTo>
                <a:cubicBezTo>
                  <a:pt x="7069183" y="1051561"/>
                  <a:pt x="6723017" y="1145178"/>
                  <a:pt x="6500948" y="1153886"/>
                </a:cubicBezTo>
                <a:cubicBezTo>
                  <a:pt x="6278879" y="1162594"/>
                  <a:pt x="6159136" y="1127760"/>
                  <a:pt x="5952308" y="1140823"/>
                </a:cubicBezTo>
                <a:cubicBezTo>
                  <a:pt x="5745480" y="1153886"/>
                  <a:pt x="5427617" y="1208314"/>
                  <a:pt x="5259977" y="1232263"/>
                </a:cubicBezTo>
                <a:cubicBezTo>
                  <a:pt x="5092337" y="1256212"/>
                  <a:pt x="5068388" y="1277984"/>
                  <a:pt x="4946468" y="1284515"/>
                </a:cubicBezTo>
                <a:cubicBezTo>
                  <a:pt x="4824548" y="1291046"/>
                  <a:pt x="4656908" y="1282338"/>
                  <a:pt x="4528457" y="1271452"/>
                </a:cubicBezTo>
                <a:cubicBezTo>
                  <a:pt x="4400006" y="1260566"/>
                  <a:pt x="4358640" y="1227909"/>
                  <a:pt x="4175760" y="1219200"/>
                </a:cubicBezTo>
                <a:cubicBezTo>
                  <a:pt x="3992880" y="1210491"/>
                  <a:pt x="3620588" y="1225731"/>
                  <a:pt x="3431177" y="1219200"/>
                </a:cubicBezTo>
                <a:cubicBezTo>
                  <a:pt x="3241766" y="1212669"/>
                  <a:pt x="3117668" y="1186543"/>
                  <a:pt x="3039291" y="1180012"/>
                </a:cubicBezTo>
                <a:cubicBezTo>
                  <a:pt x="2960914" y="1173481"/>
                  <a:pt x="3013165" y="1171304"/>
                  <a:pt x="2960914" y="1180012"/>
                </a:cubicBezTo>
                <a:cubicBezTo>
                  <a:pt x="2908663" y="1188721"/>
                  <a:pt x="2791097" y="1232263"/>
                  <a:pt x="2725783" y="1232263"/>
                </a:cubicBezTo>
                <a:cubicBezTo>
                  <a:pt x="2660469" y="1232263"/>
                  <a:pt x="2640874" y="1182189"/>
                  <a:pt x="2569028" y="1180012"/>
                </a:cubicBezTo>
                <a:cubicBezTo>
                  <a:pt x="2497182" y="1177835"/>
                  <a:pt x="2366554" y="1214846"/>
                  <a:pt x="2294708" y="1219200"/>
                </a:cubicBezTo>
                <a:cubicBezTo>
                  <a:pt x="2222862" y="1223554"/>
                  <a:pt x="2233748" y="1162594"/>
                  <a:pt x="2137954" y="1206137"/>
                </a:cubicBezTo>
                <a:cubicBezTo>
                  <a:pt x="2042160" y="1249680"/>
                  <a:pt x="1826623" y="1419497"/>
                  <a:pt x="1719943" y="1480457"/>
                </a:cubicBezTo>
                <a:cubicBezTo>
                  <a:pt x="1613263" y="1541417"/>
                  <a:pt x="1574074" y="1539240"/>
                  <a:pt x="1497874" y="1571897"/>
                </a:cubicBezTo>
                <a:cubicBezTo>
                  <a:pt x="1421674" y="1604554"/>
                  <a:pt x="1358537" y="1619794"/>
                  <a:pt x="1262743" y="1676400"/>
                </a:cubicBezTo>
                <a:cubicBezTo>
                  <a:pt x="1166949" y="1733006"/>
                  <a:pt x="1112520" y="1785258"/>
                  <a:pt x="923108" y="1911532"/>
                </a:cubicBezTo>
                <a:cubicBezTo>
                  <a:pt x="733697" y="2037806"/>
                  <a:pt x="252548" y="2351315"/>
                  <a:pt x="126274" y="2434046"/>
                </a:cubicBezTo>
                <a:cubicBezTo>
                  <a:pt x="0" y="2516777"/>
                  <a:pt x="163286" y="2451463"/>
                  <a:pt x="165463" y="2407920"/>
                </a:cubicBezTo>
                <a:cubicBezTo>
                  <a:pt x="167640" y="2364377"/>
                  <a:pt x="153488" y="2268583"/>
                  <a:pt x="139337" y="2172789"/>
                </a:cubicBezTo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lIns="50800" tIns="50800" rIns="50800" bIns="50800" anchor="ctr"/>
          <a:lstStyle/>
          <a:p>
            <a:pPr marL="228600">
              <a:defRPr/>
            </a:pPr>
            <a:endParaRPr lang="en-US"/>
          </a:p>
        </p:txBody>
      </p:sp>
      <p:sp>
        <p:nvSpPr>
          <p:cNvPr id="38" name="Freeform 37"/>
          <p:cNvSpPr/>
          <p:nvPr/>
        </p:nvSpPr>
        <p:spPr bwMode="auto">
          <a:xfrm>
            <a:off x="2338388" y="5199063"/>
            <a:ext cx="7680325" cy="274637"/>
          </a:xfrm>
          <a:custGeom>
            <a:avLst/>
            <a:gdLst>
              <a:gd name="connsiteX0" fmla="*/ 0 w 7680960"/>
              <a:gd name="connsiteY0" fmla="*/ 274320 h 274320"/>
              <a:gd name="connsiteX1" fmla="*/ 1554480 w 7680960"/>
              <a:gd name="connsiteY1" fmla="*/ 182880 h 274320"/>
              <a:gd name="connsiteX2" fmla="*/ 2704012 w 7680960"/>
              <a:gd name="connsiteY2" fmla="*/ 143692 h 274320"/>
              <a:gd name="connsiteX3" fmla="*/ 4310743 w 7680960"/>
              <a:gd name="connsiteY3" fmla="*/ 78377 h 274320"/>
              <a:gd name="connsiteX4" fmla="*/ 5643155 w 7680960"/>
              <a:gd name="connsiteY4" fmla="*/ 52252 h 274320"/>
              <a:gd name="connsiteX5" fmla="*/ 7680960 w 7680960"/>
              <a:gd name="connsiteY5" fmla="*/ 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80960" h="274320">
                <a:moveTo>
                  <a:pt x="0" y="274320"/>
                </a:moveTo>
                <a:lnTo>
                  <a:pt x="1554480" y="182880"/>
                </a:lnTo>
                <a:cubicBezTo>
                  <a:pt x="2005149" y="161109"/>
                  <a:pt x="2704012" y="143692"/>
                  <a:pt x="2704012" y="143692"/>
                </a:cubicBezTo>
                <a:lnTo>
                  <a:pt x="4310743" y="78377"/>
                </a:lnTo>
                <a:cubicBezTo>
                  <a:pt x="4800600" y="63137"/>
                  <a:pt x="5643155" y="52252"/>
                  <a:pt x="5643155" y="52252"/>
                </a:cubicBezTo>
                <a:lnTo>
                  <a:pt x="7680960" y="0"/>
                </a:lnTo>
              </a:path>
            </a:pathLst>
          </a:custGeom>
          <a:noFill/>
          <a:ln w="38100" cap="flat" cmpd="sng" algn="ctr">
            <a:solidFill>
              <a:srgbClr val="0070C0"/>
            </a:solidFill>
            <a:prstDash val="lgDashDotDot"/>
            <a:miter lim="0"/>
            <a:headEnd type="none" w="med" len="med"/>
            <a:tailEnd type="none" w="med" len="med"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228600">
              <a:defRPr/>
            </a:pPr>
            <a:endParaRPr lang="en-US"/>
          </a:p>
        </p:txBody>
      </p:sp>
      <p:sp>
        <p:nvSpPr>
          <p:cNvPr id="39" name="Freeform 38"/>
          <p:cNvSpPr/>
          <p:nvPr/>
        </p:nvSpPr>
        <p:spPr bwMode="auto">
          <a:xfrm>
            <a:off x="2455863" y="3919538"/>
            <a:ext cx="7550150" cy="2886075"/>
          </a:xfrm>
          <a:custGeom>
            <a:avLst/>
            <a:gdLst>
              <a:gd name="connsiteX0" fmla="*/ 0 w 7550332"/>
              <a:gd name="connsiteY0" fmla="*/ 0 h 2886892"/>
              <a:gd name="connsiteX1" fmla="*/ 718457 w 7550332"/>
              <a:gd name="connsiteY1" fmla="*/ 352697 h 2886892"/>
              <a:gd name="connsiteX2" fmla="*/ 1214846 w 7550332"/>
              <a:gd name="connsiteY2" fmla="*/ 600892 h 2886892"/>
              <a:gd name="connsiteX3" fmla="*/ 2050869 w 7550332"/>
              <a:gd name="connsiteY3" fmla="*/ 914400 h 2886892"/>
              <a:gd name="connsiteX4" fmla="*/ 3043646 w 7550332"/>
              <a:gd name="connsiteY4" fmla="*/ 1293223 h 2886892"/>
              <a:gd name="connsiteX5" fmla="*/ 4101737 w 7550332"/>
              <a:gd name="connsiteY5" fmla="*/ 1619794 h 2886892"/>
              <a:gd name="connsiteX6" fmla="*/ 5212080 w 7550332"/>
              <a:gd name="connsiteY6" fmla="*/ 1998617 h 2886892"/>
              <a:gd name="connsiteX7" fmla="*/ 6361612 w 7550332"/>
              <a:gd name="connsiteY7" fmla="*/ 2442754 h 2886892"/>
              <a:gd name="connsiteX8" fmla="*/ 7550332 w 7550332"/>
              <a:gd name="connsiteY8" fmla="*/ 2886892 h 2886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50332" h="2886892">
                <a:moveTo>
                  <a:pt x="0" y="0"/>
                </a:moveTo>
                <a:lnTo>
                  <a:pt x="718457" y="352697"/>
                </a:lnTo>
                <a:cubicBezTo>
                  <a:pt x="920931" y="452846"/>
                  <a:pt x="992777" y="507275"/>
                  <a:pt x="1214846" y="600892"/>
                </a:cubicBezTo>
                <a:cubicBezTo>
                  <a:pt x="1436915" y="694509"/>
                  <a:pt x="2050869" y="914400"/>
                  <a:pt x="2050869" y="914400"/>
                </a:cubicBezTo>
                <a:cubicBezTo>
                  <a:pt x="2355669" y="1029788"/>
                  <a:pt x="2701835" y="1175657"/>
                  <a:pt x="3043646" y="1293223"/>
                </a:cubicBezTo>
                <a:cubicBezTo>
                  <a:pt x="3385457" y="1410789"/>
                  <a:pt x="3740331" y="1502228"/>
                  <a:pt x="4101737" y="1619794"/>
                </a:cubicBezTo>
                <a:cubicBezTo>
                  <a:pt x="4463143" y="1737360"/>
                  <a:pt x="4835434" y="1861457"/>
                  <a:pt x="5212080" y="1998617"/>
                </a:cubicBezTo>
                <a:cubicBezTo>
                  <a:pt x="5588726" y="2135777"/>
                  <a:pt x="6361612" y="2442754"/>
                  <a:pt x="6361612" y="2442754"/>
                </a:cubicBezTo>
                <a:lnTo>
                  <a:pt x="7550332" y="2886892"/>
                </a:lnTo>
              </a:path>
            </a:pathLst>
          </a:custGeom>
          <a:noFill/>
          <a:ln w="38100" cap="flat" cmpd="sng" algn="ctr">
            <a:solidFill>
              <a:srgbClr val="A50021"/>
            </a:solidFill>
            <a:prstDash val="solid"/>
            <a:miter lim="0"/>
            <a:headEnd type="none" w="med" len="med"/>
            <a:tailEnd type="none" w="med" len="med"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228600">
              <a:defRPr/>
            </a:pPr>
            <a:endParaRPr lang="en-US"/>
          </a:p>
        </p:txBody>
      </p:sp>
      <p:grpSp>
        <p:nvGrpSpPr>
          <p:cNvPr id="32786" name="Group 57"/>
          <p:cNvGrpSpPr>
            <a:grpSpLocks/>
          </p:cNvGrpSpPr>
          <p:nvPr/>
        </p:nvGrpSpPr>
        <p:grpSpPr bwMode="auto">
          <a:xfrm>
            <a:off x="2363788" y="4348163"/>
            <a:ext cx="962025" cy="817562"/>
            <a:chOff x="2363821" y="4348264"/>
            <a:chExt cx="961621" cy="817123"/>
          </a:xfrm>
        </p:grpSpPr>
        <p:cxnSp>
          <p:nvCxnSpPr>
            <p:cNvPr id="32791" name="Straight Connector 48"/>
            <p:cNvCxnSpPr>
              <a:cxnSpLocks noChangeShapeType="1"/>
            </p:cNvCxnSpPr>
            <p:nvPr/>
          </p:nvCxnSpPr>
          <p:spPr bwMode="auto">
            <a:xfrm>
              <a:off x="3088532" y="4348264"/>
              <a:ext cx="0" cy="817123"/>
            </a:xfrm>
            <a:prstGeom prst="line">
              <a:avLst/>
            </a:prstGeom>
            <a:noFill/>
            <a:ln w="38100" algn="ctr">
              <a:solidFill>
                <a:srgbClr val="57B7FF"/>
              </a:solidFill>
              <a:miter lim="0"/>
              <a:headEnd/>
              <a:tailEnd type="arrow" w="lg" len="med"/>
            </a:ln>
          </p:spPr>
        </p:cxnSp>
        <p:cxnSp>
          <p:nvCxnSpPr>
            <p:cNvPr id="32792" name="Straight Connector 50"/>
            <p:cNvCxnSpPr>
              <a:cxnSpLocks noChangeShapeType="1"/>
            </p:cNvCxnSpPr>
            <p:nvPr/>
          </p:nvCxnSpPr>
          <p:spPr bwMode="auto">
            <a:xfrm flipV="1">
              <a:off x="2363821" y="4871330"/>
              <a:ext cx="961621" cy="2228"/>
            </a:xfrm>
            <a:prstGeom prst="line">
              <a:avLst/>
            </a:prstGeom>
            <a:noFill/>
            <a:ln w="38100" algn="ctr">
              <a:solidFill>
                <a:srgbClr val="57B7FF"/>
              </a:solidFill>
              <a:miter lim="0"/>
              <a:headEnd/>
              <a:tailEnd/>
            </a:ln>
          </p:spPr>
        </p:cxnSp>
        <p:sp>
          <p:nvSpPr>
            <p:cNvPr id="32793" name="Oval 52"/>
            <p:cNvSpPr>
              <a:spLocks noChangeArrowheads="1"/>
            </p:cNvSpPr>
            <p:nvPr/>
          </p:nvSpPr>
          <p:spPr bwMode="auto">
            <a:xfrm>
              <a:off x="3005847" y="4786009"/>
              <a:ext cx="170234" cy="170234"/>
            </a:xfrm>
            <a:prstGeom prst="ellipse">
              <a:avLst/>
            </a:prstGeom>
            <a:solidFill>
              <a:schemeClr val="bg1"/>
            </a:solidFill>
            <a:ln w="38100" algn="ctr">
              <a:solidFill>
                <a:srgbClr val="57B7FF"/>
              </a:solidFill>
              <a:miter lim="0"/>
              <a:headEnd/>
              <a:tailEnd/>
            </a:ln>
          </p:spPr>
          <p:txBody>
            <a:bodyPr lIns="50800" tIns="50800" rIns="50800" bIns="50800" anchor="ctr"/>
            <a:lstStyle/>
            <a:p>
              <a:pPr marL="228600"/>
              <a:endParaRPr lang="en-US"/>
            </a:p>
          </p:txBody>
        </p:sp>
      </p:grpSp>
      <p:cxnSp>
        <p:nvCxnSpPr>
          <p:cNvPr id="32787" name="Straight Connector 53"/>
          <p:cNvCxnSpPr>
            <a:cxnSpLocks noChangeShapeType="1"/>
          </p:cNvCxnSpPr>
          <p:nvPr/>
        </p:nvCxnSpPr>
        <p:spPr bwMode="auto">
          <a:xfrm>
            <a:off x="2389188" y="6211888"/>
            <a:ext cx="0" cy="665162"/>
          </a:xfrm>
          <a:prstGeom prst="line">
            <a:avLst/>
          </a:prstGeom>
          <a:noFill/>
          <a:ln w="38100" algn="ctr">
            <a:solidFill>
              <a:schemeClr val="tx1"/>
            </a:solidFill>
            <a:miter lim="0"/>
            <a:headEnd/>
            <a:tailEnd type="none" w="lg" len="med"/>
          </a:ln>
        </p:spPr>
      </p:cxnSp>
      <p:sp>
        <p:nvSpPr>
          <p:cNvPr id="32788" name="Oval 54"/>
          <p:cNvSpPr>
            <a:spLocks noChangeArrowheads="1"/>
          </p:cNvSpPr>
          <p:nvPr/>
        </p:nvSpPr>
        <p:spPr bwMode="auto">
          <a:xfrm>
            <a:off x="2306638" y="6470650"/>
            <a:ext cx="169862" cy="169863"/>
          </a:xfrm>
          <a:prstGeom prst="ellipse">
            <a:avLst/>
          </a:prstGeom>
          <a:solidFill>
            <a:schemeClr val="bg1"/>
          </a:solidFill>
          <a:ln w="38100" algn="ctr">
            <a:solidFill>
              <a:schemeClr val="tx1"/>
            </a:solidFill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pPr marL="228600"/>
            <a:endParaRPr lang="en-US"/>
          </a:p>
        </p:txBody>
      </p:sp>
      <p:sp>
        <p:nvSpPr>
          <p:cNvPr id="35" name="Freeform 34"/>
          <p:cNvSpPr/>
          <p:nvPr/>
        </p:nvSpPr>
        <p:spPr bwMode="auto">
          <a:xfrm>
            <a:off x="2455863" y="5410200"/>
            <a:ext cx="7594600" cy="1055688"/>
          </a:xfrm>
          <a:custGeom>
            <a:avLst/>
            <a:gdLst>
              <a:gd name="connsiteX0" fmla="*/ 0 w 7593874"/>
              <a:gd name="connsiteY0" fmla="*/ 1055914 h 1055914"/>
              <a:gd name="connsiteX1" fmla="*/ 457200 w 7593874"/>
              <a:gd name="connsiteY1" fmla="*/ 886097 h 1055914"/>
              <a:gd name="connsiteX2" fmla="*/ 1110343 w 7593874"/>
              <a:gd name="connsiteY2" fmla="*/ 664029 h 1055914"/>
              <a:gd name="connsiteX3" fmla="*/ 2011680 w 7593874"/>
              <a:gd name="connsiteY3" fmla="*/ 376646 h 1055914"/>
              <a:gd name="connsiteX4" fmla="*/ 2743200 w 7593874"/>
              <a:gd name="connsiteY4" fmla="*/ 232954 h 1055914"/>
              <a:gd name="connsiteX5" fmla="*/ 3631474 w 7593874"/>
              <a:gd name="connsiteY5" fmla="*/ 102326 h 1055914"/>
              <a:gd name="connsiteX6" fmla="*/ 4532812 w 7593874"/>
              <a:gd name="connsiteY6" fmla="*/ 23949 h 1055914"/>
              <a:gd name="connsiteX7" fmla="*/ 5747657 w 7593874"/>
              <a:gd name="connsiteY7" fmla="*/ 10886 h 1055914"/>
              <a:gd name="connsiteX8" fmla="*/ 7289074 w 7593874"/>
              <a:gd name="connsiteY8" fmla="*/ 89263 h 1055914"/>
              <a:gd name="connsiteX9" fmla="*/ 7576457 w 7593874"/>
              <a:gd name="connsiteY9" fmla="*/ 115389 h 1055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93874" h="1055914">
                <a:moveTo>
                  <a:pt x="0" y="1055914"/>
                </a:moveTo>
                <a:cubicBezTo>
                  <a:pt x="136071" y="1003662"/>
                  <a:pt x="272143" y="951411"/>
                  <a:pt x="457200" y="886097"/>
                </a:cubicBezTo>
                <a:cubicBezTo>
                  <a:pt x="642257" y="820783"/>
                  <a:pt x="1110343" y="664029"/>
                  <a:pt x="1110343" y="664029"/>
                </a:cubicBezTo>
                <a:cubicBezTo>
                  <a:pt x="1369423" y="579121"/>
                  <a:pt x="1739537" y="448492"/>
                  <a:pt x="2011680" y="376646"/>
                </a:cubicBezTo>
                <a:cubicBezTo>
                  <a:pt x="2283823" y="304800"/>
                  <a:pt x="2473234" y="278674"/>
                  <a:pt x="2743200" y="232954"/>
                </a:cubicBezTo>
                <a:cubicBezTo>
                  <a:pt x="3013166" y="187234"/>
                  <a:pt x="3333205" y="137160"/>
                  <a:pt x="3631474" y="102326"/>
                </a:cubicBezTo>
                <a:cubicBezTo>
                  <a:pt x="3929743" y="67492"/>
                  <a:pt x="4180115" y="39189"/>
                  <a:pt x="4532812" y="23949"/>
                </a:cubicBezTo>
                <a:cubicBezTo>
                  <a:pt x="4885509" y="8709"/>
                  <a:pt x="5288280" y="0"/>
                  <a:pt x="5747657" y="10886"/>
                </a:cubicBezTo>
                <a:cubicBezTo>
                  <a:pt x="6207034" y="21772"/>
                  <a:pt x="6984274" y="71846"/>
                  <a:pt x="7289074" y="89263"/>
                </a:cubicBezTo>
                <a:cubicBezTo>
                  <a:pt x="7593874" y="106680"/>
                  <a:pt x="7585165" y="111034"/>
                  <a:pt x="7576457" y="115389"/>
                </a:cubicBezTo>
              </a:path>
            </a:pathLst>
          </a:custGeom>
          <a:noFill/>
          <a:ln w="31750" cap="flat" cmpd="sng" algn="ctr">
            <a:solidFill>
              <a:srgbClr val="FF9900"/>
            </a:solidFill>
            <a:prstDash val="solid"/>
            <a:miter lim="0"/>
            <a:headEnd type="none" w="med" len="med"/>
            <a:tailEnd type="none" w="med" len="med"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228600">
              <a:defRPr/>
            </a:pPr>
            <a:endParaRPr lang="en-US"/>
          </a:p>
        </p:txBody>
      </p:sp>
      <p:sp>
        <p:nvSpPr>
          <p:cNvPr id="36" name="Freeform 35"/>
          <p:cNvSpPr/>
          <p:nvPr/>
        </p:nvSpPr>
        <p:spPr bwMode="auto">
          <a:xfrm>
            <a:off x="2363788" y="5233988"/>
            <a:ext cx="7681912" cy="1663700"/>
          </a:xfrm>
          <a:custGeom>
            <a:avLst/>
            <a:gdLst>
              <a:gd name="connsiteX0" fmla="*/ 0 w 7680960"/>
              <a:gd name="connsiteY0" fmla="*/ 1663337 h 1663337"/>
              <a:gd name="connsiteX1" fmla="*/ 52252 w 7680960"/>
              <a:gd name="connsiteY1" fmla="*/ 1571897 h 1663337"/>
              <a:gd name="connsiteX2" fmla="*/ 222069 w 7680960"/>
              <a:gd name="connsiteY2" fmla="*/ 1571897 h 1663337"/>
              <a:gd name="connsiteX3" fmla="*/ 483326 w 7680960"/>
              <a:gd name="connsiteY3" fmla="*/ 1415142 h 1663337"/>
              <a:gd name="connsiteX4" fmla="*/ 692332 w 7680960"/>
              <a:gd name="connsiteY4" fmla="*/ 1258388 h 1663337"/>
              <a:gd name="connsiteX5" fmla="*/ 1084217 w 7680960"/>
              <a:gd name="connsiteY5" fmla="*/ 1127759 h 1663337"/>
              <a:gd name="connsiteX6" fmla="*/ 1280160 w 7680960"/>
              <a:gd name="connsiteY6" fmla="*/ 971005 h 1663337"/>
              <a:gd name="connsiteX7" fmla="*/ 1972492 w 7680960"/>
              <a:gd name="connsiteY7" fmla="*/ 722811 h 1663337"/>
              <a:gd name="connsiteX8" fmla="*/ 2299063 w 7680960"/>
              <a:gd name="connsiteY8" fmla="*/ 579119 h 1663337"/>
              <a:gd name="connsiteX9" fmla="*/ 3213463 w 7680960"/>
              <a:gd name="connsiteY9" fmla="*/ 304799 h 1663337"/>
              <a:gd name="connsiteX10" fmla="*/ 3670663 w 7680960"/>
              <a:gd name="connsiteY10" fmla="*/ 213359 h 1663337"/>
              <a:gd name="connsiteX11" fmla="*/ 4323806 w 7680960"/>
              <a:gd name="connsiteY11" fmla="*/ 95794 h 1663337"/>
              <a:gd name="connsiteX12" fmla="*/ 5303520 w 7680960"/>
              <a:gd name="connsiteY12" fmla="*/ 17417 h 1663337"/>
              <a:gd name="connsiteX13" fmla="*/ 6165669 w 7680960"/>
              <a:gd name="connsiteY13" fmla="*/ 4354 h 1663337"/>
              <a:gd name="connsiteX14" fmla="*/ 7262949 w 7680960"/>
              <a:gd name="connsiteY14" fmla="*/ 43542 h 1663337"/>
              <a:gd name="connsiteX15" fmla="*/ 7680960 w 7680960"/>
              <a:gd name="connsiteY15" fmla="*/ 82731 h 166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680960" h="1663337">
                <a:moveTo>
                  <a:pt x="0" y="1663337"/>
                </a:moveTo>
                <a:cubicBezTo>
                  <a:pt x="7620" y="1625237"/>
                  <a:pt x="15241" y="1587137"/>
                  <a:pt x="52252" y="1571897"/>
                </a:cubicBezTo>
                <a:cubicBezTo>
                  <a:pt x="89263" y="1556657"/>
                  <a:pt x="150223" y="1598023"/>
                  <a:pt x="222069" y="1571897"/>
                </a:cubicBezTo>
                <a:cubicBezTo>
                  <a:pt x="293915" y="1545771"/>
                  <a:pt x="404949" y="1467393"/>
                  <a:pt x="483326" y="1415142"/>
                </a:cubicBezTo>
                <a:cubicBezTo>
                  <a:pt x="561703" y="1362891"/>
                  <a:pt x="592184" y="1306285"/>
                  <a:pt x="692332" y="1258388"/>
                </a:cubicBezTo>
                <a:cubicBezTo>
                  <a:pt x="792480" y="1210491"/>
                  <a:pt x="986246" y="1175656"/>
                  <a:pt x="1084217" y="1127759"/>
                </a:cubicBezTo>
                <a:cubicBezTo>
                  <a:pt x="1182188" y="1079862"/>
                  <a:pt x="1132114" y="1038496"/>
                  <a:pt x="1280160" y="971005"/>
                </a:cubicBezTo>
                <a:cubicBezTo>
                  <a:pt x="1428206" y="903514"/>
                  <a:pt x="1802675" y="788125"/>
                  <a:pt x="1972492" y="722811"/>
                </a:cubicBezTo>
                <a:cubicBezTo>
                  <a:pt x="2142309" y="657497"/>
                  <a:pt x="2092235" y="648788"/>
                  <a:pt x="2299063" y="579119"/>
                </a:cubicBezTo>
                <a:cubicBezTo>
                  <a:pt x="2505891" y="509450"/>
                  <a:pt x="2984863" y="365759"/>
                  <a:pt x="3213463" y="304799"/>
                </a:cubicBezTo>
                <a:cubicBezTo>
                  <a:pt x="3442063" y="243839"/>
                  <a:pt x="3670663" y="213359"/>
                  <a:pt x="3670663" y="213359"/>
                </a:cubicBezTo>
                <a:cubicBezTo>
                  <a:pt x="3855720" y="178525"/>
                  <a:pt x="4051663" y="128451"/>
                  <a:pt x="4323806" y="95794"/>
                </a:cubicBezTo>
                <a:cubicBezTo>
                  <a:pt x="4595949" y="63137"/>
                  <a:pt x="4996543" y="32657"/>
                  <a:pt x="5303520" y="17417"/>
                </a:cubicBezTo>
                <a:cubicBezTo>
                  <a:pt x="5610497" y="2177"/>
                  <a:pt x="5839098" y="0"/>
                  <a:pt x="6165669" y="4354"/>
                </a:cubicBezTo>
                <a:cubicBezTo>
                  <a:pt x="6492240" y="8708"/>
                  <a:pt x="7010401" y="30479"/>
                  <a:pt x="7262949" y="43542"/>
                </a:cubicBezTo>
                <a:cubicBezTo>
                  <a:pt x="7515498" y="56605"/>
                  <a:pt x="7598229" y="69668"/>
                  <a:pt x="7680960" y="82731"/>
                </a:cubicBezTo>
              </a:path>
            </a:pathLst>
          </a:custGeom>
          <a:noFill/>
          <a:ln w="31750" cap="flat" cmpd="sng" algn="ctr">
            <a:solidFill>
              <a:srgbClr val="006666"/>
            </a:solidFill>
            <a:prstDash val="solid"/>
            <a:miter lim="0"/>
            <a:headEnd type="none" w="med" len="med"/>
            <a:tailEnd type="none" w="med" len="med"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228600">
              <a:defRPr/>
            </a:pPr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goodsn_df_web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32225" y="1374775"/>
            <a:ext cx="4805363" cy="357505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33795" name="Picture 2" descr="codf_cosmos_reg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88" y="1374775"/>
            <a:ext cx="3576637" cy="357505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33796" name="Picture 3" descr="codf_fields.png"/>
          <p:cNvPicPr>
            <a:picLocks noChangeAspect="1"/>
          </p:cNvPicPr>
          <p:nvPr/>
        </p:nvPicPr>
        <p:blipFill>
          <a:blip r:embed="rId4" cstate="print"/>
          <a:srcRect l="3528" t="2708" r="50493" b="4582"/>
          <a:stretch>
            <a:fillRect/>
          </a:stretch>
        </p:blipFill>
        <p:spPr bwMode="auto">
          <a:xfrm>
            <a:off x="366713" y="5346700"/>
            <a:ext cx="4598987" cy="4278313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33797" name="AutoShape 4"/>
          <p:cNvSpPr>
            <a:spLocks/>
          </p:cNvSpPr>
          <p:nvPr/>
        </p:nvSpPr>
        <p:spPr bwMode="auto">
          <a:xfrm>
            <a:off x="9247188" y="8034338"/>
            <a:ext cx="238125" cy="1238250"/>
          </a:xfrm>
          <a:prstGeom prst="roundRect">
            <a:avLst>
              <a:gd name="adj" fmla="val 11718"/>
            </a:avLst>
          </a:prstGeom>
          <a:solidFill>
            <a:srgbClr val="FFFFFF"/>
          </a:solidFill>
          <a:ln w="12700">
            <a:noFill/>
            <a:miter lim="0"/>
            <a:headEnd/>
            <a:tailEnd/>
          </a:ln>
        </p:spPr>
        <p:txBody>
          <a:bodyPr lIns="65023" tIns="65023" rIns="65023" bIns="65023"/>
          <a:lstStyle/>
          <a:p>
            <a:pPr defTabSz="455613">
              <a:spcBef>
                <a:spcPts val="1400"/>
              </a:spcBef>
            </a:pPr>
            <a:endParaRPr lang="en-US" sz="5800">
              <a:latin typeface="Gill Sans" charset="0"/>
              <a:ea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13669" name="AutoShape 5"/>
          <p:cNvSpPr>
            <a:spLocks/>
          </p:cNvSpPr>
          <p:nvPr/>
        </p:nvSpPr>
        <p:spPr bwMode="auto">
          <a:xfrm>
            <a:off x="130175" y="858838"/>
            <a:ext cx="3451225" cy="4476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5023" tIns="65023" rIns="65023" bIns="65023"/>
          <a:lstStyle/>
          <a:p>
            <a:pPr algn="l" defTabSz="455613">
              <a:spcBef>
                <a:spcPts val="1400"/>
              </a:spcBef>
              <a:defRPr/>
            </a:pPr>
            <a:r>
              <a:rPr lang="en-US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4" charset="0"/>
                <a:ea typeface="Gill Sans MT" pitchFamily="34" charset="0"/>
                <a:cs typeface="Gill Sans MT" pitchFamily="34" charset="0"/>
                <a:sym typeface="Gill Sans MT" pitchFamily="34" charset="0"/>
              </a:rPr>
              <a:t>6.5 arcmin</a:t>
            </a:r>
            <a:r>
              <a:rPr lang="en-US" sz="2200" baseline="31000" dirty="0"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4" charset="0"/>
                <a:ea typeface="Gill Sans MT" pitchFamily="34" charset="0"/>
                <a:cs typeface="Gill Sans MT" pitchFamily="34" charset="0"/>
                <a:sym typeface="Gill Sans MT" pitchFamily="34" charset="0"/>
              </a:rPr>
              <a:t>2</a:t>
            </a:r>
            <a:r>
              <a:rPr lang="en-US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4" charset="0"/>
                <a:ea typeface="Gill Sans MT" pitchFamily="34" charset="0"/>
                <a:cs typeface="Gill Sans MT" pitchFamily="34" charset="0"/>
                <a:sym typeface="Gill Sans MT" pitchFamily="34" charset="0"/>
              </a:rPr>
              <a:t> field in COSMOS</a:t>
            </a:r>
            <a:endParaRPr lang="en-US" dirty="0"/>
          </a:p>
        </p:txBody>
      </p:sp>
      <p:sp>
        <p:nvSpPr>
          <p:cNvPr id="113670" name="AutoShape 6"/>
          <p:cNvSpPr>
            <a:spLocks/>
          </p:cNvSpPr>
          <p:nvPr/>
        </p:nvSpPr>
        <p:spPr bwMode="auto">
          <a:xfrm>
            <a:off x="3711575" y="858838"/>
            <a:ext cx="4949825" cy="4460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5023" tIns="65023" rIns="65023" bIns="65023"/>
          <a:lstStyle/>
          <a:p>
            <a:pPr algn="l" defTabSz="455613">
              <a:spcBef>
                <a:spcPts val="1400"/>
              </a:spcBef>
              <a:defRPr/>
            </a:pPr>
            <a:r>
              <a:rPr lang="en-US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4" charset="0"/>
                <a:ea typeface="Gill Sans MT" pitchFamily="34" charset="0"/>
                <a:cs typeface="Gill Sans MT" pitchFamily="34" charset="0"/>
                <a:sym typeface="Gill Sans MT" pitchFamily="34" charset="0"/>
              </a:rPr>
              <a:t>42 arcmin</a:t>
            </a:r>
            <a:r>
              <a:rPr lang="en-US" sz="2200" baseline="31000" dirty="0"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4" charset="0"/>
                <a:ea typeface="Gill Sans MT" pitchFamily="34" charset="0"/>
                <a:cs typeface="Gill Sans MT" pitchFamily="34" charset="0"/>
                <a:sym typeface="Gill Sans MT" pitchFamily="34" charset="0"/>
              </a:rPr>
              <a:t>2</a:t>
            </a:r>
            <a:r>
              <a:rPr lang="en-US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4" charset="0"/>
                <a:ea typeface="Gill Sans MT" pitchFamily="34" charset="0"/>
                <a:cs typeface="Gill Sans MT" pitchFamily="34" charset="0"/>
                <a:sym typeface="Gill Sans MT" pitchFamily="34" charset="0"/>
              </a:rPr>
              <a:t>  field in GOODS-N/CANDELS</a:t>
            </a:r>
            <a:endParaRPr lang="en-US" dirty="0"/>
          </a:p>
        </p:txBody>
      </p:sp>
      <p:sp>
        <p:nvSpPr>
          <p:cNvPr id="113671" name="AutoShape 7"/>
          <p:cNvSpPr>
            <a:spLocks/>
          </p:cNvSpPr>
          <p:nvPr/>
        </p:nvSpPr>
        <p:spPr bwMode="auto">
          <a:xfrm>
            <a:off x="8726488" y="1370013"/>
            <a:ext cx="4240212" cy="27463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5023" tIns="65023" rIns="65023" bIns="65023"/>
          <a:lstStyle/>
          <a:p>
            <a:pPr algn="l" defTabSz="455613">
              <a:spcBef>
                <a:spcPts val="1400"/>
              </a:spcBef>
              <a:defRPr/>
            </a:pPr>
            <a:r>
              <a:rPr lang="en-US" sz="22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VLA </a:t>
            </a:r>
            <a:r>
              <a:rPr lang="en-US" sz="2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4" charset="0"/>
                <a:ea typeface="Gill Sans MT" pitchFamily="34" charset="0"/>
                <a:cs typeface="Gill Sans MT" pitchFamily="34" charset="0"/>
                <a:sym typeface="Gill Sans MT" pitchFamily="34" charset="0"/>
              </a:rPr>
              <a:t>DnC</a:t>
            </a:r>
            <a:r>
              <a:rPr lang="en-US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4" charset="0"/>
                <a:ea typeface="Gill Sans MT" pitchFamily="34" charset="0"/>
                <a:cs typeface="Gill Sans MT" pitchFamily="34" charset="0"/>
                <a:sym typeface="Gill Sans MT" pitchFamily="34" charset="0"/>
              </a:rPr>
              <a:t>/D, 279 hr</a:t>
            </a:r>
          </a:p>
          <a:p>
            <a:pPr algn="l" defTabSz="455613">
              <a:spcBef>
                <a:spcPts val="1400"/>
              </a:spcBef>
              <a:defRPr/>
            </a:pPr>
            <a:r>
              <a:rPr lang="en-US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4" charset="0"/>
                <a:ea typeface="Gill Sans MT" pitchFamily="34" charset="0"/>
                <a:cs typeface="Gill Sans MT" pitchFamily="34" charset="0"/>
                <a:sym typeface="Gill Sans MT" pitchFamily="34" charset="0"/>
              </a:rPr>
              <a:t>30-38 GHz (9 mm), 8 GHz BW</a:t>
            </a:r>
          </a:p>
          <a:p>
            <a:pPr algn="l" defTabSz="455613">
              <a:spcBef>
                <a:spcPts val="1400"/>
              </a:spcBef>
              <a:defRPr/>
            </a:pPr>
            <a:r>
              <a:rPr lang="en-US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4" charset="0"/>
                <a:ea typeface="Gill Sans MT" pitchFamily="34" charset="0"/>
                <a:cs typeface="Gill Sans MT" pitchFamily="34" charset="0"/>
                <a:sym typeface="Gill Sans MT" pitchFamily="34" charset="0"/>
              </a:rPr>
              <a:t>56 </a:t>
            </a:r>
            <a:r>
              <a:rPr lang="en-US" sz="2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4" charset="0"/>
                <a:ea typeface="Gill Sans MT" pitchFamily="34" charset="0"/>
                <a:cs typeface="Gill Sans MT" pitchFamily="34" charset="0"/>
                <a:sym typeface="Gill Sans MT" pitchFamily="34" charset="0"/>
              </a:rPr>
              <a:t>pointings</a:t>
            </a:r>
            <a:r>
              <a:rPr lang="en-US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4" charset="0"/>
                <a:ea typeface="Gill Sans MT" pitchFamily="34" charset="0"/>
                <a:cs typeface="Gill Sans MT" pitchFamily="34" charset="0"/>
                <a:sym typeface="Gill Sans MT" pitchFamily="34" charset="0"/>
              </a:rPr>
              <a:t> (7 “deep”, 49 “wide”),  ~50 arcmin</a:t>
            </a:r>
            <a:r>
              <a:rPr lang="en-US" sz="2200" baseline="31000" dirty="0"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4" charset="0"/>
                <a:ea typeface="Gill Sans MT" pitchFamily="34" charset="0"/>
                <a:cs typeface="Gill Sans MT" pitchFamily="34" charset="0"/>
                <a:sym typeface="Gill Sans MT" pitchFamily="34" charset="0"/>
              </a:rPr>
              <a:t>2</a:t>
            </a:r>
            <a:r>
              <a:rPr lang="en-US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4" charset="0"/>
                <a:ea typeface="Gill Sans MT" pitchFamily="34" charset="0"/>
                <a:cs typeface="Gill Sans MT" pitchFamily="34" charset="0"/>
                <a:sym typeface="Gill Sans MT" pitchFamily="34" charset="0"/>
              </a:rPr>
              <a:t>, resolution 2“</a:t>
            </a:r>
          </a:p>
          <a:p>
            <a:pPr algn="l" defTabSz="455613">
              <a:spcBef>
                <a:spcPts val="1400"/>
              </a:spcBef>
              <a:defRPr/>
            </a:pPr>
            <a:r>
              <a:rPr lang="en-US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4" charset="0"/>
                <a:ea typeface="Gill Sans MT" pitchFamily="34" charset="0"/>
                <a:cs typeface="Gill Sans MT" pitchFamily="34" charset="0"/>
                <a:sym typeface="Gill Sans MT" pitchFamily="34" charset="0"/>
              </a:rPr>
              <a:t>cont. </a:t>
            </a:r>
            <a:r>
              <a:rPr lang="en-US" sz="2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4" charset="0"/>
                <a:ea typeface="Gill Sans MT" pitchFamily="34" charset="0"/>
                <a:cs typeface="Gill Sans MT" pitchFamily="34" charset="0"/>
                <a:sym typeface="Gill Sans MT" pitchFamily="34" charset="0"/>
              </a:rPr>
              <a:t>sens</a:t>
            </a:r>
            <a:r>
              <a:rPr lang="en-US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4" charset="0"/>
                <a:ea typeface="Gill Sans MT" pitchFamily="34" charset="0"/>
                <a:cs typeface="Gill Sans MT" pitchFamily="34" charset="0"/>
                <a:sym typeface="Gill Sans MT" pitchFamily="34" charset="0"/>
              </a:rPr>
              <a:t>: 1.3 µ</a:t>
            </a:r>
            <a:r>
              <a:rPr lang="en-US" sz="2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4" charset="0"/>
                <a:ea typeface="Gill Sans MT" pitchFamily="34" charset="0"/>
                <a:cs typeface="Gill Sans MT" pitchFamily="34" charset="0"/>
                <a:sym typeface="Gill Sans MT" pitchFamily="34" charset="0"/>
              </a:rPr>
              <a:t>Jy</a:t>
            </a:r>
            <a:r>
              <a:rPr lang="en-US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4" charset="0"/>
                <a:ea typeface="Gill Sans MT" pitchFamily="34" charset="0"/>
                <a:cs typeface="Gill Sans MT" pitchFamily="34" charset="0"/>
                <a:sym typeface="Gill Sans MT" pitchFamily="34" charset="0"/>
              </a:rPr>
              <a:t>/b (COSMOS),  </a:t>
            </a:r>
          </a:p>
          <a:p>
            <a:pPr algn="l" defTabSz="455613">
              <a:spcBef>
                <a:spcPts val="1400"/>
              </a:spcBef>
              <a:defRPr/>
            </a:pPr>
            <a:r>
              <a:rPr lang="en-US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4" charset="0"/>
                <a:ea typeface="Gill Sans MT" pitchFamily="34" charset="0"/>
                <a:cs typeface="Gill Sans MT" pitchFamily="34" charset="0"/>
                <a:sym typeface="Gill Sans MT" pitchFamily="34" charset="0"/>
              </a:rPr>
              <a:t>                4.5 µ</a:t>
            </a:r>
            <a:r>
              <a:rPr lang="en-US" sz="2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4" charset="0"/>
                <a:ea typeface="Gill Sans MT" pitchFamily="34" charset="0"/>
                <a:cs typeface="Gill Sans MT" pitchFamily="34" charset="0"/>
                <a:sym typeface="Gill Sans MT" pitchFamily="34" charset="0"/>
              </a:rPr>
              <a:t>Jy</a:t>
            </a:r>
            <a:r>
              <a:rPr lang="en-US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4" charset="0"/>
                <a:ea typeface="Gill Sans MT" pitchFamily="34" charset="0"/>
                <a:cs typeface="Gill Sans MT" pitchFamily="34" charset="0"/>
                <a:sym typeface="Gill Sans MT" pitchFamily="34" charset="0"/>
              </a:rPr>
              <a:t>/b (GOODS-N)</a:t>
            </a:r>
            <a:endParaRPr lang="en-US" dirty="0"/>
          </a:p>
        </p:txBody>
      </p:sp>
      <p:pic>
        <p:nvPicPr>
          <p:cNvPr id="33801" name="Picture 8" descr="codf_fields.png"/>
          <p:cNvPicPr>
            <a:picLocks noChangeAspect="1"/>
          </p:cNvPicPr>
          <p:nvPr/>
        </p:nvPicPr>
        <p:blipFill>
          <a:blip r:embed="rId4" cstate="print"/>
          <a:srcRect l="60497" r="9024" b="4472"/>
          <a:stretch>
            <a:fillRect/>
          </a:stretch>
        </p:blipFill>
        <p:spPr bwMode="auto">
          <a:xfrm>
            <a:off x="5037138" y="5286375"/>
            <a:ext cx="4114800" cy="4322763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113673" name="AutoShape 9"/>
          <p:cNvSpPr>
            <a:spLocks/>
          </p:cNvSpPr>
          <p:nvPr/>
        </p:nvSpPr>
        <p:spPr bwMode="auto">
          <a:xfrm>
            <a:off x="133350" y="190500"/>
            <a:ext cx="12736513" cy="5715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EB4"/>
          </a:solid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defTabSz="455613">
              <a:spcBef>
                <a:spcPts val="1400"/>
              </a:spcBef>
              <a:defRPr/>
            </a:pPr>
            <a:r>
              <a:rPr lang="en-US" sz="3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Ongoing effort: VLA large program</a:t>
            </a:r>
            <a:endParaRPr lang="en-US" dirty="0"/>
          </a:p>
        </p:txBody>
      </p:sp>
      <p:sp>
        <p:nvSpPr>
          <p:cNvPr id="33803" name="AutoShape 10"/>
          <p:cNvSpPr>
            <a:spLocks/>
          </p:cNvSpPr>
          <p:nvPr/>
        </p:nvSpPr>
        <p:spPr bwMode="auto">
          <a:xfrm>
            <a:off x="8702675" y="4548188"/>
            <a:ext cx="2614613" cy="393700"/>
          </a:xfrm>
          <a:custGeom>
            <a:avLst/>
            <a:gdLst>
              <a:gd name="T0" fmla="*/ 1307307 w 21600"/>
              <a:gd name="T1" fmla="*/ 196850 h 21600"/>
              <a:gd name="T2" fmla="*/ 1307307 w 21600"/>
              <a:gd name="T3" fmla="*/ 196850 h 21600"/>
              <a:gd name="T4" fmla="*/ 1307307 w 21600"/>
              <a:gd name="T5" fmla="*/ 196850 h 21600"/>
              <a:gd name="T6" fmla="*/ 1307307 w 21600"/>
              <a:gd name="T7" fmla="*/ 1968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8100" tIns="38100" rIns="38100" bIns="38100"/>
          <a:lstStyle/>
          <a:p>
            <a:pPr marL="0" lvl="1" indent="0" defTabSz="1300163">
              <a:spcBef>
                <a:spcPts val="70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en-US" sz="2200">
                <a:latin typeface="Gill Sans" charset="0"/>
                <a:ea typeface="Gill Sans" charset="0"/>
                <a:cs typeface="Gill Sans" charset="0"/>
                <a:sym typeface="Gill Sans" charset="0"/>
              </a:rPr>
              <a:t>PI: Dominik Riechers</a:t>
            </a:r>
            <a:endParaRPr lang="en-US"/>
          </a:p>
        </p:txBody>
      </p:sp>
      <p:sp>
        <p:nvSpPr>
          <p:cNvPr id="33804" name="AutoShape 11"/>
          <p:cNvSpPr>
            <a:spLocks/>
          </p:cNvSpPr>
          <p:nvPr/>
        </p:nvSpPr>
        <p:spPr bwMode="auto">
          <a:xfrm>
            <a:off x="9245600" y="5410200"/>
            <a:ext cx="3309938" cy="1473200"/>
          </a:xfrm>
          <a:custGeom>
            <a:avLst/>
            <a:gdLst>
              <a:gd name="T0" fmla="*/ 1654969 w 21600"/>
              <a:gd name="T1" fmla="*/ 736600 h 21600"/>
              <a:gd name="T2" fmla="*/ 1654969 w 21600"/>
              <a:gd name="T3" fmla="*/ 736600 h 21600"/>
              <a:gd name="T4" fmla="*/ 1654969 w 21600"/>
              <a:gd name="T5" fmla="*/ 736600 h 21600"/>
              <a:gd name="T6" fmla="*/ 1654969 w 21600"/>
              <a:gd name="T7" fmla="*/ 7366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pPr marL="0" lvl="1" indent="0" defTabSz="1300163">
              <a:spcBef>
                <a:spcPts val="70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en-US" sz="3000" b="1">
                <a:latin typeface="Gill Sans" charset="0"/>
                <a:ea typeface="Gill Sans" charset="0"/>
                <a:cs typeface="Gill Sans" charset="0"/>
                <a:sym typeface="Gill Sans" charset="0"/>
              </a:rPr>
              <a:t>ongoing, computationally challenging</a:t>
            </a:r>
            <a:endParaRPr lang="en-US"/>
          </a:p>
        </p:txBody>
      </p:sp>
      <p:sp>
        <p:nvSpPr>
          <p:cNvPr id="33805" name="AutoShape 12"/>
          <p:cNvSpPr>
            <a:spLocks/>
          </p:cNvSpPr>
          <p:nvPr/>
        </p:nvSpPr>
        <p:spPr bwMode="auto">
          <a:xfrm>
            <a:off x="447675" y="5399088"/>
            <a:ext cx="1341438" cy="1054100"/>
          </a:xfrm>
          <a:custGeom>
            <a:avLst/>
            <a:gdLst>
              <a:gd name="T0" fmla="*/ 670719 w 21600"/>
              <a:gd name="T1" fmla="*/ 527050 h 21600"/>
              <a:gd name="T2" fmla="*/ 670719 w 21600"/>
              <a:gd name="T3" fmla="*/ 527050 h 21600"/>
              <a:gd name="T4" fmla="*/ 670719 w 21600"/>
              <a:gd name="T5" fmla="*/ 527050 h 21600"/>
              <a:gd name="T6" fmla="*/ 670719 w 21600"/>
              <a:gd name="T7" fmla="*/ 5270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noFill/>
            <a:miter lim="0"/>
            <a:headEnd/>
            <a:tailEnd/>
          </a:ln>
        </p:spPr>
        <p:txBody>
          <a:bodyPr lIns="0" tIns="0" rIns="0" bIns="0" anchor="ctr"/>
          <a:lstStyle/>
          <a:p>
            <a:pPr marL="0" lvl="1" indent="0" algn="l" defTabSz="1300163">
              <a:spcBef>
                <a:spcPts val="70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en-US" sz="2200">
                <a:latin typeface="Gill Sans" charset="0"/>
                <a:ea typeface="Gill Sans" charset="0"/>
                <a:cs typeface="Gill Sans" charset="0"/>
                <a:sym typeface="Gill Sans" charset="0"/>
              </a:rPr>
              <a:t>COSMOS ‘deep’      7 pnt</a:t>
            </a:r>
            <a:endParaRPr lang="en-US"/>
          </a:p>
        </p:txBody>
      </p:sp>
      <p:sp>
        <p:nvSpPr>
          <p:cNvPr id="33806" name="AutoShape 13"/>
          <p:cNvSpPr>
            <a:spLocks/>
          </p:cNvSpPr>
          <p:nvPr/>
        </p:nvSpPr>
        <p:spPr bwMode="auto">
          <a:xfrm>
            <a:off x="5099050" y="5381625"/>
            <a:ext cx="1924050" cy="1249363"/>
          </a:xfrm>
          <a:custGeom>
            <a:avLst/>
            <a:gdLst>
              <a:gd name="T0" fmla="*/ 962025 w 21600"/>
              <a:gd name="T1" fmla="*/ 624682 h 21600"/>
              <a:gd name="T2" fmla="*/ 962025 w 21600"/>
              <a:gd name="T3" fmla="*/ 624682 h 21600"/>
              <a:gd name="T4" fmla="*/ 962025 w 21600"/>
              <a:gd name="T5" fmla="*/ 624682 h 21600"/>
              <a:gd name="T6" fmla="*/ 962025 w 21600"/>
              <a:gd name="T7" fmla="*/ 624682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FFFF"/>
          </a:solidFill>
          <a:ln w="12700">
            <a:noFill/>
            <a:miter lim="0"/>
            <a:headEnd/>
            <a:tailEnd/>
          </a:ln>
        </p:spPr>
        <p:txBody>
          <a:bodyPr lIns="0" tIns="0" rIns="0" bIns="0" anchor="ctr"/>
          <a:lstStyle/>
          <a:p>
            <a:pPr marL="0" lvl="1" indent="0" algn="l" defTabSz="1300163">
              <a:spcBef>
                <a:spcPts val="70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en-US" sz="2200">
                <a:latin typeface="Gill Sans" charset="0"/>
                <a:ea typeface="Gill Sans" charset="0"/>
                <a:cs typeface="Gill Sans" charset="0"/>
                <a:sym typeface="Gill Sans" charset="0"/>
              </a:rPr>
              <a:t>GN/CANDELS</a:t>
            </a:r>
          </a:p>
          <a:p>
            <a:pPr marL="0" lvl="1" indent="0" algn="l" defTabSz="1300163">
              <a:spcBef>
                <a:spcPts val="70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en-US" sz="2200">
                <a:latin typeface="Gill Sans" charset="0"/>
                <a:ea typeface="Gill Sans" charset="0"/>
                <a:cs typeface="Gill Sans" charset="0"/>
                <a:sym typeface="Gill Sans" charset="0"/>
              </a:rPr>
              <a:t>‘wide’</a:t>
            </a:r>
          </a:p>
          <a:p>
            <a:pPr marL="0" lvl="1" indent="0" algn="l" defTabSz="1300163">
              <a:spcBef>
                <a:spcPts val="70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en-US" sz="2200">
                <a:latin typeface="Gill Sans" charset="0"/>
                <a:ea typeface="Gill Sans" charset="0"/>
                <a:cs typeface="Gill Sans" charset="0"/>
                <a:sym typeface="Gill Sans" charset="0"/>
              </a:rPr>
              <a:t>49 pointings</a:t>
            </a:r>
            <a:endParaRPr lang="en-US"/>
          </a:p>
        </p:txBody>
      </p:sp>
      <p:sp>
        <p:nvSpPr>
          <p:cNvPr id="33807" name="AutoShape 14"/>
          <p:cNvSpPr>
            <a:spLocks/>
          </p:cNvSpPr>
          <p:nvPr/>
        </p:nvSpPr>
        <p:spPr bwMode="auto">
          <a:xfrm>
            <a:off x="5092700" y="9123363"/>
            <a:ext cx="1316038" cy="419100"/>
          </a:xfrm>
          <a:custGeom>
            <a:avLst/>
            <a:gdLst>
              <a:gd name="T0" fmla="*/ 658019 w 21600"/>
              <a:gd name="T1" fmla="*/ 209550 h 21600"/>
              <a:gd name="T2" fmla="*/ 658019 w 21600"/>
              <a:gd name="T3" fmla="*/ 209550 h 21600"/>
              <a:gd name="T4" fmla="*/ 658019 w 21600"/>
              <a:gd name="T5" fmla="*/ 209550 h 21600"/>
              <a:gd name="T6" fmla="*/ 658019 w 21600"/>
              <a:gd name="T7" fmla="*/ 2095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noFill/>
            <a:miter lim="0"/>
            <a:headEnd/>
            <a:tailEnd/>
          </a:ln>
        </p:spPr>
        <p:txBody>
          <a:bodyPr lIns="0" tIns="0" rIns="0" bIns="0" anchor="ctr"/>
          <a:lstStyle/>
          <a:p>
            <a:pPr marL="0" lvl="1" indent="0" algn="l" defTabSz="1300163">
              <a:spcBef>
                <a:spcPts val="70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en-US" sz="2200">
                <a:latin typeface="Gill Sans" charset="0"/>
                <a:ea typeface="Gill Sans" charset="0"/>
                <a:cs typeface="Gill Sans" charset="0"/>
                <a:sym typeface="Gill Sans" charset="0"/>
              </a:rPr>
              <a:t>continuum</a:t>
            </a:r>
            <a:endParaRPr lang="en-US"/>
          </a:p>
        </p:txBody>
      </p:sp>
      <p:sp>
        <p:nvSpPr>
          <p:cNvPr id="33808" name="AutoShape 15"/>
          <p:cNvSpPr>
            <a:spLocks/>
          </p:cNvSpPr>
          <p:nvPr/>
        </p:nvSpPr>
        <p:spPr bwMode="auto">
          <a:xfrm>
            <a:off x="482600" y="9123363"/>
            <a:ext cx="1316038" cy="419100"/>
          </a:xfrm>
          <a:custGeom>
            <a:avLst/>
            <a:gdLst>
              <a:gd name="T0" fmla="*/ 658019 w 21600"/>
              <a:gd name="T1" fmla="*/ 209550 h 21600"/>
              <a:gd name="T2" fmla="*/ 658019 w 21600"/>
              <a:gd name="T3" fmla="*/ 209550 h 21600"/>
              <a:gd name="T4" fmla="*/ 658019 w 21600"/>
              <a:gd name="T5" fmla="*/ 209550 h 21600"/>
              <a:gd name="T6" fmla="*/ 658019 w 21600"/>
              <a:gd name="T7" fmla="*/ 2095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noFill/>
            <a:miter lim="0"/>
            <a:headEnd/>
            <a:tailEnd/>
          </a:ln>
        </p:spPr>
        <p:txBody>
          <a:bodyPr lIns="0" tIns="0" rIns="0" bIns="0" anchor="ctr"/>
          <a:lstStyle/>
          <a:p>
            <a:pPr marL="0" lvl="1" indent="0" algn="l" defTabSz="1300163">
              <a:spcBef>
                <a:spcPts val="70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en-US" sz="2200">
                <a:latin typeface="Gill Sans" charset="0"/>
                <a:ea typeface="Gill Sans" charset="0"/>
                <a:cs typeface="Gill Sans" charset="0"/>
                <a:sym typeface="Gill Sans" charset="0"/>
              </a:rPr>
              <a:t>continuum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1"/>
          <p:cNvSpPr>
            <a:spLocks/>
          </p:cNvSpPr>
          <p:nvPr/>
        </p:nvSpPr>
        <p:spPr bwMode="auto">
          <a:xfrm>
            <a:off x="479425" y="2030503"/>
            <a:ext cx="12161753" cy="6230938"/>
          </a:xfrm>
          <a:custGeom>
            <a:avLst/>
            <a:gdLst>
              <a:gd name="T0" fmla="*/ 6097588 w 21600"/>
              <a:gd name="T1" fmla="*/ 3115469 h 21600"/>
              <a:gd name="T2" fmla="*/ 6097588 w 21600"/>
              <a:gd name="T3" fmla="*/ 3115469 h 21600"/>
              <a:gd name="T4" fmla="*/ 6097588 w 21600"/>
              <a:gd name="T5" fmla="*/ 3115469 h 21600"/>
              <a:gd name="T6" fmla="*/ 6097588 w 21600"/>
              <a:gd name="T7" fmla="*/ 3115469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0" tIns="0" rIns="0" bIns="0" anchor="ctr"/>
          <a:lstStyle/>
          <a:p>
            <a:pPr algn="l" defTabSz="914400">
              <a:buClr>
                <a:srgbClr val="000000"/>
              </a:buClr>
              <a:buFontTx/>
              <a:buChar char="-"/>
            </a:pPr>
            <a:r>
              <a:rPr lang="en-US" sz="30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 Number </a:t>
            </a:r>
            <a:r>
              <a:rPr lang="en-US" sz="30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of CO-detected galaxies </a:t>
            </a:r>
            <a:r>
              <a:rPr lang="en-US" sz="30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in </a:t>
            </a:r>
            <a:br>
              <a:rPr lang="en-US" sz="30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</a:br>
            <a:r>
              <a:rPr lang="en-US" sz="30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the literature is limited and pre-selected </a:t>
            </a:r>
            <a:br>
              <a:rPr lang="en-US" sz="30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</a:br>
            <a:r>
              <a:rPr lang="en-US" sz="30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based on SFR or M*</a:t>
            </a:r>
            <a:endParaRPr lang="en-US" sz="3000" baseline="32000" dirty="0">
              <a:latin typeface="Gill Sans" charset="0"/>
              <a:ea typeface="Gill Sans" charset="0"/>
              <a:cs typeface="Gill Sans" charset="0"/>
              <a:sym typeface="Gill Sans" charset="0"/>
            </a:endParaRPr>
          </a:p>
          <a:p>
            <a:pPr algn="l" defTabSz="914400">
              <a:buClr>
                <a:srgbClr val="000000"/>
              </a:buClr>
              <a:buFont typeface="Gill Sans" charset="0"/>
              <a:buNone/>
            </a:pPr>
            <a:endParaRPr lang="en-US" sz="3000" dirty="0" smtClean="0">
              <a:latin typeface="Gill Sans" charset="0"/>
              <a:ea typeface="Gill Sans" charset="0"/>
              <a:cs typeface="Gill Sans" charset="0"/>
              <a:sym typeface="Gill Sans" charset="0"/>
            </a:endParaRPr>
          </a:p>
          <a:p>
            <a:pPr algn="l" defTabSz="914400">
              <a:buClr>
                <a:srgbClr val="000000"/>
              </a:buClr>
              <a:buFontTx/>
              <a:buChar char="-"/>
            </a:pPr>
            <a:r>
              <a:rPr lang="en-US" sz="30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 Our </a:t>
            </a:r>
            <a:r>
              <a:rPr lang="en-US" sz="3000" dirty="0" err="1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PdBI</a:t>
            </a:r>
            <a:r>
              <a:rPr lang="en-US" sz="30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 molecular scan on the HDF-N </a:t>
            </a:r>
            <a:br>
              <a:rPr lang="en-US" sz="30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</a:br>
            <a:r>
              <a:rPr lang="en-US" sz="30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suggests that substantial molecular gas may </a:t>
            </a:r>
            <a:br>
              <a:rPr lang="en-US" sz="30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</a:br>
            <a:r>
              <a:rPr lang="en-US" sz="30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reside in not-so-massive/</a:t>
            </a:r>
            <a:r>
              <a:rPr lang="en-US" sz="3000" dirty="0" err="1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SFing</a:t>
            </a:r>
            <a:r>
              <a:rPr lang="en-US" sz="30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 galaxies</a:t>
            </a:r>
          </a:p>
          <a:p>
            <a:pPr algn="l" defTabSz="914400">
              <a:buClr>
                <a:srgbClr val="000000"/>
              </a:buClr>
              <a:buFontTx/>
              <a:buChar char="-"/>
            </a:pPr>
            <a:endParaRPr lang="en-US" sz="3000" dirty="0">
              <a:latin typeface="Gill Sans" charset="0"/>
              <a:ea typeface="Gill Sans" charset="0"/>
              <a:cs typeface="Gill Sans" charset="0"/>
              <a:sym typeface="Gill Sans" charset="0"/>
            </a:endParaRPr>
          </a:p>
          <a:p>
            <a:pPr algn="l" defTabSz="914400">
              <a:buClr>
                <a:srgbClr val="000000"/>
              </a:buClr>
              <a:buFont typeface="Gill Sans" charset="0"/>
              <a:buNone/>
            </a:pPr>
            <a:r>
              <a:rPr lang="en-US" sz="30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- </a:t>
            </a:r>
            <a:r>
              <a:rPr lang="en-US" sz="30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Ultimate </a:t>
            </a:r>
            <a:r>
              <a:rPr lang="en-US" sz="30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goal: constraints on </a:t>
            </a:r>
            <a:r>
              <a:rPr lang="en-US" sz="3000" b="1" i="1" dirty="0">
                <a:latin typeface="Symbol" pitchFamily="18" charset="2"/>
                <a:ea typeface="Gill Sans" charset="0"/>
                <a:cs typeface="Gill Sans" charset="0"/>
                <a:sym typeface="Gill Sans" charset="0"/>
              </a:rPr>
              <a:t>r </a:t>
            </a:r>
            <a:r>
              <a:rPr lang="en-US" sz="1800">
                <a:latin typeface="Gill Sans" charset="0"/>
                <a:ea typeface="Gill Sans" charset="0"/>
                <a:cs typeface="Gill Sans" charset="0"/>
                <a:sym typeface="Gill Sans" charset="0"/>
              </a:rPr>
              <a:t>mol</a:t>
            </a: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(z</a:t>
            </a:r>
            <a:r>
              <a:rPr lang="en-US" sz="300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)</a:t>
            </a:r>
            <a:endParaRPr lang="en-US" sz="3000" dirty="0">
              <a:latin typeface="Gill Sans" charset="0"/>
              <a:ea typeface="Gill Sans" charset="0"/>
              <a:cs typeface="Gill Sans" charset="0"/>
              <a:sym typeface="Gill Sans" charset="0"/>
            </a:endParaRPr>
          </a:p>
          <a:p>
            <a:pPr algn="l" defTabSz="914400">
              <a:buClr>
                <a:srgbClr val="000000"/>
              </a:buClr>
              <a:buFont typeface="Gill Sans" charset="0"/>
              <a:buNone/>
            </a:pPr>
            <a:endParaRPr lang="en-US" sz="3000" dirty="0">
              <a:latin typeface="Gill Sans" charset="0"/>
              <a:ea typeface="Gill Sans" charset="0"/>
              <a:cs typeface="Gill Sans" charset="0"/>
              <a:sym typeface="Gill Sans" charset="0"/>
            </a:endParaRPr>
          </a:p>
          <a:p>
            <a:pPr algn="l" defTabSz="914400">
              <a:buClr>
                <a:srgbClr val="000000"/>
              </a:buClr>
              <a:buFont typeface="Gill Sans" charset="0"/>
              <a:buNone/>
            </a:pPr>
            <a:r>
              <a:rPr lang="en-US" sz="30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- </a:t>
            </a:r>
            <a:r>
              <a:rPr lang="en-US" sz="30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This </a:t>
            </a:r>
            <a:r>
              <a:rPr lang="en-US" sz="30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needs molecular deep fields and ALMA</a:t>
            </a:r>
          </a:p>
        </p:txBody>
      </p:sp>
      <p:grpSp>
        <p:nvGrpSpPr>
          <p:cNvPr id="34819" name="Group 2"/>
          <p:cNvGrpSpPr>
            <a:grpSpLocks/>
          </p:cNvGrpSpPr>
          <p:nvPr/>
        </p:nvGrpSpPr>
        <p:grpSpPr bwMode="auto">
          <a:xfrm>
            <a:off x="7602538" y="866775"/>
            <a:ext cx="5087937" cy="4805363"/>
            <a:chOff x="0" y="-1"/>
            <a:chExt cx="5088335" cy="4804570"/>
          </a:xfrm>
        </p:grpSpPr>
        <p:pic>
          <p:nvPicPr>
            <p:cNvPr id="34821" name="Picture 3" descr="image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-1"/>
              <a:ext cx="5088335" cy="4804570"/>
            </a:xfrm>
            <a:prstGeom prst="rect">
              <a:avLst/>
            </a:prstGeom>
            <a:noFill/>
            <a:ln w="12700">
              <a:noFill/>
              <a:miter lim="0"/>
              <a:headEnd/>
              <a:tailEnd/>
            </a:ln>
          </p:spPr>
        </p:pic>
        <p:sp>
          <p:nvSpPr>
            <p:cNvPr id="122884" name="AutoShape 4"/>
            <p:cNvSpPr>
              <a:spLocks/>
            </p:cNvSpPr>
            <p:nvPr/>
          </p:nvSpPr>
          <p:spPr bwMode="auto">
            <a:xfrm>
              <a:off x="1557459" y="1566603"/>
              <a:ext cx="169876" cy="168247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rgbClr val="F5D328">
                <a:alpha val="75395"/>
              </a:srgbClr>
            </a:solidFill>
            <a:ln w="12700" cap="flat" cmpd="sng">
              <a:noFill/>
              <a:prstDash val="solid"/>
              <a:miter lim="0"/>
              <a:headEnd/>
              <a:tailEnd/>
            </a:ln>
            <a:effectLst>
              <a:outerShdw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22885" name="AutoShape 5"/>
            <p:cNvSpPr>
              <a:spLocks/>
            </p:cNvSpPr>
            <p:nvPr/>
          </p:nvSpPr>
          <p:spPr bwMode="auto">
            <a:xfrm>
              <a:off x="3238753" y="2772904"/>
              <a:ext cx="168288" cy="169834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rgbClr val="F5D328">
                <a:alpha val="75395"/>
              </a:srgbClr>
            </a:solidFill>
            <a:ln w="12700" cap="flat" cmpd="sng">
              <a:noFill/>
              <a:prstDash val="solid"/>
              <a:miter lim="0"/>
              <a:headEnd/>
              <a:tailEnd/>
            </a:ln>
            <a:effectLst>
              <a:outerShdw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22886" name="AutoShape 6"/>
            <p:cNvSpPr>
              <a:spLocks/>
            </p:cNvSpPr>
            <p:nvPr/>
          </p:nvSpPr>
          <p:spPr bwMode="auto">
            <a:xfrm>
              <a:off x="3576917" y="2552278"/>
              <a:ext cx="169876" cy="168247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rgbClr val="F5D328">
                <a:alpha val="75395"/>
              </a:srgbClr>
            </a:solidFill>
            <a:ln w="12700" cap="flat" cmpd="sng">
              <a:noFill/>
              <a:prstDash val="solid"/>
              <a:miter lim="0"/>
              <a:headEnd/>
              <a:tailEnd/>
            </a:ln>
            <a:effectLst>
              <a:outerShdw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22887" name="AutoShape 7"/>
            <p:cNvSpPr>
              <a:spLocks/>
            </p:cNvSpPr>
            <p:nvPr/>
          </p:nvSpPr>
          <p:spPr bwMode="auto">
            <a:xfrm>
              <a:off x="3829350" y="2531644"/>
              <a:ext cx="169875" cy="169834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rgbClr val="F5D328">
                <a:alpha val="75395"/>
              </a:srgbClr>
            </a:solidFill>
            <a:ln w="12700" cap="flat" cmpd="sng">
              <a:noFill/>
              <a:prstDash val="solid"/>
              <a:miter lim="0"/>
              <a:headEnd/>
              <a:tailEnd/>
            </a:ln>
            <a:effectLst>
              <a:outerShdw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22888" name="AutoShape 8"/>
            <p:cNvSpPr>
              <a:spLocks/>
            </p:cNvSpPr>
            <p:nvPr/>
          </p:nvSpPr>
          <p:spPr bwMode="auto">
            <a:xfrm>
              <a:off x="3870628" y="2642751"/>
              <a:ext cx="169875" cy="169834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rgbClr val="F5D328">
                <a:alpha val="75395"/>
              </a:srgbClr>
            </a:solidFill>
            <a:ln w="12700" cap="flat" cmpd="sng">
              <a:noFill/>
              <a:prstDash val="solid"/>
              <a:miter lim="0"/>
              <a:headEnd/>
              <a:tailEnd/>
            </a:ln>
            <a:effectLst>
              <a:outerShdw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22889" name="AutoShape 9"/>
            <p:cNvSpPr>
              <a:spLocks/>
            </p:cNvSpPr>
            <p:nvPr/>
          </p:nvSpPr>
          <p:spPr bwMode="auto">
            <a:xfrm>
              <a:off x="3211763" y="1212649"/>
              <a:ext cx="168288" cy="169835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rgbClr val="F5D328">
                <a:alpha val="75395"/>
              </a:srgbClr>
            </a:solidFill>
            <a:ln w="12700" cap="flat" cmpd="sng">
              <a:noFill/>
              <a:prstDash val="solid"/>
              <a:miter lim="0"/>
              <a:headEnd/>
              <a:tailEnd/>
            </a:ln>
            <a:effectLst>
              <a:outerShdw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22890" name="AutoShape 10"/>
            <p:cNvSpPr>
              <a:spLocks/>
            </p:cNvSpPr>
            <p:nvPr/>
          </p:nvSpPr>
          <p:spPr bwMode="auto">
            <a:xfrm>
              <a:off x="3103805" y="1341216"/>
              <a:ext cx="169876" cy="169834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rgbClr val="F5D328">
                <a:alpha val="75395"/>
              </a:srgbClr>
            </a:solidFill>
            <a:ln w="12700" cap="flat" cmpd="sng">
              <a:noFill/>
              <a:prstDash val="solid"/>
              <a:miter lim="0"/>
              <a:headEnd/>
              <a:tailEnd/>
            </a:ln>
            <a:effectLst>
              <a:outerShdw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22891" name="AutoShape 11"/>
            <p:cNvSpPr>
              <a:spLocks/>
            </p:cNvSpPr>
            <p:nvPr/>
          </p:nvSpPr>
          <p:spPr bwMode="auto">
            <a:xfrm>
              <a:off x="1559047" y="542834"/>
              <a:ext cx="169875" cy="168247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rgbClr val="F5D328">
                <a:alpha val="75395"/>
              </a:srgbClr>
            </a:solidFill>
            <a:ln w="12700" cap="flat" cmpd="sng">
              <a:noFill/>
              <a:prstDash val="solid"/>
              <a:miter lim="0"/>
              <a:headEnd/>
              <a:tailEnd/>
            </a:ln>
            <a:effectLst>
              <a:outerShdw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22892" name="AutoShape 12"/>
            <p:cNvSpPr>
              <a:spLocks/>
            </p:cNvSpPr>
            <p:nvPr/>
          </p:nvSpPr>
          <p:spPr bwMode="auto">
            <a:xfrm>
              <a:off x="2221086" y="1887226"/>
              <a:ext cx="169876" cy="169834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rgbClr val="F5D328">
                <a:alpha val="75395"/>
              </a:srgbClr>
            </a:solidFill>
            <a:ln w="12700" cap="flat" cmpd="sng">
              <a:noFill/>
              <a:prstDash val="solid"/>
              <a:miter lim="0"/>
              <a:headEnd/>
              <a:tailEnd/>
            </a:ln>
            <a:effectLst>
              <a:outerShdw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22893" name="AutoShape 13"/>
            <p:cNvSpPr>
              <a:spLocks/>
            </p:cNvSpPr>
            <p:nvPr/>
          </p:nvSpPr>
          <p:spPr bwMode="auto">
            <a:xfrm>
              <a:off x="2919640" y="2122137"/>
              <a:ext cx="169876" cy="169834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rgbClr val="F5D328">
                <a:alpha val="75395"/>
              </a:srgbClr>
            </a:solidFill>
            <a:ln w="12700" cap="flat" cmpd="sng">
              <a:noFill/>
              <a:prstDash val="solid"/>
              <a:miter lim="0"/>
              <a:headEnd/>
              <a:tailEnd/>
            </a:ln>
            <a:effectLst>
              <a:outerShdw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22894" name="AutoShape 14"/>
            <p:cNvSpPr>
              <a:spLocks/>
            </p:cNvSpPr>
            <p:nvPr/>
          </p:nvSpPr>
          <p:spPr bwMode="auto">
            <a:xfrm>
              <a:off x="2813270" y="2487201"/>
              <a:ext cx="168288" cy="169834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rgbClr val="F5D328">
                <a:alpha val="75395"/>
              </a:srgbClr>
            </a:solidFill>
            <a:ln w="12700" cap="flat" cmpd="sng">
              <a:noFill/>
              <a:prstDash val="solid"/>
              <a:miter lim="0"/>
              <a:headEnd/>
              <a:tailEnd/>
            </a:ln>
            <a:effectLst>
              <a:outerShdw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22895" name="AutoShape 15"/>
            <p:cNvSpPr>
              <a:spLocks/>
            </p:cNvSpPr>
            <p:nvPr/>
          </p:nvSpPr>
          <p:spPr bwMode="auto">
            <a:xfrm>
              <a:off x="1987705" y="2958611"/>
              <a:ext cx="168288" cy="169835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rgbClr val="F5D328">
                <a:alpha val="75395"/>
              </a:srgbClr>
            </a:solidFill>
            <a:ln w="12700" cap="flat" cmpd="sng">
              <a:noFill/>
              <a:prstDash val="solid"/>
              <a:miter lim="0"/>
              <a:headEnd/>
              <a:tailEnd/>
            </a:ln>
            <a:effectLst>
              <a:outerShdw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22896" name="AutoShape 16"/>
            <p:cNvSpPr>
              <a:spLocks/>
            </p:cNvSpPr>
            <p:nvPr/>
          </p:nvSpPr>
          <p:spPr bwMode="auto">
            <a:xfrm>
              <a:off x="2405250" y="3385578"/>
              <a:ext cx="169876" cy="169834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rgbClr val="F5D328">
                <a:alpha val="75395"/>
              </a:srgbClr>
            </a:solidFill>
            <a:ln w="12700" cap="flat" cmpd="sng">
              <a:noFill/>
              <a:prstDash val="solid"/>
              <a:miter lim="0"/>
              <a:headEnd/>
              <a:tailEnd/>
            </a:ln>
            <a:effectLst>
              <a:outerShdw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22897" name="AutoShape 17"/>
            <p:cNvSpPr>
              <a:spLocks/>
            </p:cNvSpPr>
            <p:nvPr/>
          </p:nvSpPr>
          <p:spPr bwMode="auto">
            <a:xfrm>
              <a:off x="1728922" y="2157056"/>
              <a:ext cx="168288" cy="169834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rgbClr val="F5D328">
                <a:alpha val="75395"/>
              </a:srgbClr>
            </a:solidFill>
            <a:ln w="12700" cap="flat" cmpd="sng">
              <a:noFill/>
              <a:prstDash val="solid"/>
              <a:miter lim="0"/>
              <a:headEnd/>
              <a:tailEnd/>
            </a:ln>
            <a:effectLst>
              <a:outerShdw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22898" name="AutoShape 18"/>
            <p:cNvSpPr>
              <a:spLocks/>
            </p:cNvSpPr>
            <p:nvPr/>
          </p:nvSpPr>
          <p:spPr bwMode="auto">
            <a:xfrm>
              <a:off x="1655892" y="2120549"/>
              <a:ext cx="169876" cy="168247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rgbClr val="F5D328">
                <a:alpha val="75395"/>
              </a:srgbClr>
            </a:solidFill>
            <a:ln w="12700" cap="flat" cmpd="sng">
              <a:noFill/>
              <a:prstDash val="solid"/>
              <a:miter lim="0"/>
              <a:headEnd/>
              <a:tailEnd/>
            </a:ln>
            <a:effectLst>
              <a:outerShdw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22899" name="AutoShape 19"/>
            <p:cNvSpPr>
              <a:spLocks/>
            </p:cNvSpPr>
            <p:nvPr/>
          </p:nvSpPr>
          <p:spPr bwMode="auto">
            <a:xfrm>
              <a:off x="1568573" y="3039560"/>
              <a:ext cx="169875" cy="169834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rgbClr val="F5D328">
                <a:alpha val="75395"/>
              </a:srgbClr>
            </a:solidFill>
            <a:ln w="12700" cap="flat" cmpd="sng">
              <a:noFill/>
              <a:prstDash val="solid"/>
              <a:miter lim="0"/>
              <a:headEnd/>
              <a:tailEnd/>
            </a:ln>
            <a:effectLst>
              <a:outerShdw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22900" name="AutoShape 20"/>
            <p:cNvSpPr>
              <a:spLocks/>
            </p:cNvSpPr>
            <p:nvPr/>
          </p:nvSpPr>
          <p:spPr bwMode="auto">
            <a:xfrm>
              <a:off x="1995643" y="2652274"/>
              <a:ext cx="169876" cy="169834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rgbClr val="F5D328">
                <a:alpha val="75395"/>
              </a:srgbClr>
            </a:solidFill>
            <a:ln w="12700" cap="flat" cmpd="sng">
              <a:noFill/>
              <a:prstDash val="solid"/>
              <a:miter lim="0"/>
              <a:headEnd/>
              <a:tailEnd/>
            </a:ln>
            <a:effectLst>
              <a:outerShdw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4839" name="AutoShape 21"/>
            <p:cNvSpPr>
              <a:spLocks/>
            </p:cNvSpPr>
            <p:nvPr/>
          </p:nvSpPr>
          <p:spPr bwMode="auto">
            <a:xfrm>
              <a:off x="1032145" y="724707"/>
              <a:ext cx="3054340" cy="3056576"/>
            </a:xfrm>
            <a:custGeom>
              <a:avLst/>
              <a:gdLst>
                <a:gd name="T0" fmla="*/ 1527092 w 19679"/>
                <a:gd name="T1" fmla="*/ 1677474 h 19679"/>
                <a:gd name="T2" fmla="*/ 1527092 w 19679"/>
                <a:gd name="T3" fmla="*/ 1677474 h 19679"/>
                <a:gd name="T4" fmla="*/ 1527092 w 19679"/>
                <a:gd name="T5" fmla="*/ 1677474 h 19679"/>
                <a:gd name="T6" fmla="*/ 1527092 w 19679"/>
                <a:gd name="T7" fmla="*/ 1677474 h 196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679"/>
                <a:gd name="T13" fmla="*/ 0 h 19679"/>
                <a:gd name="T14" fmla="*/ 19679 w 19679"/>
                <a:gd name="T15" fmla="*/ 19679 h 196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noFill/>
            <a:ln w="63500" cap="flat" cmpd="sng">
              <a:solidFill>
                <a:srgbClr val="C82506"/>
              </a:solidFill>
              <a:prstDash val="solid"/>
              <a:miter lim="0"/>
              <a:headEnd/>
              <a:tailEnd/>
            </a:ln>
          </p:spPr>
          <p:txBody>
            <a:bodyPr lIns="0" tIns="0" rIns="0" bIns="0" anchor="ctr"/>
            <a:lstStyle/>
            <a:p>
              <a:endParaRPr lang="en-US"/>
            </a:p>
          </p:txBody>
        </p:sp>
      </p:grpSp>
      <p:sp>
        <p:nvSpPr>
          <p:cNvPr id="122902" name="AutoShape 22"/>
          <p:cNvSpPr>
            <a:spLocks/>
          </p:cNvSpPr>
          <p:nvPr/>
        </p:nvSpPr>
        <p:spPr bwMode="auto">
          <a:xfrm>
            <a:off x="133350" y="190500"/>
            <a:ext cx="12736513" cy="5715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EB4"/>
          </a:solid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defTabSz="455613">
              <a:spcBef>
                <a:spcPts val="1400"/>
              </a:spcBef>
              <a:defRPr/>
            </a:pPr>
            <a:r>
              <a:rPr lang="en-US" sz="30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Summary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AutoShape 1"/>
          <p:cNvSpPr>
            <a:spLocks/>
          </p:cNvSpPr>
          <p:nvPr/>
        </p:nvSpPr>
        <p:spPr bwMode="auto">
          <a:xfrm>
            <a:off x="133350" y="4508500"/>
            <a:ext cx="12736513" cy="5715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EB4"/>
          </a:solid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defTabSz="455613">
              <a:spcBef>
                <a:spcPts val="1400"/>
              </a:spcBef>
              <a:defRPr/>
            </a:pPr>
            <a:r>
              <a:rPr lang="en-US" sz="30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THE END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 descr="image2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5175" y="906463"/>
            <a:ext cx="7850188" cy="7661275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249988" y="1382713"/>
            <a:ext cx="1946275" cy="2865437"/>
            <a:chOff x="-1" y="0"/>
            <a:chExt cx="1945839" cy="2864019"/>
          </a:xfrm>
        </p:grpSpPr>
        <p:sp>
          <p:nvSpPr>
            <p:cNvPr id="67602" name="AutoShape 3"/>
            <p:cNvSpPr>
              <a:spLocks/>
            </p:cNvSpPr>
            <p:nvPr/>
          </p:nvSpPr>
          <p:spPr bwMode="auto">
            <a:xfrm>
              <a:off x="1748960" y="2433235"/>
              <a:ext cx="196878" cy="430784"/>
            </a:xfrm>
            <a:custGeom>
              <a:avLst/>
              <a:gdLst>
                <a:gd name="T0" fmla="*/ 98439 w 21600"/>
                <a:gd name="T1" fmla="*/ 215392 h 21600"/>
                <a:gd name="T2" fmla="*/ 98439 w 21600"/>
                <a:gd name="T3" fmla="*/ 215392 h 21600"/>
                <a:gd name="T4" fmla="*/ 98439 w 21600"/>
                <a:gd name="T5" fmla="*/ 215392 h 21600"/>
                <a:gd name="T6" fmla="*/ 98439 w 21600"/>
                <a:gd name="T7" fmla="*/ 215392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solidFill>
              <a:srgbClr val="929292"/>
            </a:solidFill>
            <a:ln w="25400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38100" tIns="38100" rIns="38100" bIns="38100" anchor="ctr"/>
            <a:lstStyle/>
            <a:p>
              <a:endParaRPr lang="en-US"/>
            </a:p>
          </p:txBody>
        </p:sp>
        <p:sp>
          <p:nvSpPr>
            <p:cNvPr id="67603" name="AutoShape 4"/>
            <p:cNvSpPr>
              <a:spLocks/>
            </p:cNvSpPr>
            <p:nvPr/>
          </p:nvSpPr>
          <p:spPr bwMode="auto">
            <a:xfrm>
              <a:off x="1537632" y="2216487"/>
              <a:ext cx="196878" cy="509357"/>
            </a:xfrm>
            <a:custGeom>
              <a:avLst/>
              <a:gdLst>
                <a:gd name="T0" fmla="*/ 98439 w 21600"/>
                <a:gd name="T1" fmla="*/ 254679 h 21600"/>
                <a:gd name="T2" fmla="*/ 98439 w 21600"/>
                <a:gd name="T3" fmla="*/ 254679 h 21600"/>
                <a:gd name="T4" fmla="*/ 98439 w 21600"/>
                <a:gd name="T5" fmla="*/ 254679 h 21600"/>
                <a:gd name="T6" fmla="*/ 98439 w 21600"/>
                <a:gd name="T7" fmla="*/ 254679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29292"/>
            </a:solidFill>
            <a:ln w="25400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38100" tIns="38100" rIns="38100" bIns="38100" anchor="ctr"/>
            <a:lstStyle/>
            <a:p>
              <a:endParaRPr lang="en-US"/>
            </a:p>
          </p:txBody>
        </p:sp>
        <p:sp>
          <p:nvSpPr>
            <p:cNvPr id="67604" name="AutoShape 5"/>
            <p:cNvSpPr>
              <a:spLocks/>
            </p:cNvSpPr>
            <p:nvPr/>
          </p:nvSpPr>
          <p:spPr bwMode="auto">
            <a:xfrm>
              <a:off x="1326304" y="1604179"/>
              <a:ext cx="196878" cy="140887"/>
            </a:xfrm>
            <a:custGeom>
              <a:avLst/>
              <a:gdLst>
                <a:gd name="T0" fmla="*/ 98439 w 21600"/>
                <a:gd name="T1" fmla="*/ 70444 h 21600"/>
                <a:gd name="T2" fmla="*/ 98439 w 21600"/>
                <a:gd name="T3" fmla="*/ 70444 h 21600"/>
                <a:gd name="T4" fmla="*/ 98439 w 21600"/>
                <a:gd name="T5" fmla="*/ 70444 h 21600"/>
                <a:gd name="T6" fmla="*/ 98439 w 21600"/>
                <a:gd name="T7" fmla="*/ 70444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solidFill>
              <a:srgbClr val="929292"/>
            </a:solidFill>
            <a:ln w="25400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38100" tIns="38100" rIns="38100" bIns="38100" anchor="ctr"/>
            <a:lstStyle/>
            <a:p>
              <a:endParaRPr lang="en-US"/>
            </a:p>
          </p:txBody>
        </p:sp>
        <p:sp>
          <p:nvSpPr>
            <p:cNvPr id="67605" name="AutoShape 6"/>
            <p:cNvSpPr>
              <a:spLocks/>
            </p:cNvSpPr>
            <p:nvPr/>
          </p:nvSpPr>
          <p:spPr bwMode="auto">
            <a:xfrm>
              <a:off x="1104139" y="1219454"/>
              <a:ext cx="196878" cy="65024"/>
            </a:xfrm>
            <a:custGeom>
              <a:avLst/>
              <a:gdLst>
                <a:gd name="T0" fmla="*/ 98439 w 21600"/>
                <a:gd name="T1" fmla="*/ 32512 h 21600"/>
                <a:gd name="T2" fmla="*/ 98439 w 21600"/>
                <a:gd name="T3" fmla="*/ 32512 h 21600"/>
                <a:gd name="T4" fmla="*/ 98439 w 21600"/>
                <a:gd name="T5" fmla="*/ 32512 h 21600"/>
                <a:gd name="T6" fmla="*/ 98439 w 21600"/>
                <a:gd name="T7" fmla="*/ 32512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solidFill>
              <a:srgbClr val="929292"/>
            </a:solidFill>
            <a:ln w="25400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38100" tIns="38100" rIns="38100" bIns="38100" anchor="ctr"/>
            <a:lstStyle/>
            <a:p>
              <a:endParaRPr lang="en-US"/>
            </a:p>
          </p:txBody>
        </p:sp>
        <p:sp>
          <p:nvSpPr>
            <p:cNvPr id="67606" name="AutoShape 7"/>
            <p:cNvSpPr>
              <a:spLocks/>
            </p:cNvSpPr>
            <p:nvPr/>
          </p:nvSpPr>
          <p:spPr bwMode="auto">
            <a:xfrm>
              <a:off x="892811" y="785961"/>
              <a:ext cx="196877" cy="65023"/>
            </a:xfrm>
            <a:custGeom>
              <a:avLst/>
              <a:gdLst>
                <a:gd name="T0" fmla="*/ 98439 w 21600"/>
                <a:gd name="T1" fmla="*/ 32512 h 21600"/>
                <a:gd name="T2" fmla="*/ 98439 w 21600"/>
                <a:gd name="T3" fmla="*/ 32512 h 21600"/>
                <a:gd name="T4" fmla="*/ 98439 w 21600"/>
                <a:gd name="T5" fmla="*/ 32512 h 21600"/>
                <a:gd name="T6" fmla="*/ 98439 w 21600"/>
                <a:gd name="T7" fmla="*/ 32512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solidFill>
              <a:srgbClr val="929292"/>
            </a:solidFill>
            <a:ln w="25400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38100" tIns="38100" rIns="38100" bIns="38100" anchor="ctr"/>
            <a:lstStyle/>
            <a:p>
              <a:endParaRPr lang="en-US"/>
            </a:p>
          </p:txBody>
        </p:sp>
        <p:sp>
          <p:nvSpPr>
            <p:cNvPr id="67607" name="Line 8"/>
            <p:cNvSpPr>
              <a:spLocks noChangeShapeType="1"/>
            </p:cNvSpPr>
            <p:nvPr/>
          </p:nvSpPr>
          <p:spPr bwMode="auto">
            <a:xfrm>
              <a:off x="659034" y="521220"/>
              <a:ext cx="233777" cy="1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</p:spPr>
          <p:txBody>
            <a:bodyPr lIns="207842" tIns="207842" rIns="207842" bIns="207842" anchor="ctr"/>
            <a:lstStyle/>
            <a:p>
              <a:endParaRPr lang="en-US"/>
            </a:p>
          </p:txBody>
        </p:sp>
        <p:sp>
          <p:nvSpPr>
            <p:cNvPr id="67608" name="Line 9"/>
            <p:cNvSpPr>
              <a:spLocks noChangeShapeType="1"/>
            </p:cNvSpPr>
            <p:nvPr/>
          </p:nvSpPr>
          <p:spPr bwMode="auto">
            <a:xfrm>
              <a:off x="425258" y="279297"/>
              <a:ext cx="233777" cy="1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</p:spPr>
          <p:txBody>
            <a:bodyPr lIns="207842" tIns="207842" rIns="207842" bIns="207842" anchor="ctr"/>
            <a:lstStyle/>
            <a:p>
              <a:endParaRPr lang="en-US"/>
            </a:p>
          </p:txBody>
        </p:sp>
        <p:sp>
          <p:nvSpPr>
            <p:cNvPr id="67609" name="Line 10"/>
            <p:cNvSpPr>
              <a:spLocks noChangeShapeType="1"/>
            </p:cNvSpPr>
            <p:nvPr/>
          </p:nvSpPr>
          <p:spPr bwMode="auto">
            <a:xfrm>
              <a:off x="229412" y="96008"/>
              <a:ext cx="233777" cy="1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</p:spPr>
          <p:txBody>
            <a:bodyPr lIns="207842" tIns="207842" rIns="207842" bIns="207842" anchor="ctr"/>
            <a:lstStyle/>
            <a:p>
              <a:endParaRPr lang="en-US"/>
            </a:p>
          </p:txBody>
        </p:sp>
        <p:sp>
          <p:nvSpPr>
            <p:cNvPr id="67610" name="Line 11"/>
            <p:cNvSpPr>
              <a:spLocks noChangeShapeType="1"/>
            </p:cNvSpPr>
            <p:nvPr/>
          </p:nvSpPr>
          <p:spPr bwMode="auto">
            <a:xfrm>
              <a:off x="0" y="0"/>
              <a:ext cx="233777" cy="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</p:spPr>
          <p:txBody>
            <a:bodyPr lIns="207842" tIns="207842" rIns="207842" bIns="207842" anchor="ctr"/>
            <a:lstStyle/>
            <a:p>
              <a:endParaRPr lang="en-US"/>
            </a:p>
          </p:txBody>
        </p:sp>
      </p:grpSp>
      <p:sp>
        <p:nvSpPr>
          <p:cNvPr id="82956" name="AutoShape 12"/>
          <p:cNvSpPr>
            <a:spLocks/>
          </p:cNvSpPr>
          <p:nvPr/>
        </p:nvSpPr>
        <p:spPr bwMode="auto">
          <a:xfrm rot="-1200000">
            <a:off x="8531225" y="3962400"/>
            <a:ext cx="519113" cy="2836863"/>
          </a:xfrm>
          <a:custGeom>
            <a:avLst/>
            <a:gdLst>
              <a:gd name="T0" fmla="*/ 259542 w 17437"/>
              <a:gd name="T1" fmla="*/ 1418432 h 21600"/>
              <a:gd name="T2" fmla="*/ 259542 w 17437"/>
              <a:gd name="T3" fmla="*/ 1418432 h 21600"/>
              <a:gd name="T4" fmla="*/ 259542 w 17437"/>
              <a:gd name="T5" fmla="*/ 1418432 h 21600"/>
              <a:gd name="T6" fmla="*/ 259542 w 17437"/>
              <a:gd name="T7" fmla="*/ 1418432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17437"/>
              <a:gd name="T13" fmla="*/ 0 h 21600"/>
              <a:gd name="T14" fmla="*/ 17437 w 17437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437" h="21600">
                <a:moveTo>
                  <a:pt x="5080" y="0"/>
                </a:moveTo>
                <a:cubicBezTo>
                  <a:pt x="19448" y="4562"/>
                  <a:pt x="21599" y="12799"/>
                  <a:pt x="9885" y="18395"/>
                </a:cubicBezTo>
                <a:cubicBezTo>
                  <a:pt x="7151" y="19702"/>
                  <a:pt x="3794" y="20790"/>
                  <a:pt x="0" y="21599"/>
                </a:cubicBezTo>
              </a:path>
            </a:pathLst>
          </a:custGeom>
          <a:noFill/>
          <a:ln w="50800" cap="flat" cmpd="sng">
            <a:solidFill>
              <a:srgbClr val="000000"/>
            </a:solidFill>
            <a:prstDash val="solid"/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4117975" y="1393825"/>
            <a:ext cx="1949450" cy="2716213"/>
            <a:chOff x="0" y="0"/>
            <a:chExt cx="1950356" cy="2714853"/>
          </a:xfrm>
        </p:grpSpPr>
        <p:sp>
          <p:nvSpPr>
            <p:cNvPr id="67593" name="AutoShape 14"/>
            <p:cNvSpPr>
              <a:spLocks/>
            </p:cNvSpPr>
            <p:nvPr/>
          </p:nvSpPr>
          <p:spPr bwMode="auto">
            <a:xfrm>
              <a:off x="0" y="2422244"/>
              <a:ext cx="221263" cy="292609"/>
            </a:xfrm>
            <a:custGeom>
              <a:avLst/>
              <a:gdLst>
                <a:gd name="T0" fmla="*/ 110632 w 21600"/>
                <a:gd name="T1" fmla="*/ 146305 h 21600"/>
                <a:gd name="T2" fmla="*/ 110632 w 21600"/>
                <a:gd name="T3" fmla="*/ 146305 h 21600"/>
                <a:gd name="T4" fmla="*/ 110632 w 21600"/>
                <a:gd name="T5" fmla="*/ 146305 h 21600"/>
                <a:gd name="T6" fmla="*/ 110632 w 21600"/>
                <a:gd name="T7" fmla="*/ 146305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6095C9"/>
            </a:solidFill>
            <a:ln w="25400" cap="flat" cmpd="sng">
              <a:solidFill>
                <a:srgbClr val="49729C"/>
              </a:solidFill>
              <a:prstDash val="solid"/>
              <a:round/>
              <a:headEnd/>
              <a:tailEnd/>
            </a:ln>
          </p:spPr>
          <p:txBody>
            <a:bodyPr lIns="38100" tIns="38100" rIns="38100" bIns="38100" anchor="ctr"/>
            <a:lstStyle/>
            <a:p>
              <a:endParaRPr lang="en-US"/>
            </a:p>
          </p:txBody>
        </p:sp>
        <p:sp>
          <p:nvSpPr>
            <p:cNvPr id="67594" name="AutoShape 15"/>
            <p:cNvSpPr>
              <a:spLocks/>
            </p:cNvSpPr>
            <p:nvPr/>
          </p:nvSpPr>
          <p:spPr bwMode="auto">
            <a:xfrm>
              <a:off x="216746" y="2254059"/>
              <a:ext cx="221263" cy="168186"/>
            </a:xfrm>
            <a:custGeom>
              <a:avLst/>
              <a:gdLst>
                <a:gd name="T0" fmla="*/ 110632 w 21600"/>
                <a:gd name="T1" fmla="*/ 84093 h 21600"/>
                <a:gd name="T2" fmla="*/ 110632 w 21600"/>
                <a:gd name="T3" fmla="*/ 84093 h 21600"/>
                <a:gd name="T4" fmla="*/ 110632 w 21600"/>
                <a:gd name="T5" fmla="*/ 84093 h 21600"/>
                <a:gd name="T6" fmla="*/ 110632 w 21600"/>
                <a:gd name="T7" fmla="*/ 84093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solidFill>
              <a:srgbClr val="6095C9"/>
            </a:solidFill>
            <a:ln w="25400" cap="flat" cmpd="sng">
              <a:solidFill>
                <a:srgbClr val="49729C"/>
              </a:solidFill>
              <a:prstDash val="solid"/>
              <a:round/>
              <a:headEnd/>
              <a:tailEnd/>
            </a:ln>
          </p:spPr>
          <p:txBody>
            <a:bodyPr lIns="38100" tIns="38100" rIns="38100" bIns="38100" anchor="ctr"/>
            <a:lstStyle/>
            <a:p>
              <a:endParaRPr lang="en-US"/>
            </a:p>
          </p:txBody>
        </p:sp>
        <p:sp>
          <p:nvSpPr>
            <p:cNvPr id="67595" name="AutoShape 16"/>
            <p:cNvSpPr>
              <a:spLocks/>
            </p:cNvSpPr>
            <p:nvPr/>
          </p:nvSpPr>
          <p:spPr bwMode="auto">
            <a:xfrm>
              <a:off x="636693" y="1143440"/>
              <a:ext cx="221263" cy="65024"/>
            </a:xfrm>
            <a:custGeom>
              <a:avLst/>
              <a:gdLst>
                <a:gd name="T0" fmla="*/ 110632 w 21600"/>
                <a:gd name="T1" fmla="*/ 32512 h 21600"/>
                <a:gd name="T2" fmla="*/ 110632 w 21600"/>
                <a:gd name="T3" fmla="*/ 32512 h 21600"/>
                <a:gd name="T4" fmla="*/ 110632 w 21600"/>
                <a:gd name="T5" fmla="*/ 32512 h 21600"/>
                <a:gd name="T6" fmla="*/ 110632 w 21600"/>
                <a:gd name="T7" fmla="*/ 32512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solidFill>
              <a:srgbClr val="6095C9"/>
            </a:solidFill>
            <a:ln w="25400" cap="flat" cmpd="sng">
              <a:solidFill>
                <a:srgbClr val="49729C"/>
              </a:solidFill>
              <a:prstDash val="solid"/>
              <a:round/>
              <a:headEnd/>
              <a:tailEnd/>
            </a:ln>
          </p:spPr>
          <p:txBody>
            <a:bodyPr lIns="38100" tIns="38100" rIns="38100" bIns="38100" anchor="ctr"/>
            <a:lstStyle/>
            <a:p>
              <a:endParaRPr lang="en-US"/>
            </a:p>
          </p:txBody>
        </p:sp>
        <p:sp>
          <p:nvSpPr>
            <p:cNvPr id="67596" name="AutoShape 17"/>
            <p:cNvSpPr>
              <a:spLocks/>
            </p:cNvSpPr>
            <p:nvPr/>
          </p:nvSpPr>
          <p:spPr bwMode="auto">
            <a:xfrm>
              <a:off x="433493" y="1514555"/>
              <a:ext cx="221263" cy="168186"/>
            </a:xfrm>
            <a:custGeom>
              <a:avLst/>
              <a:gdLst>
                <a:gd name="T0" fmla="*/ 110632 w 21600"/>
                <a:gd name="T1" fmla="*/ 84093 h 21600"/>
                <a:gd name="T2" fmla="*/ 110632 w 21600"/>
                <a:gd name="T3" fmla="*/ 84093 h 21600"/>
                <a:gd name="T4" fmla="*/ 110632 w 21600"/>
                <a:gd name="T5" fmla="*/ 84093 h 21600"/>
                <a:gd name="T6" fmla="*/ 110632 w 21600"/>
                <a:gd name="T7" fmla="*/ 84093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solidFill>
              <a:srgbClr val="6095C9"/>
            </a:solidFill>
            <a:ln w="25400" cap="flat" cmpd="sng">
              <a:solidFill>
                <a:srgbClr val="49729C"/>
              </a:solidFill>
              <a:prstDash val="solid"/>
              <a:round/>
              <a:headEnd/>
              <a:tailEnd/>
            </a:ln>
          </p:spPr>
          <p:txBody>
            <a:bodyPr lIns="38100" tIns="38100" rIns="38100" bIns="38100" anchor="ctr"/>
            <a:lstStyle/>
            <a:p>
              <a:endParaRPr lang="en-US"/>
            </a:p>
          </p:txBody>
        </p:sp>
        <p:sp>
          <p:nvSpPr>
            <p:cNvPr id="67597" name="AutoShape 18"/>
            <p:cNvSpPr>
              <a:spLocks/>
            </p:cNvSpPr>
            <p:nvPr/>
          </p:nvSpPr>
          <p:spPr bwMode="auto">
            <a:xfrm>
              <a:off x="853440" y="833439"/>
              <a:ext cx="221263" cy="65023"/>
            </a:xfrm>
            <a:custGeom>
              <a:avLst/>
              <a:gdLst>
                <a:gd name="T0" fmla="*/ 110632 w 21600"/>
                <a:gd name="T1" fmla="*/ 32512 h 21600"/>
                <a:gd name="T2" fmla="*/ 110632 w 21600"/>
                <a:gd name="T3" fmla="*/ 32512 h 21600"/>
                <a:gd name="T4" fmla="*/ 110632 w 21600"/>
                <a:gd name="T5" fmla="*/ 32512 h 21600"/>
                <a:gd name="T6" fmla="*/ 110632 w 21600"/>
                <a:gd name="T7" fmla="*/ 32512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solidFill>
              <a:srgbClr val="6095C9"/>
            </a:solidFill>
            <a:ln w="25400" cap="flat" cmpd="sng">
              <a:solidFill>
                <a:srgbClr val="49729C"/>
              </a:solidFill>
              <a:prstDash val="solid"/>
              <a:round/>
              <a:headEnd/>
              <a:tailEnd/>
            </a:ln>
          </p:spPr>
          <p:txBody>
            <a:bodyPr lIns="38100" tIns="38100" rIns="38100" bIns="38100" anchor="ctr"/>
            <a:lstStyle/>
            <a:p>
              <a:endParaRPr lang="en-US"/>
            </a:p>
          </p:txBody>
        </p:sp>
        <p:sp>
          <p:nvSpPr>
            <p:cNvPr id="67598" name="Line 19"/>
            <p:cNvSpPr>
              <a:spLocks noChangeShapeType="1"/>
            </p:cNvSpPr>
            <p:nvPr/>
          </p:nvSpPr>
          <p:spPr bwMode="auto">
            <a:xfrm>
              <a:off x="1056640" y="510229"/>
              <a:ext cx="235903" cy="1"/>
            </a:xfrm>
            <a:prstGeom prst="line">
              <a:avLst/>
            </a:prstGeom>
            <a:noFill/>
            <a:ln w="50800">
              <a:solidFill>
                <a:srgbClr val="4575A3"/>
              </a:solidFill>
              <a:round/>
              <a:headEnd/>
              <a:tailEnd/>
            </a:ln>
          </p:spPr>
          <p:txBody>
            <a:bodyPr lIns="207842" tIns="207842" rIns="207842" bIns="207842" anchor="ctr"/>
            <a:lstStyle/>
            <a:p>
              <a:endParaRPr lang="en-US"/>
            </a:p>
          </p:txBody>
        </p:sp>
        <p:sp>
          <p:nvSpPr>
            <p:cNvPr id="67599" name="Line 20"/>
            <p:cNvSpPr>
              <a:spLocks noChangeShapeType="1"/>
            </p:cNvSpPr>
            <p:nvPr/>
          </p:nvSpPr>
          <p:spPr bwMode="auto">
            <a:xfrm>
              <a:off x="1273386" y="272684"/>
              <a:ext cx="235904" cy="1"/>
            </a:xfrm>
            <a:prstGeom prst="line">
              <a:avLst/>
            </a:prstGeom>
            <a:noFill/>
            <a:ln w="50800">
              <a:solidFill>
                <a:srgbClr val="4575A3"/>
              </a:solidFill>
              <a:round/>
              <a:headEnd/>
              <a:tailEnd/>
            </a:ln>
          </p:spPr>
          <p:txBody>
            <a:bodyPr lIns="207842" tIns="207842" rIns="207842" bIns="207842" anchor="ctr"/>
            <a:lstStyle/>
            <a:p>
              <a:endParaRPr lang="en-US"/>
            </a:p>
          </p:txBody>
        </p:sp>
        <p:sp>
          <p:nvSpPr>
            <p:cNvPr id="67600" name="Line 21"/>
            <p:cNvSpPr>
              <a:spLocks noChangeShapeType="1"/>
            </p:cNvSpPr>
            <p:nvPr/>
          </p:nvSpPr>
          <p:spPr bwMode="auto">
            <a:xfrm>
              <a:off x="1493205" y="100492"/>
              <a:ext cx="235903" cy="1"/>
            </a:xfrm>
            <a:prstGeom prst="line">
              <a:avLst/>
            </a:prstGeom>
            <a:noFill/>
            <a:ln w="50800">
              <a:solidFill>
                <a:srgbClr val="4575A3"/>
              </a:solidFill>
              <a:round/>
              <a:headEnd/>
              <a:tailEnd/>
            </a:ln>
          </p:spPr>
          <p:txBody>
            <a:bodyPr lIns="207842" tIns="207842" rIns="207842" bIns="207842" anchor="ctr"/>
            <a:lstStyle/>
            <a:p>
              <a:endParaRPr lang="en-US"/>
            </a:p>
          </p:txBody>
        </p:sp>
        <p:sp>
          <p:nvSpPr>
            <p:cNvPr id="67601" name="Line 22"/>
            <p:cNvSpPr>
              <a:spLocks noChangeShapeType="1"/>
            </p:cNvSpPr>
            <p:nvPr/>
          </p:nvSpPr>
          <p:spPr bwMode="auto">
            <a:xfrm>
              <a:off x="1714453" y="0"/>
              <a:ext cx="235903" cy="0"/>
            </a:xfrm>
            <a:prstGeom prst="line">
              <a:avLst/>
            </a:prstGeom>
            <a:noFill/>
            <a:ln w="50800">
              <a:solidFill>
                <a:srgbClr val="4575A3"/>
              </a:solidFill>
              <a:round/>
              <a:headEnd/>
              <a:tailEnd/>
            </a:ln>
          </p:spPr>
          <p:txBody>
            <a:bodyPr lIns="207842" tIns="207842" rIns="207842" bIns="207842" anchor="ctr"/>
            <a:lstStyle/>
            <a:p>
              <a:endParaRPr lang="en-US"/>
            </a:p>
          </p:txBody>
        </p:sp>
      </p:grpSp>
      <p:sp>
        <p:nvSpPr>
          <p:cNvPr id="82967" name="AutoShape 23"/>
          <p:cNvSpPr>
            <a:spLocks/>
          </p:cNvSpPr>
          <p:nvPr/>
        </p:nvSpPr>
        <p:spPr bwMode="auto">
          <a:xfrm rot="10500000">
            <a:off x="3687763" y="4171950"/>
            <a:ext cx="517525" cy="2836863"/>
          </a:xfrm>
          <a:custGeom>
            <a:avLst/>
            <a:gdLst>
              <a:gd name="T0" fmla="*/ 258748 w 17437"/>
              <a:gd name="T1" fmla="*/ 1418432 h 21600"/>
              <a:gd name="T2" fmla="*/ 258748 w 17437"/>
              <a:gd name="T3" fmla="*/ 1418432 h 21600"/>
              <a:gd name="T4" fmla="*/ 258748 w 17437"/>
              <a:gd name="T5" fmla="*/ 1418432 h 21600"/>
              <a:gd name="T6" fmla="*/ 258748 w 17437"/>
              <a:gd name="T7" fmla="*/ 1418432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17437"/>
              <a:gd name="T13" fmla="*/ 0 h 21600"/>
              <a:gd name="T14" fmla="*/ 17437 w 17437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437" h="21600">
                <a:moveTo>
                  <a:pt x="5080" y="0"/>
                </a:moveTo>
                <a:cubicBezTo>
                  <a:pt x="19448" y="4562"/>
                  <a:pt x="21599" y="12799"/>
                  <a:pt x="9885" y="18395"/>
                </a:cubicBezTo>
                <a:cubicBezTo>
                  <a:pt x="7151" y="19702"/>
                  <a:pt x="3794" y="20790"/>
                  <a:pt x="0" y="21599"/>
                </a:cubicBezTo>
              </a:path>
            </a:pathLst>
          </a:custGeom>
          <a:noFill/>
          <a:ln w="50800" cap="flat" cmpd="sng">
            <a:solidFill>
              <a:srgbClr val="4575A3"/>
            </a:solidFill>
            <a:prstDash val="solid"/>
            <a:round/>
            <a:headEnd type="triangle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591" name="AutoShape 24"/>
          <p:cNvSpPr>
            <a:spLocks/>
          </p:cNvSpPr>
          <p:nvPr/>
        </p:nvSpPr>
        <p:spPr bwMode="auto">
          <a:xfrm>
            <a:off x="10236200" y="9220200"/>
            <a:ext cx="2579688" cy="460375"/>
          </a:xfrm>
          <a:custGeom>
            <a:avLst/>
            <a:gdLst>
              <a:gd name="T0" fmla="*/ 1289844 w 21600"/>
              <a:gd name="T1" fmla="*/ 230188 h 21600"/>
              <a:gd name="T2" fmla="*/ 1289844 w 21600"/>
              <a:gd name="T3" fmla="*/ 230188 h 21600"/>
              <a:gd name="T4" fmla="*/ 1289844 w 21600"/>
              <a:gd name="T5" fmla="*/ 230188 h 21600"/>
              <a:gd name="T6" fmla="*/ 1289844 w 21600"/>
              <a:gd name="T7" fmla="*/ 23018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pPr algn="l" defTabSz="1300163">
              <a:buClr>
                <a:srgbClr val="000000"/>
              </a:buClr>
            </a:pPr>
            <a:r>
              <a:rPr lang="en-US" sz="2200">
                <a:latin typeface="Gill Sans" charset="0"/>
                <a:ea typeface="Gill Sans" charset="0"/>
                <a:cs typeface="Gill Sans" charset="0"/>
                <a:sym typeface="Gill Sans" charset="0"/>
              </a:rPr>
              <a:t>Decarli et al. 2014</a:t>
            </a:r>
            <a:endParaRPr lang="en-US"/>
          </a:p>
        </p:txBody>
      </p:sp>
      <p:sp>
        <p:nvSpPr>
          <p:cNvPr id="82969" name="AutoShape 25"/>
          <p:cNvSpPr>
            <a:spLocks/>
          </p:cNvSpPr>
          <p:nvPr/>
        </p:nvSpPr>
        <p:spPr bwMode="auto">
          <a:xfrm>
            <a:off x="133350" y="190500"/>
            <a:ext cx="12736513" cy="5715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EB4"/>
          </a:solid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defTabSz="455613">
              <a:spcBef>
                <a:spcPts val="1400"/>
              </a:spcBef>
              <a:defRPr/>
            </a:pPr>
            <a:r>
              <a:rPr lang="en-US" sz="30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molecular deep field: line search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2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2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56" grpId="0" animBg="1"/>
      <p:bldP spid="8296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" descr="image2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0425" y="904875"/>
            <a:ext cx="7912100" cy="7662863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83970" name="AutoShape 2"/>
          <p:cNvSpPr>
            <a:spLocks/>
          </p:cNvSpPr>
          <p:nvPr/>
        </p:nvSpPr>
        <p:spPr bwMode="auto">
          <a:xfrm rot="4140000">
            <a:off x="6660356" y="3766344"/>
            <a:ext cx="792163" cy="3775075"/>
          </a:xfrm>
          <a:custGeom>
            <a:avLst/>
            <a:gdLst>
              <a:gd name="T0" fmla="*/ 396082 w 17660"/>
              <a:gd name="T1" fmla="*/ 1887538 h 21600"/>
              <a:gd name="T2" fmla="*/ 396082 w 17660"/>
              <a:gd name="T3" fmla="*/ 1887538 h 21600"/>
              <a:gd name="T4" fmla="*/ 396082 w 17660"/>
              <a:gd name="T5" fmla="*/ 1887538 h 21600"/>
              <a:gd name="T6" fmla="*/ 396082 w 17660"/>
              <a:gd name="T7" fmla="*/ 188753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17660"/>
              <a:gd name="T13" fmla="*/ 0 h 21600"/>
              <a:gd name="T14" fmla="*/ 17660 w 1766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660" h="21600">
                <a:moveTo>
                  <a:pt x="0" y="0"/>
                </a:moveTo>
                <a:cubicBezTo>
                  <a:pt x="14727" y="2978"/>
                  <a:pt x="21599" y="11083"/>
                  <a:pt x="15350" y="18102"/>
                </a:cubicBezTo>
                <a:cubicBezTo>
                  <a:pt x="14223" y="19368"/>
                  <a:pt x="12704" y="20547"/>
                  <a:pt x="10846" y="21599"/>
                </a:cubicBezTo>
              </a:path>
            </a:pathLst>
          </a:custGeom>
          <a:noFill/>
          <a:ln w="50800" cap="flat" cmpd="sng">
            <a:solidFill>
              <a:srgbClr val="000000"/>
            </a:solidFill>
            <a:prstDash val="solid"/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1" name="AutoShape 3"/>
          <p:cNvSpPr>
            <a:spLocks/>
          </p:cNvSpPr>
          <p:nvPr/>
        </p:nvSpPr>
        <p:spPr bwMode="auto">
          <a:xfrm rot="-10500000">
            <a:off x="2976563" y="4279900"/>
            <a:ext cx="601662" cy="2381250"/>
          </a:xfrm>
          <a:custGeom>
            <a:avLst/>
            <a:gdLst>
              <a:gd name="T0" fmla="*/ 300831 w 17540"/>
              <a:gd name="T1" fmla="*/ 1190625 h 21600"/>
              <a:gd name="T2" fmla="*/ 300831 w 17540"/>
              <a:gd name="T3" fmla="*/ 1190625 h 21600"/>
              <a:gd name="T4" fmla="*/ 300831 w 17540"/>
              <a:gd name="T5" fmla="*/ 1190625 h 21600"/>
              <a:gd name="T6" fmla="*/ 300831 w 17540"/>
              <a:gd name="T7" fmla="*/ 1190625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17540"/>
              <a:gd name="T13" fmla="*/ 0 h 21600"/>
              <a:gd name="T14" fmla="*/ 17540 w 1754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540" h="21600">
                <a:moveTo>
                  <a:pt x="4187" y="0"/>
                </a:moveTo>
                <a:cubicBezTo>
                  <a:pt x="17688" y="3666"/>
                  <a:pt x="21600" y="11262"/>
                  <a:pt x="12923" y="16966"/>
                </a:cubicBezTo>
                <a:cubicBezTo>
                  <a:pt x="9800" y="19019"/>
                  <a:pt x="5301" y="20632"/>
                  <a:pt x="0" y="21600"/>
                </a:cubicBezTo>
              </a:path>
            </a:pathLst>
          </a:custGeom>
          <a:noFill/>
          <a:ln w="50800" cap="flat" cmpd="sng">
            <a:solidFill>
              <a:srgbClr val="4575A3"/>
            </a:solidFill>
            <a:prstDash val="solid"/>
            <a:round/>
            <a:headEnd type="triangle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249988" y="1382713"/>
            <a:ext cx="3016250" cy="3224212"/>
            <a:chOff x="-1" y="0"/>
            <a:chExt cx="3016111" cy="3223782"/>
          </a:xfrm>
        </p:grpSpPr>
        <p:sp>
          <p:nvSpPr>
            <p:cNvPr id="68628" name="AutoShape 5"/>
            <p:cNvSpPr>
              <a:spLocks/>
            </p:cNvSpPr>
            <p:nvPr/>
          </p:nvSpPr>
          <p:spPr bwMode="auto">
            <a:xfrm>
              <a:off x="1748960" y="2265050"/>
              <a:ext cx="196878" cy="598969"/>
            </a:xfrm>
            <a:custGeom>
              <a:avLst/>
              <a:gdLst>
                <a:gd name="T0" fmla="*/ 98439 w 21600"/>
                <a:gd name="T1" fmla="*/ 299485 h 21600"/>
                <a:gd name="T2" fmla="*/ 98439 w 21600"/>
                <a:gd name="T3" fmla="*/ 299485 h 21600"/>
                <a:gd name="T4" fmla="*/ 98439 w 21600"/>
                <a:gd name="T5" fmla="*/ 299485 h 21600"/>
                <a:gd name="T6" fmla="*/ 98439 w 21600"/>
                <a:gd name="T7" fmla="*/ 299485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29292"/>
            </a:solidFill>
            <a:ln w="25400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38100" tIns="38100" rIns="38100" bIns="38100" anchor="ctr"/>
            <a:lstStyle/>
            <a:p>
              <a:endParaRPr lang="en-US"/>
            </a:p>
          </p:txBody>
        </p:sp>
        <p:sp>
          <p:nvSpPr>
            <p:cNvPr id="68629" name="AutoShape 6"/>
            <p:cNvSpPr>
              <a:spLocks/>
            </p:cNvSpPr>
            <p:nvPr/>
          </p:nvSpPr>
          <p:spPr bwMode="auto">
            <a:xfrm rot="10800000">
              <a:off x="1537632" y="1810086"/>
              <a:ext cx="196878" cy="406402"/>
            </a:xfrm>
            <a:custGeom>
              <a:avLst/>
              <a:gdLst>
                <a:gd name="T0" fmla="*/ 98439 w 21600"/>
                <a:gd name="T1" fmla="*/ 203201 h 21600"/>
                <a:gd name="T2" fmla="*/ 98439 w 21600"/>
                <a:gd name="T3" fmla="*/ 203201 h 21600"/>
                <a:gd name="T4" fmla="*/ 98439 w 21600"/>
                <a:gd name="T5" fmla="*/ 203201 h 21600"/>
                <a:gd name="T6" fmla="*/ 98439 w 21600"/>
                <a:gd name="T7" fmla="*/ 20320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solidFill>
              <a:srgbClr val="929292"/>
            </a:solidFill>
            <a:ln w="25400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38100" tIns="38100" rIns="38100" bIns="38100" anchor="ctr"/>
            <a:lstStyle/>
            <a:p>
              <a:endParaRPr lang="en-US"/>
            </a:p>
          </p:txBody>
        </p:sp>
        <p:sp>
          <p:nvSpPr>
            <p:cNvPr id="68630" name="AutoShape 7"/>
            <p:cNvSpPr>
              <a:spLocks/>
            </p:cNvSpPr>
            <p:nvPr/>
          </p:nvSpPr>
          <p:spPr bwMode="auto">
            <a:xfrm rot="10800000">
              <a:off x="1326305" y="1745063"/>
              <a:ext cx="196878" cy="65024"/>
            </a:xfrm>
            <a:custGeom>
              <a:avLst/>
              <a:gdLst>
                <a:gd name="T0" fmla="*/ 98439 w 21600"/>
                <a:gd name="T1" fmla="*/ 32512 h 21600"/>
                <a:gd name="T2" fmla="*/ 98439 w 21600"/>
                <a:gd name="T3" fmla="*/ 32512 h 21600"/>
                <a:gd name="T4" fmla="*/ 98439 w 21600"/>
                <a:gd name="T5" fmla="*/ 32512 h 21600"/>
                <a:gd name="T6" fmla="*/ 98439 w 21600"/>
                <a:gd name="T7" fmla="*/ 32512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solidFill>
              <a:srgbClr val="929292"/>
            </a:solidFill>
            <a:ln w="25400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38100" tIns="38100" rIns="38100" bIns="38100" anchor="ctr"/>
            <a:lstStyle/>
            <a:p>
              <a:endParaRPr lang="en-US"/>
            </a:p>
          </p:txBody>
        </p:sp>
        <p:sp>
          <p:nvSpPr>
            <p:cNvPr id="68631" name="AutoShape 8"/>
            <p:cNvSpPr>
              <a:spLocks/>
            </p:cNvSpPr>
            <p:nvPr/>
          </p:nvSpPr>
          <p:spPr bwMode="auto">
            <a:xfrm>
              <a:off x="1104139" y="1206048"/>
              <a:ext cx="196878" cy="65024"/>
            </a:xfrm>
            <a:custGeom>
              <a:avLst/>
              <a:gdLst>
                <a:gd name="T0" fmla="*/ 98439 w 21600"/>
                <a:gd name="T1" fmla="*/ 32512 h 21600"/>
                <a:gd name="T2" fmla="*/ 98439 w 21600"/>
                <a:gd name="T3" fmla="*/ 32512 h 21600"/>
                <a:gd name="T4" fmla="*/ 98439 w 21600"/>
                <a:gd name="T5" fmla="*/ 32512 h 21600"/>
                <a:gd name="T6" fmla="*/ 98439 w 21600"/>
                <a:gd name="T7" fmla="*/ 32512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solidFill>
              <a:srgbClr val="929292"/>
            </a:solidFill>
            <a:ln w="25400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38100" tIns="38100" rIns="38100" bIns="38100" anchor="ctr"/>
            <a:lstStyle/>
            <a:p>
              <a:endParaRPr lang="en-US"/>
            </a:p>
          </p:txBody>
        </p:sp>
        <p:sp>
          <p:nvSpPr>
            <p:cNvPr id="68632" name="AutoShape 9"/>
            <p:cNvSpPr>
              <a:spLocks/>
            </p:cNvSpPr>
            <p:nvPr/>
          </p:nvSpPr>
          <p:spPr bwMode="auto">
            <a:xfrm>
              <a:off x="892811" y="785961"/>
              <a:ext cx="196878" cy="65023"/>
            </a:xfrm>
            <a:custGeom>
              <a:avLst/>
              <a:gdLst>
                <a:gd name="T0" fmla="*/ 98439 w 21600"/>
                <a:gd name="T1" fmla="*/ 32512 h 21600"/>
                <a:gd name="T2" fmla="*/ 98439 w 21600"/>
                <a:gd name="T3" fmla="*/ 32512 h 21600"/>
                <a:gd name="T4" fmla="*/ 98439 w 21600"/>
                <a:gd name="T5" fmla="*/ 32512 h 21600"/>
                <a:gd name="T6" fmla="*/ 98439 w 21600"/>
                <a:gd name="T7" fmla="*/ 32512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solidFill>
              <a:srgbClr val="929292"/>
            </a:solidFill>
            <a:ln w="25400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38100" tIns="38100" rIns="38100" bIns="38100" anchor="ctr"/>
            <a:lstStyle/>
            <a:p>
              <a:endParaRPr lang="en-US"/>
            </a:p>
          </p:txBody>
        </p:sp>
        <p:sp>
          <p:nvSpPr>
            <p:cNvPr id="68633" name="Line 10"/>
            <p:cNvSpPr>
              <a:spLocks noChangeShapeType="1"/>
            </p:cNvSpPr>
            <p:nvPr/>
          </p:nvSpPr>
          <p:spPr bwMode="auto">
            <a:xfrm>
              <a:off x="659035" y="521220"/>
              <a:ext cx="233777" cy="1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</p:spPr>
          <p:txBody>
            <a:bodyPr lIns="207842" tIns="207842" rIns="207842" bIns="207842" anchor="ctr"/>
            <a:lstStyle/>
            <a:p>
              <a:endParaRPr lang="en-US"/>
            </a:p>
          </p:txBody>
        </p:sp>
        <p:sp>
          <p:nvSpPr>
            <p:cNvPr id="68634" name="Line 11"/>
            <p:cNvSpPr>
              <a:spLocks noChangeShapeType="1"/>
            </p:cNvSpPr>
            <p:nvPr/>
          </p:nvSpPr>
          <p:spPr bwMode="auto">
            <a:xfrm>
              <a:off x="425258" y="279297"/>
              <a:ext cx="233777" cy="1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</p:spPr>
          <p:txBody>
            <a:bodyPr lIns="207842" tIns="207842" rIns="207842" bIns="207842" anchor="ctr"/>
            <a:lstStyle/>
            <a:p>
              <a:endParaRPr lang="en-US"/>
            </a:p>
          </p:txBody>
        </p:sp>
        <p:sp>
          <p:nvSpPr>
            <p:cNvPr id="68635" name="Line 12"/>
            <p:cNvSpPr>
              <a:spLocks noChangeShapeType="1"/>
            </p:cNvSpPr>
            <p:nvPr/>
          </p:nvSpPr>
          <p:spPr bwMode="auto">
            <a:xfrm>
              <a:off x="229412" y="96008"/>
              <a:ext cx="233777" cy="1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</p:spPr>
          <p:txBody>
            <a:bodyPr lIns="207842" tIns="207842" rIns="207842" bIns="207842" anchor="ctr"/>
            <a:lstStyle/>
            <a:p>
              <a:endParaRPr lang="en-US"/>
            </a:p>
          </p:txBody>
        </p:sp>
        <p:sp>
          <p:nvSpPr>
            <p:cNvPr id="68636" name="Line 13"/>
            <p:cNvSpPr>
              <a:spLocks noChangeShapeType="1"/>
            </p:cNvSpPr>
            <p:nvPr/>
          </p:nvSpPr>
          <p:spPr bwMode="auto">
            <a:xfrm>
              <a:off x="0" y="0"/>
              <a:ext cx="233777" cy="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</p:spPr>
          <p:txBody>
            <a:bodyPr lIns="207842" tIns="207842" rIns="207842" bIns="207842" anchor="ctr"/>
            <a:lstStyle/>
            <a:p>
              <a:endParaRPr lang="en-US"/>
            </a:p>
          </p:txBody>
        </p:sp>
        <p:sp>
          <p:nvSpPr>
            <p:cNvPr id="68637" name="AutoShape 14"/>
            <p:cNvSpPr>
              <a:spLocks/>
            </p:cNvSpPr>
            <p:nvPr/>
          </p:nvSpPr>
          <p:spPr bwMode="auto">
            <a:xfrm>
              <a:off x="1959004" y="2433237"/>
              <a:ext cx="196878" cy="781589"/>
            </a:xfrm>
            <a:custGeom>
              <a:avLst/>
              <a:gdLst>
                <a:gd name="T0" fmla="*/ 98439 w 21600"/>
                <a:gd name="T1" fmla="*/ 390795 h 21600"/>
                <a:gd name="T2" fmla="*/ 98439 w 21600"/>
                <a:gd name="T3" fmla="*/ 390795 h 21600"/>
                <a:gd name="T4" fmla="*/ 98439 w 21600"/>
                <a:gd name="T5" fmla="*/ 390795 h 21600"/>
                <a:gd name="T6" fmla="*/ 98439 w 21600"/>
                <a:gd name="T7" fmla="*/ 390795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29292"/>
            </a:solidFill>
            <a:ln w="25400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38100" tIns="38100" rIns="38100" bIns="38100" anchor="ctr"/>
            <a:lstStyle/>
            <a:p>
              <a:endParaRPr lang="en-US"/>
            </a:p>
          </p:txBody>
        </p:sp>
        <p:sp>
          <p:nvSpPr>
            <p:cNvPr id="68638" name="AutoShape 15"/>
            <p:cNvSpPr>
              <a:spLocks/>
            </p:cNvSpPr>
            <p:nvPr/>
          </p:nvSpPr>
          <p:spPr bwMode="auto">
            <a:xfrm>
              <a:off x="2169048" y="2442193"/>
              <a:ext cx="196878" cy="781589"/>
            </a:xfrm>
            <a:custGeom>
              <a:avLst/>
              <a:gdLst>
                <a:gd name="T0" fmla="*/ 98439 w 21600"/>
                <a:gd name="T1" fmla="*/ 390795 h 21600"/>
                <a:gd name="T2" fmla="*/ 98439 w 21600"/>
                <a:gd name="T3" fmla="*/ 390795 h 21600"/>
                <a:gd name="T4" fmla="*/ 98439 w 21600"/>
                <a:gd name="T5" fmla="*/ 390795 h 21600"/>
                <a:gd name="T6" fmla="*/ 98439 w 21600"/>
                <a:gd name="T7" fmla="*/ 390795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29292"/>
            </a:solidFill>
            <a:ln w="25400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38100" tIns="38100" rIns="38100" bIns="38100" anchor="ctr"/>
            <a:lstStyle/>
            <a:p>
              <a:endParaRPr lang="en-US"/>
            </a:p>
          </p:txBody>
        </p:sp>
        <p:sp>
          <p:nvSpPr>
            <p:cNvPr id="68639" name="AutoShape 16"/>
            <p:cNvSpPr>
              <a:spLocks/>
            </p:cNvSpPr>
            <p:nvPr/>
          </p:nvSpPr>
          <p:spPr bwMode="auto">
            <a:xfrm>
              <a:off x="2383541" y="2442193"/>
              <a:ext cx="196878" cy="781589"/>
            </a:xfrm>
            <a:custGeom>
              <a:avLst/>
              <a:gdLst>
                <a:gd name="T0" fmla="*/ 98439 w 21600"/>
                <a:gd name="T1" fmla="*/ 390795 h 21600"/>
                <a:gd name="T2" fmla="*/ 98439 w 21600"/>
                <a:gd name="T3" fmla="*/ 390795 h 21600"/>
                <a:gd name="T4" fmla="*/ 98439 w 21600"/>
                <a:gd name="T5" fmla="*/ 390795 h 21600"/>
                <a:gd name="T6" fmla="*/ 98439 w 21600"/>
                <a:gd name="T7" fmla="*/ 390795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29292"/>
            </a:solidFill>
            <a:ln w="25400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38100" tIns="38100" rIns="38100" bIns="38100" anchor="ctr"/>
            <a:lstStyle/>
            <a:p>
              <a:endParaRPr lang="en-US"/>
            </a:p>
          </p:txBody>
        </p:sp>
        <p:sp>
          <p:nvSpPr>
            <p:cNvPr id="68640" name="AutoShape 17"/>
            <p:cNvSpPr>
              <a:spLocks/>
            </p:cNvSpPr>
            <p:nvPr/>
          </p:nvSpPr>
          <p:spPr bwMode="auto">
            <a:xfrm>
              <a:off x="2604739" y="2442193"/>
              <a:ext cx="196878" cy="781589"/>
            </a:xfrm>
            <a:custGeom>
              <a:avLst/>
              <a:gdLst>
                <a:gd name="T0" fmla="*/ 98439 w 21600"/>
                <a:gd name="T1" fmla="*/ 390795 h 21600"/>
                <a:gd name="T2" fmla="*/ 98439 w 21600"/>
                <a:gd name="T3" fmla="*/ 390795 h 21600"/>
                <a:gd name="T4" fmla="*/ 98439 w 21600"/>
                <a:gd name="T5" fmla="*/ 390795 h 21600"/>
                <a:gd name="T6" fmla="*/ 98439 w 21600"/>
                <a:gd name="T7" fmla="*/ 390795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29292"/>
            </a:solidFill>
            <a:ln w="25400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38100" tIns="38100" rIns="38100" bIns="38100" anchor="ctr"/>
            <a:lstStyle/>
            <a:p>
              <a:endParaRPr lang="en-US"/>
            </a:p>
          </p:txBody>
        </p:sp>
        <p:sp>
          <p:nvSpPr>
            <p:cNvPr id="68641" name="AutoShape 18"/>
            <p:cNvSpPr>
              <a:spLocks/>
            </p:cNvSpPr>
            <p:nvPr/>
          </p:nvSpPr>
          <p:spPr bwMode="auto">
            <a:xfrm>
              <a:off x="2819232" y="2725843"/>
              <a:ext cx="196878" cy="497938"/>
            </a:xfrm>
            <a:custGeom>
              <a:avLst/>
              <a:gdLst>
                <a:gd name="T0" fmla="*/ 98439 w 21600"/>
                <a:gd name="T1" fmla="*/ 248969 h 21600"/>
                <a:gd name="T2" fmla="*/ 98439 w 21600"/>
                <a:gd name="T3" fmla="*/ 248969 h 21600"/>
                <a:gd name="T4" fmla="*/ 98439 w 21600"/>
                <a:gd name="T5" fmla="*/ 248969 h 21600"/>
                <a:gd name="T6" fmla="*/ 98439 w 21600"/>
                <a:gd name="T7" fmla="*/ 248969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29292"/>
            </a:solidFill>
            <a:ln w="25400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38100" tIns="38100" rIns="38100" bIns="38100" anchor="ctr"/>
            <a:lstStyle/>
            <a:p>
              <a:endParaRPr lang="en-US"/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3703638" y="1393825"/>
            <a:ext cx="2363787" cy="3216275"/>
            <a:chOff x="0" y="0"/>
            <a:chExt cx="2364148" cy="3214944"/>
          </a:xfrm>
        </p:grpSpPr>
        <p:sp>
          <p:nvSpPr>
            <p:cNvPr id="68617" name="AutoShape 20"/>
            <p:cNvSpPr>
              <a:spLocks/>
            </p:cNvSpPr>
            <p:nvPr/>
          </p:nvSpPr>
          <p:spPr bwMode="auto">
            <a:xfrm>
              <a:off x="413791" y="2422242"/>
              <a:ext cx="221263" cy="292610"/>
            </a:xfrm>
            <a:custGeom>
              <a:avLst/>
              <a:gdLst>
                <a:gd name="T0" fmla="*/ 110632 w 21600"/>
                <a:gd name="T1" fmla="*/ 146305 h 21600"/>
                <a:gd name="T2" fmla="*/ 110632 w 21600"/>
                <a:gd name="T3" fmla="*/ 146305 h 21600"/>
                <a:gd name="T4" fmla="*/ 110632 w 21600"/>
                <a:gd name="T5" fmla="*/ 146305 h 21600"/>
                <a:gd name="T6" fmla="*/ 110632 w 21600"/>
                <a:gd name="T7" fmla="*/ 146305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solidFill>
              <a:srgbClr val="6095C9"/>
            </a:solidFill>
            <a:ln w="25400" cap="flat" cmpd="sng">
              <a:solidFill>
                <a:srgbClr val="49729C"/>
              </a:solidFill>
              <a:prstDash val="solid"/>
              <a:round/>
              <a:headEnd/>
              <a:tailEnd/>
            </a:ln>
          </p:spPr>
          <p:txBody>
            <a:bodyPr lIns="38100" tIns="38100" rIns="38100" bIns="38100" anchor="ctr"/>
            <a:lstStyle/>
            <a:p>
              <a:endParaRPr lang="en-US"/>
            </a:p>
          </p:txBody>
        </p:sp>
        <p:sp>
          <p:nvSpPr>
            <p:cNvPr id="68618" name="AutoShape 21"/>
            <p:cNvSpPr>
              <a:spLocks/>
            </p:cNvSpPr>
            <p:nvPr/>
          </p:nvSpPr>
          <p:spPr bwMode="auto">
            <a:xfrm>
              <a:off x="630537" y="2049681"/>
              <a:ext cx="221264" cy="168185"/>
            </a:xfrm>
            <a:custGeom>
              <a:avLst/>
              <a:gdLst>
                <a:gd name="T0" fmla="*/ 110632 w 21600"/>
                <a:gd name="T1" fmla="*/ 84093 h 21600"/>
                <a:gd name="T2" fmla="*/ 110632 w 21600"/>
                <a:gd name="T3" fmla="*/ 84093 h 21600"/>
                <a:gd name="T4" fmla="*/ 110632 w 21600"/>
                <a:gd name="T5" fmla="*/ 84093 h 21600"/>
                <a:gd name="T6" fmla="*/ 110632 w 21600"/>
                <a:gd name="T7" fmla="*/ 84093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solidFill>
              <a:srgbClr val="6095C9"/>
            </a:solidFill>
            <a:ln w="25400" cap="flat" cmpd="sng">
              <a:solidFill>
                <a:srgbClr val="49729C"/>
              </a:solidFill>
              <a:prstDash val="solid"/>
              <a:round/>
              <a:headEnd/>
              <a:tailEnd/>
            </a:ln>
          </p:spPr>
          <p:txBody>
            <a:bodyPr lIns="38100" tIns="38100" rIns="38100" bIns="38100" anchor="ctr"/>
            <a:lstStyle/>
            <a:p>
              <a:endParaRPr lang="en-US"/>
            </a:p>
          </p:txBody>
        </p:sp>
        <p:sp>
          <p:nvSpPr>
            <p:cNvPr id="68619" name="AutoShape 22"/>
            <p:cNvSpPr>
              <a:spLocks/>
            </p:cNvSpPr>
            <p:nvPr/>
          </p:nvSpPr>
          <p:spPr bwMode="auto">
            <a:xfrm>
              <a:off x="1050484" y="1240985"/>
              <a:ext cx="221263" cy="65023"/>
            </a:xfrm>
            <a:custGeom>
              <a:avLst/>
              <a:gdLst>
                <a:gd name="T0" fmla="*/ 110632 w 21600"/>
                <a:gd name="T1" fmla="*/ 32512 h 21600"/>
                <a:gd name="T2" fmla="*/ 110632 w 21600"/>
                <a:gd name="T3" fmla="*/ 32512 h 21600"/>
                <a:gd name="T4" fmla="*/ 110632 w 21600"/>
                <a:gd name="T5" fmla="*/ 32512 h 21600"/>
                <a:gd name="T6" fmla="*/ 110632 w 21600"/>
                <a:gd name="T7" fmla="*/ 32512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solidFill>
              <a:srgbClr val="6095C9"/>
            </a:solidFill>
            <a:ln w="25400" cap="flat" cmpd="sng">
              <a:solidFill>
                <a:srgbClr val="49729C"/>
              </a:solidFill>
              <a:prstDash val="solid"/>
              <a:round/>
              <a:headEnd/>
              <a:tailEnd/>
            </a:ln>
          </p:spPr>
          <p:txBody>
            <a:bodyPr lIns="38100" tIns="38100" rIns="38100" bIns="38100" anchor="ctr"/>
            <a:lstStyle/>
            <a:p>
              <a:endParaRPr lang="en-US"/>
            </a:p>
          </p:txBody>
        </p:sp>
        <p:sp>
          <p:nvSpPr>
            <p:cNvPr id="68620" name="AutoShape 23"/>
            <p:cNvSpPr>
              <a:spLocks/>
            </p:cNvSpPr>
            <p:nvPr/>
          </p:nvSpPr>
          <p:spPr bwMode="auto">
            <a:xfrm rot="10800000">
              <a:off x="847284" y="1682740"/>
              <a:ext cx="221263" cy="116356"/>
            </a:xfrm>
            <a:custGeom>
              <a:avLst/>
              <a:gdLst>
                <a:gd name="T0" fmla="*/ 110632 w 21600"/>
                <a:gd name="T1" fmla="*/ 58178 h 21600"/>
                <a:gd name="T2" fmla="*/ 110632 w 21600"/>
                <a:gd name="T3" fmla="*/ 58178 h 21600"/>
                <a:gd name="T4" fmla="*/ 110632 w 21600"/>
                <a:gd name="T5" fmla="*/ 58178 h 21600"/>
                <a:gd name="T6" fmla="*/ 110632 w 21600"/>
                <a:gd name="T7" fmla="*/ 58178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6095C9"/>
            </a:solidFill>
            <a:ln w="25400" cap="flat" cmpd="sng">
              <a:solidFill>
                <a:srgbClr val="49729C"/>
              </a:solidFill>
              <a:prstDash val="solid"/>
              <a:round/>
              <a:headEnd/>
              <a:tailEnd/>
            </a:ln>
          </p:spPr>
          <p:txBody>
            <a:bodyPr lIns="38100" tIns="38100" rIns="38100" bIns="38100" anchor="ctr"/>
            <a:lstStyle/>
            <a:p>
              <a:endParaRPr lang="en-US"/>
            </a:p>
          </p:txBody>
        </p:sp>
        <p:sp>
          <p:nvSpPr>
            <p:cNvPr id="68621" name="AutoShape 24"/>
            <p:cNvSpPr>
              <a:spLocks/>
            </p:cNvSpPr>
            <p:nvPr/>
          </p:nvSpPr>
          <p:spPr bwMode="auto">
            <a:xfrm rot="10800000">
              <a:off x="1267231" y="768416"/>
              <a:ext cx="221263" cy="65024"/>
            </a:xfrm>
            <a:custGeom>
              <a:avLst/>
              <a:gdLst>
                <a:gd name="T0" fmla="*/ 110632 w 21600"/>
                <a:gd name="T1" fmla="*/ 32512 h 21600"/>
                <a:gd name="T2" fmla="*/ 110632 w 21600"/>
                <a:gd name="T3" fmla="*/ 32512 h 21600"/>
                <a:gd name="T4" fmla="*/ 110632 w 21600"/>
                <a:gd name="T5" fmla="*/ 32512 h 21600"/>
                <a:gd name="T6" fmla="*/ 110632 w 21600"/>
                <a:gd name="T7" fmla="*/ 32512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solidFill>
              <a:srgbClr val="6095C9"/>
            </a:solidFill>
            <a:ln w="25400" cap="flat" cmpd="sng">
              <a:solidFill>
                <a:srgbClr val="49729C"/>
              </a:solidFill>
              <a:prstDash val="solid"/>
              <a:round/>
              <a:headEnd/>
              <a:tailEnd/>
            </a:ln>
          </p:spPr>
          <p:txBody>
            <a:bodyPr lIns="38100" tIns="38100" rIns="38100" bIns="38100" anchor="ctr"/>
            <a:lstStyle/>
            <a:p>
              <a:endParaRPr lang="en-US"/>
            </a:p>
          </p:txBody>
        </p:sp>
        <p:sp>
          <p:nvSpPr>
            <p:cNvPr id="68622" name="Line 25"/>
            <p:cNvSpPr>
              <a:spLocks noChangeShapeType="1"/>
            </p:cNvSpPr>
            <p:nvPr/>
          </p:nvSpPr>
          <p:spPr bwMode="auto">
            <a:xfrm>
              <a:off x="1470431" y="510229"/>
              <a:ext cx="235903" cy="1"/>
            </a:xfrm>
            <a:prstGeom prst="line">
              <a:avLst/>
            </a:prstGeom>
            <a:noFill/>
            <a:ln w="50800">
              <a:solidFill>
                <a:srgbClr val="4575A3"/>
              </a:solidFill>
              <a:round/>
              <a:headEnd/>
              <a:tailEnd/>
            </a:ln>
          </p:spPr>
          <p:txBody>
            <a:bodyPr lIns="207842" tIns="207842" rIns="207842" bIns="207842" anchor="ctr"/>
            <a:lstStyle/>
            <a:p>
              <a:endParaRPr lang="en-US"/>
            </a:p>
          </p:txBody>
        </p:sp>
        <p:sp>
          <p:nvSpPr>
            <p:cNvPr id="68623" name="Line 26"/>
            <p:cNvSpPr>
              <a:spLocks noChangeShapeType="1"/>
            </p:cNvSpPr>
            <p:nvPr/>
          </p:nvSpPr>
          <p:spPr bwMode="auto">
            <a:xfrm>
              <a:off x="1687178" y="272684"/>
              <a:ext cx="235903" cy="1"/>
            </a:xfrm>
            <a:prstGeom prst="line">
              <a:avLst/>
            </a:prstGeom>
            <a:noFill/>
            <a:ln w="50800">
              <a:solidFill>
                <a:srgbClr val="4575A3"/>
              </a:solidFill>
              <a:round/>
              <a:headEnd/>
              <a:tailEnd/>
            </a:ln>
          </p:spPr>
          <p:txBody>
            <a:bodyPr lIns="207842" tIns="207842" rIns="207842" bIns="207842" anchor="ctr"/>
            <a:lstStyle/>
            <a:p>
              <a:endParaRPr lang="en-US"/>
            </a:p>
          </p:txBody>
        </p:sp>
        <p:sp>
          <p:nvSpPr>
            <p:cNvPr id="68624" name="Line 27"/>
            <p:cNvSpPr>
              <a:spLocks noChangeShapeType="1"/>
            </p:cNvSpPr>
            <p:nvPr/>
          </p:nvSpPr>
          <p:spPr bwMode="auto">
            <a:xfrm>
              <a:off x="1906996" y="100492"/>
              <a:ext cx="235904" cy="1"/>
            </a:xfrm>
            <a:prstGeom prst="line">
              <a:avLst/>
            </a:prstGeom>
            <a:noFill/>
            <a:ln w="50800">
              <a:solidFill>
                <a:srgbClr val="4575A3"/>
              </a:solidFill>
              <a:round/>
              <a:headEnd/>
              <a:tailEnd/>
            </a:ln>
          </p:spPr>
          <p:txBody>
            <a:bodyPr lIns="207842" tIns="207842" rIns="207842" bIns="207842" anchor="ctr"/>
            <a:lstStyle/>
            <a:p>
              <a:endParaRPr lang="en-US"/>
            </a:p>
          </p:txBody>
        </p:sp>
        <p:sp>
          <p:nvSpPr>
            <p:cNvPr id="68625" name="Line 28"/>
            <p:cNvSpPr>
              <a:spLocks noChangeShapeType="1"/>
            </p:cNvSpPr>
            <p:nvPr/>
          </p:nvSpPr>
          <p:spPr bwMode="auto">
            <a:xfrm>
              <a:off x="2128244" y="0"/>
              <a:ext cx="235904" cy="0"/>
            </a:xfrm>
            <a:prstGeom prst="line">
              <a:avLst/>
            </a:prstGeom>
            <a:noFill/>
            <a:ln w="50800">
              <a:solidFill>
                <a:srgbClr val="4575A3"/>
              </a:solidFill>
              <a:round/>
              <a:headEnd/>
              <a:tailEnd/>
            </a:ln>
          </p:spPr>
          <p:txBody>
            <a:bodyPr lIns="207842" tIns="207842" rIns="207842" bIns="207842" anchor="ctr"/>
            <a:lstStyle/>
            <a:p>
              <a:endParaRPr lang="en-US"/>
            </a:p>
          </p:txBody>
        </p:sp>
        <p:sp>
          <p:nvSpPr>
            <p:cNvPr id="68626" name="AutoShape 29"/>
            <p:cNvSpPr>
              <a:spLocks/>
            </p:cNvSpPr>
            <p:nvPr/>
          </p:nvSpPr>
          <p:spPr bwMode="auto">
            <a:xfrm>
              <a:off x="207844" y="2714852"/>
              <a:ext cx="221264" cy="500092"/>
            </a:xfrm>
            <a:custGeom>
              <a:avLst/>
              <a:gdLst>
                <a:gd name="T0" fmla="*/ 110632 w 21600"/>
                <a:gd name="T1" fmla="*/ 250046 h 21600"/>
                <a:gd name="T2" fmla="*/ 110632 w 21600"/>
                <a:gd name="T3" fmla="*/ 250046 h 21600"/>
                <a:gd name="T4" fmla="*/ 110632 w 21600"/>
                <a:gd name="T5" fmla="*/ 250046 h 21600"/>
                <a:gd name="T6" fmla="*/ 110632 w 21600"/>
                <a:gd name="T7" fmla="*/ 250046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6095C9"/>
            </a:solidFill>
            <a:ln w="25400" cap="flat" cmpd="sng">
              <a:solidFill>
                <a:srgbClr val="49729C"/>
              </a:solidFill>
              <a:prstDash val="solid"/>
              <a:round/>
              <a:headEnd/>
              <a:tailEnd/>
            </a:ln>
          </p:spPr>
          <p:txBody>
            <a:bodyPr lIns="38100" tIns="38100" rIns="38100" bIns="38100" anchor="ctr"/>
            <a:lstStyle/>
            <a:p>
              <a:endParaRPr lang="en-US"/>
            </a:p>
          </p:txBody>
        </p:sp>
        <p:sp>
          <p:nvSpPr>
            <p:cNvPr id="68627" name="AutoShape 30"/>
            <p:cNvSpPr>
              <a:spLocks/>
            </p:cNvSpPr>
            <p:nvPr/>
          </p:nvSpPr>
          <p:spPr bwMode="auto">
            <a:xfrm>
              <a:off x="0" y="2422243"/>
              <a:ext cx="221263" cy="792701"/>
            </a:xfrm>
            <a:custGeom>
              <a:avLst/>
              <a:gdLst>
                <a:gd name="T0" fmla="*/ 110632 w 21600"/>
                <a:gd name="T1" fmla="*/ 396351 h 21600"/>
                <a:gd name="T2" fmla="*/ 110632 w 21600"/>
                <a:gd name="T3" fmla="*/ 396351 h 21600"/>
                <a:gd name="T4" fmla="*/ 110632 w 21600"/>
                <a:gd name="T5" fmla="*/ 396351 h 21600"/>
                <a:gd name="T6" fmla="*/ 110632 w 21600"/>
                <a:gd name="T7" fmla="*/ 39635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6095C9"/>
            </a:solidFill>
            <a:ln w="25400" cap="flat" cmpd="sng">
              <a:solidFill>
                <a:srgbClr val="49729C"/>
              </a:solidFill>
              <a:prstDash val="solid"/>
              <a:round/>
              <a:headEnd/>
              <a:tailEnd/>
            </a:ln>
          </p:spPr>
          <p:txBody>
            <a:bodyPr lIns="38100" tIns="38100" rIns="38100" bIns="38100" anchor="ctr"/>
            <a:lstStyle/>
            <a:p>
              <a:endParaRPr lang="en-US"/>
            </a:p>
          </p:txBody>
        </p:sp>
      </p:grpSp>
      <p:sp>
        <p:nvSpPr>
          <p:cNvPr id="68615" name="AutoShape 31"/>
          <p:cNvSpPr>
            <a:spLocks/>
          </p:cNvSpPr>
          <p:nvPr/>
        </p:nvSpPr>
        <p:spPr bwMode="auto">
          <a:xfrm>
            <a:off x="1026695" y="8742363"/>
            <a:ext cx="11893968" cy="965200"/>
          </a:xfrm>
          <a:custGeom>
            <a:avLst/>
            <a:gdLst>
              <a:gd name="T0" fmla="*/ 4452144 w 21600"/>
              <a:gd name="T1" fmla="*/ 482600 h 21600"/>
              <a:gd name="T2" fmla="*/ 4452144 w 21600"/>
              <a:gd name="T3" fmla="*/ 482600 h 21600"/>
              <a:gd name="T4" fmla="*/ 4452144 w 21600"/>
              <a:gd name="T5" fmla="*/ 482600 h 21600"/>
              <a:gd name="T6" fmla="*/ 4452144 w 21600"/>
              <a:gd name="T7" fmla="*/ 4826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round/>
            <a:headEnd/>
            <a:tailEnd/>
          </a:ln>
        </p:spPr>
        <p:txBody>
          <a:bodyPr lIns="38100" tIns="38100" rIns="38100" bIns="38100"/>
          <a:lstStyle/>
          <a:p>
            <a:pPr algn="l" defTabSz="1300163">
              <a:buClr>
                <a:srgbClr val="000000"/>
              </a:buClr>
            </a:pPr>
            <a:r>
              <a:rPr lang="en-US" sz="30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also used a modified version of </a:t>
            </a:r>
            <a:r>
              <a:rPr lang="en-US" sz="3000" dirty="0" err="1">
                <a:latin typeface="Gill Sans" charset="0"/>
                <a:ea typeface="Gill Sans" charset="0"/>
                <a:cs typeface="Gill Sans" charset="0"/>
                <a:sym typeface="Gill Sans" charset="0"/>
              </a:rPr>
              <a:t>cprop</a:t>
            </a:r>
            <a:r>
              <a:rPr lang="en-US" sz="30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22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(</a:t>
            </a:r>
            <a:r>
              <a:rPr lang="en-US" sz="2200" dirty="0" err="1">
                <a:latin typeface="Gill Sans" charset="0"/>
                <a:ea typeface="Gill Sans" charset="0"/>
                <a:cs typeface="Gill Sans" charset="0"/>
                <a:sym typeface="Gill Sans" charset="0"/>
              </a:rPr>
              <a:t>Decarli</a:t>
            </a:r>
            <a:r>
              <a:rPr lang="en-US" sz="22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 et al. 2014)</a:t>
            </a:r>
          </a:p>
          <a:p>
            <a:pPr algn="l" defTabSz="1300163">
              <a:buClr>
                <a:srgbClr val="000000"/>
              </a:buClr>
            </a:pPr>
            <a:r>
              <a:rPr lang="en-US" sz="30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and Bayesian method using prior </a:t>
            </a:r>
            <a:r>
              <a:rPr lang="en-US" sz="22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(</a:t>
            </a:r>
            <a:r>
              <a:rPr lang="en-US" sz="2200" dirty="0" err="1">
                <a:latin typeface="Gill Sans" charset="0"/>
                <a:ea typeface="Gill Sans" charset="0"/>
                <a:cs typeface="Gill Sans" charset="0"/>
                <a:sym typeface="Gill Sans" charset="0"/>
              </a:rPr>
              <a:t>Lentati</a:t>
            </a:r>
            <a:r>
              <a:rPr lang="en-US" sz="22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 et al. 2014)</a:t>
            </a:r>
            <a:endParaRPr lang="en-US" dirty="0"/>
          </a:p>
        </p:txBody>
      </p:sp>
      <p:sp>
        <p:nvSpPr>
          <p:cNvPr id="84000" name="AutoShape 32"/>
          <p:cNvSpPr>
            <a:spLocks/>
          </p:cNvSpPr>
          <p:nvPr/>
        </p:nvSpPr>
        <p:spPr bwMode="auto">
          <a:xfrm>
            <a:off x="133350" y="190500"/>
            <a:ext cx="12736513" cy="5715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EB4"/>
          </a:solid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defTabSz="455613">
              <a:spcBef>
                <a:spcPts val="1400"/>
              </a:spcBef>
              <a:defRPr/>
            </a:pPr>
            <a:r>
              <a:rPr lang="en-US" sz="30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molecular deep field: line search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3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0" grpId="0" animBg="1"/>
      <p:bldP spid="8397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 descr="pasted-image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5263" y="2012950"/>
            <a:ext cx="6242050" cy="6272213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41987" name="AutoShape 2"/>
          <p:cNvSpPr>
            <a:spLocks/>
          </p:cNvSpPr>
          <p:nvPr/>
        </p:nvSpPr>
        <p:spPr bwMode="auto">
          <a:xfrm>
            <a:off x="8288338" y="3694113"/>
            <a:ext cx="3871912" cy="1905000"/>
          </a:xfrm>
          <a:custGeom>
            <a:avLst/>
            <a:gdLst>
              <a:gd name="T0" fmla="*/ 1935956 w 21600"/>
              <a:gd name="T1" fmla="*/ 952500 h 21600"/>
              <a:gd name="T2" fmla="*/ 1935956 w 21600"/>
              <a:gd name="T3" fmla="*/ 952500 h 21600"/>
              <a:gd name="T4" fmla="*/ 1935956 w 21600"/>
              <a:gd name="T5" fmla="*/ 952500 h 21600"/>
              <a:gd name="T6" fmla="*/ 1935956 w 21600"/>
              <a:gd name="T7" fmla="*/ 9525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round/>
            <a:headEnd/>
            <a:tailEnd/>
          </a:ln>
        </p:spPr>
        <p:txBody>
          <a:bodyPr lIns="38100" tIns="38100" rIns="38100" bIns="38100"/>
          <a:lstStyle/>
          <a:p>
            <a:pPr algn="l" defTabSz="1300163">
              <a:buClr>
                <a:srgbClr val="000000"/>
              </a:buClr>
            </a:pPr>
            <a:r>
              <a:rPr lang="en-US" sz="3000" b="1">
                <a:latin typeface="Gill Sans" charset="0"/>
                <a:ea typeface="Gill Sans" charset="0"/>
                <a:cs typeface="Gill Sans" charset="0"/>
                <a:sym typeface="Gill Sans" charset="0"/>
              </a:rPr>
              <a:t>simulated UV data: </a:t>
            </a:r>
          </a:p>
          <a:p>
            <a:pPr algn="l" defTabSz="1300163">
              <a:buClr>
                <a:srgbClr val="000000"/>
              </a:buClr>
            </a:pPr>
            <a:r>
              <a:rPr lang="en-US" sz="3000" b="1">
                <a:latin typeface="Gill Sans" charset="0"/>
                <a:ea typeface="Gill Sans" charset="0"/>
                <a:cs typeface="Gill Sans" charset="0"/>
                <a:sym typeface="Gill Sans" charset="0"/>
              </a:rPr>
              <a:t>high detection fraction within primary beam </a:t>
            </a:r>
          </a:p>
          <a:p>
            <a:pPr algn="l" defTabSz="1300163">
              <a:buClr>
                <a:srgbClr val="000000"/>
              </a:buClr>
            </a:pPr>
            <a:r>
              <a:rPr lang="en-US" sz="3000" b="1">
                <a:latin typeface="Gill Sans" charset="0"/>
                <a:ea typeface="Gill Sans" charset="0"/>
                <a:cs typeface="Gill Sans" charset="0"/>
                <a:sym typeface="Gill Sans" charset="0"/>
              </a:rPr>
              <a:t>@ &gt; ~2mJy peak</a:t>
            </a:r>
            <a:endParaRPr lang="en-US"/>
          </a:p>
        </p:txBody>
      </p:sp>
      <p:sp>
        <p:nvSpPr>
          <p:cNvPr id="86019" name="AutoShape 3"/>
          <p:cNvSpPr>
            <a:spLocks/>
          </p:cNvSpPr>
          <p:nvPr/>
        </p:nvSpPr>
        <p:spPr bwMode="auto">
          <a:xfrm>
            <a:off x="2413000" y="2217738"/>
            <a:ext cx="2649538" cy="26622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5D328">
              <a:alpha val="37422"/>
            </a:srgbClr>
          </a:solidFill>
          <a:ln w="12700" cap="flat" cmpd="sng">
            <a:noFill/>
            <a:prstDash val="solid"/>
            <a:miter lim="0"/>
            <a:headEnd/>
            <a:tailEnd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1989" name="AutoShape 4"/>
          <p:cNvSpPr>
            <a:spLocks/>
          </p:cNvSpPr>
          <p:nvPr/>
        </p:nvSpPr>
        <p:spPr bwMode="auto">
          <a:xfrm rot="-2255420">
            <a:off x="2105025" y="2863850"/>
            <a:ext cx="2847975" cy="1244600"/>
          </a:xfrm>
          <a:custGeom>
            <a:avLst/>
            <a:gdLst>
              <a:gd name="T0" fmla="*/ 1423988 w 21600"/>
              <a:gd name="T1" fmla="*/ 622300 h 21600"/>
              <a:gd name="T2" fmla="*/ 1423988 w 21600"/>
              <a:gd name="T3" fmla="*/ 622300 h 21600"/>
              <a:gd name="T4" fmla="*/ 1423988 w 21600"/>
              <a:gd name="T5" fmla="*/ 622300 h 21600"/>
              <a:gd name="T6" fmla="*/ 1423988 w 21600"/>
              <a:gd name="T7" fmla="*/ 6223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pPr defTabSz="1300163">
              <a:buClr>
                <a:srgbClr val="000000"/>
              </a:buClr>
            </a:pPr>
            <a:r>
              <a:rPr lang="en-US" sz="3900">
                <a:latin typeface="Gill Sans" charset="0"/>
                <a:ea typeface="Gill Sans" charset="0"/>
                <a:cs typeface="Gill Sans" charset="0"/>
                <a:sym typeface="Gill Sans" charset="0"/>
              </a:rPr>
              <a:t>high</a:t>
            </a:r>
          </a:p>
          <a:p>
            <a:pPr defTabSz="1300163">
              <a:buClr>
                <a:srgbClr val="000000"/>
              </a:buClr>
            </a:pPr>
            <a:r>
              <a:rPr lang="en-US" sz="3900">
                <a:latin typeface="Gill Sans" charset="0"/>
                <a:ea typeface="Gill Sans" charset="0"/>
                <a:cs typeface="Gill Sans" charset="0"/>
                <a:sym typeface="Gill Sans" charset="0"/>
              </a:rPr>
              <a:t>completeness</a:t>
            </a:r>
            <a:endParaRPr lang="en-US"/>
          </a:p>
        </p:txBody>
      </p:sp>
      <p:sp>
        <p:nvSpPr>
          <p:cNvPr id="41990" name="AutoShape 5"/>
          <p:cNvSpPr>
            <a:spLocks/>
          </p:cNvSpPr>
          <p:nvPr/>
        </p:nvSpPr>
        <p:spPr bwMode="auto">
          <a:xfrm>
            <a:off x="9994233" y="9261475"/>
            <a:ext cx="2821656" cy="419100"/>
          </a:xfrm>
          <a:custGeom>
            <a:avLst/>
            <a:gdLst>
              <a:gd name="T0" fmla="*/ 1081882 w 21600"/>
              <a:gd name="T1" fmla="*/ 209550 h 21600"/>
              <a:gd name="T2" fmla="*/ 1081882 w 21600"/>
              <a:gd name="T3" fmla="*/ 209550 h 21600"/>
              <a:gd name="T4" fmla="*/ 1081882 w 21600"/>
              <a:gd name="T5" fmla="*/ 209550 h 21600"/>
              <a:gd name="T6" fmla="*/ 1081882 w 21600"/>
              <a:gd name="T7" fmla="*/ 2095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pPr algn="l" defTabSz="1300163">
              <a:buClr>
                <a:srgbClr val="000000"/>
              </a:buClr>
            </a:pPr>
            <a:r>
              <a:rPr lang="en-US" sz="2200" dirty="0" err="1">
                <a:latin typeface="Gill Sans" charset="0"/>
                <a:ea typeface="Gill Sans" charset="0"/>
                <a:cs typeface="Gill Sans" charset="0"/>
                <a:sym typeface="Gill Sans" charset="0"/>
              </a:rPr>
              <a:t>Decarli</a:t>
            </a:r>
            <a:r>
              <a:rPr lang="en-US" sz="22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 et al. 2014</a:t>
            </a:r>
            <a:endParaRPr lang="en-US" dirty="0"/>
          </a:p>
        </p:txBody>
      </p:sp>
      <p:sp>
        <p:nvSpPr>
          <p:cNvPr id="86022" name="AutoShape 6"/>
          <p:cNvSpPr>
            <a:spLocks/>
          </p:cNvSpPr>
          <p:nvPr/>
        </p:nvSpPr>
        <p:spPr bwMode="auto">
          <a:xfrm>
            <a:off x="133350" y="190500"/>
            <a:ext cx="12736513" cy="5715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EB4"/>
          </a:solid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defTabSz="455613">
              <a:spcBef>
                <a:spcPts val="1400"/>
              </a:spcBef>
              <a:defRPr/>
            </a:pPr>
            <a:r>
              <a:rPr lang="en-US" sz="3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Molecular deep field: completeness tests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AutoShape 1"/>
          <p:cNvSpPr>
            <a:spLocks/>
          </p:cNvSpPr>
          <p:nvPr/>
        </p:nvSpPr>
        <p:spPr bwMode="auto">
          <a:xfrm>
            <a:off x="9050338" y="8859838"/>
            <a:ext cx="3684587" cy="9175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45713" tIns="45713" rIns="45713" bIns="45713"/>
          <a:lstStyle/>
          <a:p>
            <a:pPr algn="l" defTabSz="1300163">
              <a:lnSpc>
                <a:spcPct val="80000"/>
              </a:lnSpc>
              <a:spcBef>
                <a:spcPts val="900"/>
              </a:spcBef>
              <a:defRPr/>
            </a:pPr>
            <a:r>
              <a:rPr lang="en-US" sz="2200">
                <a:effectLst>
                  <a:outerShdw blurRad="38100" dist="38100" dir="2700000" algn="tl">
                    <a:srgbClr val="C0C0C0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Carilli &amp; Walter 2013 ARAA, after Daddi et al. 2010, Genzel et al. 2010</a:t>
            </a:r>
            <a:endParaRPr lang="en-US"/>
          </a:p>
        </p:txBody>
      </p:sp>
      <p:sp>
        <p:nvSpPr>
          <p:cNvPr id="67586" name="AutoShape 2"/>
          <p:cNvSpPr>
            <a:spLocks/>
          </p:cNvSpPr>
          <p:nvPr/>
        </p:nvSpPr>
        <p:spPr bwMode="auto">
          <a:xfrm>
            <a:off x="7761288" y="2855913"/>
            <a:ext cx="4984750" cy="54625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5023" tIns="65023" rIns="65023" bIns="65023"/>
          <a:lstStyle/>
          <a:p>
            <a:pPr marL="98425" indent="-98425" algn="l" defTabSz="1300163">
              <a:spcBef>
                <a:spcPts val="1400"/>
              </a:spcBef>
              <a:defRPr/>
            </a:pPr>
            <a:r>
              <a:rPr lang="en-US" sz="3000" dirty="0"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4" charset="0"/>
                <a:ea typeface="Gill Sans MT" pitchFamily="34" charset="0"/>
                <a:cs typeface="Gill Sans MT" pitchFamily="34" charset="0"/>
                <a:sym typeface="Gill Sans MT" pitchFamily="34" charset="0"/>
              </a:rPr>
              <a:t>Linear relation, with two different normalization?</a:t>
            </a:r>
          </a:p>
          <a:p>
            <a:pPr marL="98425" indent="-98425" algn="l" defTabSz="1300163">
              <a:spcBef>
                <a:spcPts val="1400"/>
              </a:spcBef>
              <a:defRPr/>
            </a:pPr>
            <a:r>
              <a:rPr lang="en-US" sz="3000" dirty="0"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4" charset="0"/>
                <a:ea typeface="Gill Sans MT" pitchFamily="34" charset="0"/>
                <a:cs typeface="Gill Sans MT" pitchFamily="34" charset="0"/>
                <a:sym typeface="Gill Sans MT" pitchFamily="34" charset="0"/>
              </a:rPr>
              <a:t>Or one super-linear relation?</a:t>
            </a:r>
          </a:p>
          <a:p>
            <a:pPr marL="98425" indent="-98425" algn="l" defTabSz="1300163">
              <a:spcBef>
                <a:spcPts val="1400"/>
              </a:spcBef>
              <a:defRPr/>
            </a:pPr>
            <a:endParaRPr lang="en-US" sz="3000" dirty="0">
              <a:effectLst>
                <a:outerShdw blurRad="38100" dist="38100" dir="2700000" algn="tl">
                  <a:srgbClr val="C0C0C0"/>
                </a:outerShdw>
              </a:effectLst>
              <a:latin typeface="Gill Sans MT" pitchFamily="34" charset="0"/>
              <a:ea typeface="Gill Sans MT" pitchFamily="34" charset="0"/>
              <a:cs typeface="Gill Sans MT" pitchFamily="34" charset="0"/>
              <a:sym typeface="Gill Sans MT" pitchFamily="34" charset="0"/>
            </a:endParaRPr>
          </a:p>
          <a:p>
            <a:pPr marL="98425" indent="-98425" algn="l" defTabSz="1300163">
              <a:spcBef>
                <a:spcPts val="1400"/>
              </a:spcBef>
              <a:defRPr/>
            </a:pPr>
            <a:r>
              <a:rPr lang="en-US" sz="3000" dirty="0"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4" charset="0"/>
                <a:ea typeface="Gill Sans MT" pitchFamily="34" charset="0"/>
                <a:cs typeface="Gill Sans MT" pitchFamily="34" charset="0"/>
                <a:sym typeface="Gill Sans MT" pitchFamily="34" charset="0"/>
              </a:rPr>
              <a:t>…many subtleties…</a:t>
            </a:r>
            <a:endParaRPr lang="en-US" dirty="0"/>
          </a:p>
        </p:txBody>
      </p:sp>
      <p:pic>
        <p:nvPicPr>
          <p:cNvPr id="67587" name="Picture 3" descr="plot_co_ir_spiral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574800"/>
            <a:ext cx="7289800" cy="72898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67588" name="Picture 4" descr="plot_co_ir_csg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3700" y="1574800"/>
            <a:ext cx="7289800" cy="72898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67589" name="Picture 5" descr="plot_co_ir_line1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574800"/>
            <a:ext cx="7289800" cy="72898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67590" name="Picture 6" descr="plot_co_ir_lowz_qso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1574800"/>
            <a:ext cx="7289800" cy="72898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67591" name="Picture 7" descr="plot_co_ir_lowz_ulirg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1574800"/>
            <a:ext cx="7289800" cy="72898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67592" name="Picture 8" descr="plot_co_ir_combes_ulirg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000" y="1574800"/>
            <a:ext cx="7289800" cy="72898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67593" name="Picture 9" descr="plot_co_ir_highz_qso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3700" y="1574800"/>
            <a:ext cx="7289800" cy="72898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67594" name="Picture 10" descr="plot_co_ir_smg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3700" y="1574800"/>
            <a:ext cx="7289800" cy="72898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67595" name="Picture 11" descr="plot_co_ir_lbg.pn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1000" y="1574800"/>
            <a:ext cx="7289800" cy="72898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67596" name="Picture 12" descr="plot_co_ir_rg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81000" y="1574800"/>
            <a:ext cx="7289800" cy="72898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67597" name="Picture 13" descr="plot_co_ir_sfrg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1000" y="1574800"/>
            <a:ext cx="7289800" cy="72898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67598" name="Picture 14" descr="plot_co_ir_24um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93700" y="1587500"/>
            <a:ext cx="7289800" cy="72898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67599" name="Picture 15" descr="plot_co_ir_line2.pn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81000" y="1574800"/>
            <a:ext cx="7289800" cy="72898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67600" name="Picture 16" descr="plot_co_ir_bestfit.pn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81000" y="1574800"/>
            <a:ext cx="7289800" cy="72898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67601" name="AutoShape 17"/>
          <p:cNvSpPr>
            <a:spLocks/>
          </p:cNvSpPr>
          <p:nvPr/>
        </p:nvSpPr>
        <p:spPr bwMode="auto">
          <a:xfrm>
            <a:off x="133350" y="190500"/>
            <a:ext cx="12736513" cy="5715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EB4"/>
          </a:solid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defTabSz="455613">
              <a:spcBef>
                <a:spcPts val="1400"/>
              </a:spcBef>
              <a:defRPr/>
            </a:pPr>
            <a:r>
              <a:rPr lang="en-US" sz="3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The ‘star formation law’</a:t>
            </a:r>
            <a:endParaRPr lang="en-US" dirty="0"/>
          </a:p>
        </p:txBody>
      </p:sp>
      <p:sp>
        <p:nvSpPr>
          <p:cNvPr id="67602" name="AutoShape 18"/>
          <p:cNvSpPr>
            <a:spLocks/>
          </p:cNvSpPr>
          <p:nvPr/>
        </p:nvSpPr>
        <p:spPr bwMode="auto">
          <a:xfrm>
            <a:off x="1350963" y="1165225"/>
            <a:ext cx="5981700" cy="5461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 anchor="ctr"/>
          <a:lstStyle/>
          <a:p>
            <a:pPr algn="l" defTabSz="1300163">
              <a:spcBef>
                <a:spcPts val="1400"/>
              </a:spcBef>
              <a:defRPr/>
            </a:pPr>
            <a:r>
              <a:rPr lang="en-US" sz="3000"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4" charset="0"/>
                <a:ea typeface="Gill Sans MT" pitchFamily="34" charset="0"/>
                <a:cs typeface="Gill Sans MT" pitchFamily="34" charset="0"/>
                <a:sym typeface="Gill Sans MT" pitchFamily="34" charset="0"/>
              </a:rPr>
              <a:t>L</a:t>
            </a:r>
            <a:r>
              <a:rPr lang="en-US" sz="3000" baseline="-6000"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4" charset="0"/>
                <a:ea typeface="Gill Sans MT" pitchFamily="34" charset="0"/>
                <a:cs typeface="Gill Sans MT" pitchFamily="34" charset="0"/>
                <a:sym typeface="Gill Sans MT" pitchFamily="34" charset="0"/>
              </a:rPr>
              <a:t>IR</a:t>
            </a:r>
            <a:r>
              <a:rPr lang="en-US" sz="3000"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4" charset="0"/>
                <a:ea typeface="Gill Sans MT" pitchFamily="34" charset="0"/>
                <a:cs typeface="Gill Sans MT" pitchFamily="34" charset="0"/>
                <a:sym typeface="Gill Sans MT" pitchFamily="34" charset="0"/>
              </a:rPr>
              <a:t> vs L’</a:t>
            </a:r>
            <a:r>
              <a:rPr lang="en-US" sz="3000" baseline="-6000"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4" charset="0"/>
                <a:ea typeface="Gill Sans MT" pitchFamily="34" charset="0"/>
                <a:cs typeface="Gill Sans MT" pitchFamily="34" charset="0"/>
                <a:sym typeface="Gill Sans MT" pitchFamily="34" charset="0"/>
              </a:rPr>
              <a:t>CO</a:t>
            </a:r>
            <a:r>
              <a:rPr lang="en-US" sz="3000"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4" charset="0"/>
                <a:ea typeface="Gill Sans MT" pitchFamily="34" charset="0"/>
                <a:cs typeface="Gill Sans MT" pitchFamily="34" charset="0"/>
                <a:sym typeface="Gill Sans MT" pitchFamily="34" charset="0"/>
              </a:rPr>
              <a:t>    proxy for   SFR vs. </a:t>
            </a:r>
            <a:r>
              <a:rPr lang="en-US" sz="3000">
                <a:latin typeface="Gill Sans MT" pitchFamily="34" charset="0"/>
                <a:ea typeface="Gill Sans MT" pitchFamily="34" charset="0"/>
                <a:cs typeface="Gill Sans MT" pitchFamily="34" charset="0"/>
                <a:sym typeface="Gill Sans MT" pitchFamily="34" charset="0"/>
              </a:rPr>
              <a:t>M(H</a:t>
            </a:r>
            <a:r>
              <a:rPr lang="en-US" sz="3000" baseline="-6000">
                <a:latin typeface="Gill Sans MT" pitchFamily="34" charset="0"/>
                <a:ea typeface="Gill Sans MT" pitchFamily="34" charset="0"/>
                <a:cs typeface="Gill Sans MT" pitchFamily="34" charset="0"/>
                <a:sym typeface="Gill Sans MT" pitchFamily="34" charset="0"/>
              </a:rPr>
              <a:t>2</a:t>
            </a:r>
            <a:r>
              <a:rPr lang="en-US" sz="3000">
                <a:latin typeface="Gill Sans MT" pitchFamily="34" charset="0"/>
                <a:ea typeface="Gill Sans MT" pitchFamily="34" charset="0"/>
                <a:cs typeface="Gill Sans MT" pitchFamily="34" charset="0"/>
                <a:sym typeface="Gill Sans MT" pitchFamily="34" charset="0"/>
              </a:rPr>
              <a:t>) </a:t>
            </a:r>
            <a:endParaRPr lang="en-US"/>
          </a:p>
        </p:txBody>
      </p:sp>
      <p:sp>
        <p:nvSpPr>
          <p:cNvPr id="67603" name="AutoShape 19"/>
          <p:cNvSpPr>
            <a:spLocks/>
          </p:cNvSpPr>
          <p:nvPr/>
        </p:nvSpPr>
        <p:spPr bwMode="auto">
          <a:xfrm rot="18911514">
            <a:off x="1970088" y="6900863"/>
            <a:ext cx="2260600" cy="4857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5023" tIns="65023" rIns="65023" bIns="65023"/>
          <a:lstStyle/>
          <a:p>
            <a:pPr algn="l" defTabSz="1300163">
              <a:spcBef>
                <a:spcPts val="1400"/>
              </a:spcBef>
              <a:defRPr/>
            </a:pPr>
            <a:r>
              <a:rPr lang="en-US" sz="2400" b="1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4" charset="0"/>
                <a:ea typeface="Gill Sans MT" pitchFamily="34" charset="0"/>
                <a:cs typeface="Gill Sans MT" pitchFamily="34" charset="0"/>
                <a:sym typeface="Gill Sans MT" pitchFamily="34" charset="0"/>
              </a:rPr>
              <a:t>main sequence</a:t>
            </a:r>
            <a:endParaRPr lang="en-US"/>
          </a:p>
        </p:txBody>
      </p:sp>
      <p:sp>
        <p:nvSpPr>
          <p:cNvPr id="67604" name="AutoShape 20"/>
          <p:cNvSpPr>
            <a:spLocks/>
          </p:cNvSpPr>
          <p:nvPr/>
        </p:nvSpPr>
        <p:spPr bwMode="auto">
          <a:xfrm rot="18879324">
            <a:off x="1418432" y="6458744"/>
            <a:ext cx="1570037" cy="4857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5023" tIns="65023" rIns="65023" bIns="65023"/>
          <a:lstStyle/>
          <a:p>
            <a:pPr algn="l" defTabSz="1300163">
              <a:spcBef>
                <a:spcPts val="1400"/>
              </a:spcBef>
              <a:defRPr/>
            </a:pP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4" charset="0"/>
                <a:ea typeface="Gill Sans MT" pitchFamily="34" charset="0"/>
                <a:cs typeface="Gill Sans MT" pitchFamily="34" charset="0"/>
                <a:sym typeface="Gill Sans MT" pitchFamily="34" charset="0"/>
              </a:rPr>
              <a:t>starbursts</a:t>
            </a:r>
            <a:endParaRPr lang="en-US"/>
          </a:p>
        </p:txBody>
      </p:sp>
      <p:sp>
        <p:nvSpPr>
          <p:cNvPr id="67605" name="Line 21"/>
          <p:cNvSpPr>
            <a:spLocks noChangeShapeType="1"/>
          </p:cNvSpPr>
          <p:nvPr/>
        </p:nvSpPr>
        <p:spPr bwMode="auto">
          <a:xfrm flipV="1">
            <a:off x="2357438" y="2473325"/>
            <a:ext cx="4311650" cy="5019675"/>
          </a:xfrm>
          <a:prstGeom prst="line">
            <a:avLst/>
          </a:prstGeom>
          <a:noFill/>
          <a:ln w="114300">
            <a:solidFill>
              <a:srgbClr val="773F9B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7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7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7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7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7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7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7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7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67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03" grpId="0"/>
      <p:bldP spid="67604" grpId="0"/>
      <p:bldP spid="6760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bouwens_sfh.png"/>
          <p:cNvPicPr>
            <a:picLocks noChangeAspect="1"/>
          </p:cNvPicPr>
          <p:nvPr/>
        </p:nvPicPr>
        <p:blipFill>
          <a:blip r:embed="rId3" cstate="print"/>
          <a:srcRect t="2199"/>
          <a:stretch>
            <a:fillRect/>
          </a:stretch>
        </p:blipFill>
        <p:spPr bwMode="auto">
          <a:xfrm>
            <a:off x="2227263" y="2149475"/>
            <a:ext cx="8210550" cy="4954588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16390" name="AutoShape 6"/>
          <p:cNvSpPr>
            <a:spLocks/>
          </p:cNvSpPr>
          <p:nvPr/>
        </p:nvSpPr>
        <p:spPr bwMode="auto">
          <a:xfrm>
            <a:off x="1303338" y="1309688"/>
            <a:ext cx="10685462" cy="4445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l" defTabSz="455613">
              <a:spcBef>
                <a:spcPts val="1400"/>
              </a:spcBef>
              <a:defRPr/>
            </a:pPr>
            <a:r>
              <a:rPr lang="en-US" sz="3000" dirty="0">
                <a:effectLst>
                  <a:outerShdw blurRad="38100" dist="38100" dir="2700000" algn="tl">
                    <a:srgbClr val="C0C0C0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Volume density of star formation in galaxies as f(cosmic time)</a:t>
            </a:r>
            <a:endParaRPr lang="en-US" dirty="0"/>
          </a:p>
        </p:txBody>
      </p:sp>
      <p:sp>
        <p:nvSpPr>
          <p:cNvPr id="6152" name="Line 7"/>
          <p:cNvSpPr>
            <a:spLocks noChangeShapeType="1"/>
          </p:cNvSpPr>
          <p:nvPr/>
        </p:nvSpPr>
        <p:spPr bwMode="auto">
          <a:xfrm>
            <a:off x="3503613" y="7178675"/>
            <a:ext cx="5092700" cy="0"/>
          </a:xfrm>
          <a:prstGeom prst="line">
            <a:avLst/>
          </a:prstGeom>
          <a:noFill/>
          <a:ln w="152400">
            <a:solidFill>
              <a:srgbClr val="FFDB34">
                <a:alpha val="59999"/>
              </a:srgbClr>
            </a:solidFill>
            <a:round/>
            <a:headEnd type="stealth" w="med" len="med"/>
            <a:tailEnd/>
          </a:ln>
        </p:spPr>
        <p:txBody>
          <a:bodyPr lIns="65023" tIns="65023" rIns="65023" bIns="65023"/>
          <a:lstStyle/>
          <a:p>
            <a:endParaRPr lang="en-US"/>
          </a:p>
        </p:txBody>
      </p:sp>
      <p:sp>
        <p:nvSpPr>
          <p:cNvPr id="6153" name="AutoShape 8"/>
          <p:cNvSpPr>
            <a:spLocks/>
          </p:cNvSpPr>
          <p:nvPr/>
        </p:nvSpPr>
        <p:spPr bwMode="auto">
          <a:xfrm>
            <a:off x="7226300" y="3257550"/>
            <a:ext cx="1301750" cy="596900"/>
          </a:xfrm>
          <a:custGeom>
            <a:avLst/>
            <a:gdLst>
              <a:gd name="T0" fmla="*/ 650875 w 21600"/>
              <a:gd name="T1" fmla="*/ 298450 h 21600"/>
              <a:gd name="T2" fmla="*/ 650875 w 21600"/>
              <a:gd name="T3" fmla="*/ 298450 h 21600"/>
              <a:gd name="T4" fmla="*/ 650875 w 21600"/>
              <a:gd name="T5" fmla="*/ 298450 h 21600"/>
              <a:gd name="T6" fmla="*/ 650875 w 21600"/>
              <a:gd name="T7" fmla="*/ 2984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FFFF"/>
          </a:solidFill>
          <a:ln w="12700" cap="flat" cmpd="sng">
            <a:noFill/>
            <a:prstDash val="solid"/>
            <a:miter lim="0"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6395" name="AutoShape 11"/>
          <p:cNvSpPr>
            <a:spLocks/>
          </p:cNvSpPr>
          <p:nvPr/>
        </p:nvSpPr>
        <p:spPr bwMode="auto">
          <a:xfrm>
            <a:off x="1301750" y="8037513"/>
            <a:ext cx="10399713" cy="4572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 anchor="t" anchorCtr="0"/>
          <a:lstStyle/>
          <a:p>
            <a:pPr algn="l" defTabSz="455613">
              <a:spcBef>
                <a:spcPts val="1400"/>
              </a:spcBef>
              <a:defRPr/>
            </a:pPr>
            <a: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Peak of the star formation rate density at </a:t>
            </a:r>
            <a:r>
              <a:rPr lang="en-US" sz="3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z~2-3</a:t>
            </a:r>
          </a:p>
          <a:p>
            <a:pPr algn="l" defTabSz="455613">
              <a:spcBef>
                <a:spcPts val="1400"/>
              </a:spcBef>
              <a:defRPr/>
            </a:pPr>
            <a:r>
              <a:rPr lang="en-US" sz="3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ill Sans" charset="0"/>
                <a:sym typeface="Gill Sans" charset="0"/>
              </a:rPr>
              <a:t>What about the molecular content?</a:t>
            </a:r>
            <a:endParaRPr lang="en-US" dirty="0"/>
          </a:p>
        </p:txBody>
      </p:sp>
      <p:sp>
        <p:nvSpPr>
          <p:cNvPr id="6157" name="AutoShape 12"/>
          <p:cNvSpPr>
            <a:spLocks/>
          </p:cNvSpPr>
          <p:nvPr/>
        </p:nvSpPr>
        <p:spPr bwMode="auto">
          <a:xfrm>
            <a:off x="133350" y="190500"/>
            <a:ext cx="12736513" cy="571500"/>
          </a:xfrm>
          <a:custGeom>
            <a:avLst/>
            <a:gdLst>
              <a:gd name="T0" fmla="*/ 6368257 w 21600"/>
              <a:gd name="T1" fmla="*/ 285750 h 21600"/>
              <a:gd name="T2" fmla="*/ 6368257 w 21600"/>
              <a:gd name="T3" fmla="*/ 285750 h 21600"/>
              <a:gd name="T4" fmla="*/ 6368257 w 21600"/>
              <a:gd name="T5" fmla="*/ 285750 h 21600"/>
              <a:gd name="T6" fmla="*/ 6368257 w 21600"/>
              <a:gd name="T7" fmla="*/ 2857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EB4"/>
          </a:solidFill>
          <a:ln w="12700">
            <a:solidFill>
              <a:srgbClr val="000000"/>
            </a:solidFill>
            <a:miter lim="0"/>
            <a:headEnd/>
            <a:tailEnd/>
          </a:ln>
        </p:spPr>
        <p:txBody>
          <a:bodyPr lIns="0" tIns="0" rIns="0" bIns="0" anchor="ctr"/>
          <a:lstStyle/>
          <a:p>
            <a:pPr defTabSz="914400">
              <a:buClr>
                <a:srgbClr val="000000"/>
              </a:buClr>
              <a:buFont typeface="Gill Sans" charset="0"/>
              <a:buNone/>
            </a:pPr>
            <a:r>
              <a:rPr lang="en-US" sz="3000" b="1">
                <a:latin typeface="Gill Sans" charset="0"/>
                <a:ea typeface="Gill Sans" charset="0"/>
                <a:cs typeface="Gill Sans" charset="0"/>
                <a:sym typeface="Gill Sans" charset="0"/>
              </a:rPr>
              <a:t>Cosmic Star Formation</a:t>
            </a:r>
            <a:endParaRPr lang="en-US"/>
          </a:p>
        </p:txBody>
      </p:sp>
      <p:sp>
        <p:nvSpPr>
          <p:cNvPr id="6158" name="AutoShape 13"/>
          <p:cNvSpPr>
            <a:spLocks/>
          </p:cNvSpPr>
          <p:nvPr/>
        </p:nvSpPr>
        <p:spPr bwMode="auto">
          <a:xfrm>
            <a:off x="9385300" y="2636838"/>
            <a:ext cx="1060450" cy="4037012"/>
          </a:xfrm>
          <a:custGeom>
            <a:avLst/>
            <a:gdLst>
              <a:gd name="T0" fmla="*/ 530225 w 21600"/>
              <a:gd name="T1" fmla="*/ 2018506 h 21600"/>
              <a:gd name="T2" fmla="*/ 530225 w 21600"/>
              <a:gd name="T3" fmla="*/ 2018506 h 21600"/>
              <a:gd name="T4" fmla="*/ 530225 w 21600"/>
              <a:gd name="T5" fmla="*/ 2018506 h 21600"/>
              <a:gd name="T6" fmla="*/ 530225 w 21600"/>
              <a:gd name="T7" fmla="*/ 201850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40" y="21600"/>
                </a:lnTo>
                <a:lnTo>
                  <a:pt x="21600" y="15259"/>
                </a:lnTo>
                <a:lnTo>
                  <a:pt x="19152" y="235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 cmpd="sng">
            <a:noFill/>
            <a:prstDash val="solid"/>
            <a:miter lim="0"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2239342" y="2295331"/>
            <a:ext cx="765110" cy="4758612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pic>
        <p:nvPicPr>
          <p:cNvPr id="17" name="Picture 1" descr="droppedImage.tiff"/>
          <p:cNvPicPr>
            <a:picLocks noChangeAspect="1"/>
          </p:cNvPicPr>
          <p:nvPr/>
        </p:nvPicPr>
        <p:blipFill>
          <a:blip r:embed="rId4" cstate="print"/>
          <a:srcRect r="87503" b="14222"/>
          <a:stretch>
            <a:fillRect/>
          </a:stretch>
        </p:blipFill>
        <p:spPr bwMode="auto">
          <a:xfrm>
            <a:off x="2419516" y="2796527"/>
            <a:ext cx="715054" cy="3539843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19" name="Rectangle 18"/>
          <p:cNvSpPr/>
          <p:nvPr/>
        </p:nvSpPr>
        <p:spPr bwMode="auto">
          <a:xfrm flipH="1">
            <a:off x="3191069" y="2873829"/>
            <a:ext cx="5878286" cy="3284375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 flipH="1">
            <a:off x="8414951" y="6141308"/>
            <a:ext cx="228600" cy="175599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 flipH="1">
            <a:off x="8670486" y="6157792"/>
            <a:ext cx="189309" cy="175599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290319" y="2875564"/>
            <a:ext cx="5757427" cy="2672264"/>
            <a:chOff x="3290319" y="2875564"/>
            <a:chExt cx="5757427" cy="2672264"/>
          </a:xfrm>
        </p:grpSpPr>
        <p:sp>
          <p:nvSpPr>
            <p:cNvPr id="24" name="AutoShape 8"/>
            <p:cNvSpPr>
              <a:spLocks/>
            </p:cNvSpPr>
            <p:nvPr/>
          </p:nvSpPr>
          <p:spPr bwMode="auto">
            <a:xfrm>
              <a:off x="3290319" y="3445978"/>
              <a:ext cx="5757427" cy="2101850"/>
            </a:xfrm>
            <a:custGeom>
              <a:avLst/>
              <a:gdLst>
                <a:gd name="T0" fmla="*/ 2258219 w 21600"/>
                <a:gd name="T1" fmla="*/ 1131346 h 20804"/>
                <a:gd name="T2" fmla="*/ 2258219 w 21600"/>
                <a:gd name="T3" fmla="*/ 1131346 h 20804"/>
                <a:gd name="T4" fmla="*/ 2258219 w 21600"/>
                <a:gd name="T5" fmla="*/ 1131346 h 20804"/>
                <a:gd name="T6" fmla="*/ 2258219 w 21600"/>
                <a:gd name="T7" fmla="*/ 1131346 h 20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0804"/>
                <a:gd name="T14" fmla="*/ 21600 w 21600"/>
                <a:gd name="T15" fmla="*/ 20804 h 20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0804">
                  <a:moveTo>
                    <a:pt x="0" y="14150"/>
                  </a:moveTo>
                  <a:cubicBezTo>
                    <a:pt x="821" y="11239"/>
                    <a:pt x="1761" y="8481"/>
                    <a:pt x="2811" y="5904"/>
                  </a:cubicBezTo>
                  <a:cubicBezTo>
                    <a:pt x="3802" y="3472"/>
                    <a:pt x="4932" y="1157"/>
                    <a:pt x="6418" y="334"/>
                  </a:cubicBezTo>
                  <a:cubicBezTo>
                    <a:pt x="8459" y="-796"/>
                    <a:pt x="10502" y="1121"/>
                    <a:pt x="12316" y="3401"/>
                  </a:cubicBezTo>
                  <a:cubicBezTo>
                    <a:pt x="14116" y="5665"/>
                    <a:pt x="15804" y="8273"/>
                    <a:pt x="17358" y="11187"/>
                  </a:cubicBezTo>
                  <a:lnTo>
                    <a:pt x="21599" y="20804"/>
                  </a:lnTo>
                </a:path>
              </a:pathLst>
            </a:custGeom>
            <a:noFill/>
            <a:ln w="139700" cap="flat" cmpd="sng">
              <a:solidFill>
                <a:srgbClr val="00882B"/>
              </a:solidFill>
              <a:prstDash val="solid"/>
              <a:miter lim="0"/>
              <a:headEnd/>
              <a:tailEnd/>
            </a:ln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25" name="AutoShape 9"/>
            <p:cNvSpPr>
              <a:spLocks/>
            </p:cNvSpPr>
            <p:nvPr/>
          </p:nvSpPr>
          <p:spPr bwMode="auto">
            <a:xfrm>
              <a:off x="3398271" y="2875564"/>
              <a:ext cx="2890236" cy="546100"/>
            </a:xfrm>
            <a:custGeom>
              <a:avLst/>
              <a:gdLst>
                <a:gd name="T0" fmla="*/ 1158081 w 21600"/>
                <a:gd name="T1" fmla="*/ 273050 h 21600"/>
                <a:gd name="T2" fmla="*/ 1158081 w 21600"/>
                <a:gd name="T3" fmla="*/ 273050 h 21600"/>
                <a:gd name="T4" fmla="*/ 1158081 w 21600"/>
                <a:gd name="T5" fmla="*/ 273050 h 21600"/>
                <a:gd name="T6" fmla="*/ 1158081 w 21600"/>
                <a:gd name="T7" fmla="*/ 27305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noFill/>
              <a:miter lim="0"/>
              <a:headEnd/>
              <a:tailEnd/>
            </a:ln>
          </p:spPr>
          <p:txBody>
            <a:bodyPr lIns="50800" tIns="50800" rIns="50800" bIns="50800" anchor="ctr"/>
            <a:lstStyle/>
            <a:p>
              <a:pPr algn="l" defTabSz="914400">
                <a:buClr>
                  <a:srgbClr val="000000"/>
                </a:buClr>
                <a:buFont typeface="Gill Sans" charset="0"/>
                <a:buNone/>
              </a:pPr>
              <a:r>
                <a:rPr lang="en-US" sz="3000" dirty="0">
                  <a:solidFill>
                    <a:srgbClr val="02912C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rPr>
                <a:t>following SFR?</a:t>
              </a:r>
              <a:endParaRPr lang="en-US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218882" y="4169878"/>
            <a:ext cx="5989285" cy="558800"/>
            <a:chOff x="3218882" y="4169878"/>
            <a:chExt cx="5989285" cy="558800"/>
          </a:xfrm>
        </p:grpSpPr>
        <p:sp>
          <p:nvSpPr>
            <p:cNvPr id="23" name="Line 7"/>
            <p:cNvSpPr>
              <a:spLocks noChangeShapeType="1"/>
            </p:cNvSpPr>
            <p:nvPr/>
          </p:nvSpPr>
          <p:spPr bwMode="auto">
            <a:xfrm flipV="1">
              <a:off x="3218882" y="4716379"/>
              <a:ext cx="5989285" cy="12299"/>
            </a:xfrm>
            <a:prstGeom prst="line">
              <a:avLst/>
            </a:prstGeom>
            <a:noFill/>
            <a:ln w="127000">
              <a:solidFill>
                <a:srgbClr val="DCBD23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26" name="AutoShape 10"/>
            <p:cNvSpPr>
              <a:spLocks/>
            </p:cNvSpPr>
            <p:nvPr/>
          </p:nvSpPr>
          <p:spPr bwMode="auto">
            <a:xfrm>
              <a:off x="5761885" y="4169878"/>
              <a:ext cx="1735137" cy="546100"/>
            </a:xfrm>
            <a:custGeom>
              <a:avLst/>
              <a:gdLst>
                <a:gd name="T0" fmla="*/ 867569 w 21600"/>
                <a:gd name="T1" fmla="*/ 273050 h 21600"/>
                <a:gd name="T2" fmla="*/ 867569 w 21600"/>
                <a:gd name="T3" fmla="*/ 273050 h 21600"/>
                <a:gd name="T4" fmla="*/ 867569 w 21600"/>
                <a:gd name="T5" fmla="*/ 273050 h 21600"/>
                <a:gd name="T6" fmla="*/ 867569 w 21600"/>
                <a:gd name="T7" fmla="*/ 27305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noFill/>
              <a:miter lim="0"/>
              <a:headEnd/>
              <a:tailEnd/>
            </a:ln>
          </p:spPr>
          <p:txBody>
            <a:bodyPr lIns="50800" tIns="50800" rIns="50800" bIns="50800" anchor="ctr"/>
            <a:lstStyle/>
            <a:p>
              <a:pPr algn="l" defTabSz="914400">
                <a:buClr>
                  <a:srgbClr val="000000"/>
                </a:buClr>
                <a:buFont typeface="Gill Sans" charset="0"/>
                <a:buNone/>
              </a:pPr>
              <a:r>
                <a:rPr lang="en-US" sz="3000" dirty="0">
                  <a:solidFill>
                    <a:srgbClr val="DEC1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rPr>
                <a:t>flat (HI)?</a:t>
              </a:r>
              <a:endParaRPr lang="en-US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249045" y="4723915"/>
            <a:ext cx="3992563" cy="1314450"/>
            <a:chOff x="3249045" y="4723915"/>
            <a:chExt cx="3992563" cy="1314450"/>
          </a:xfrm>
        </p:grpSpPr>
        <p:sp>
          <p:nvSpPr>
            <p:cNvPr id="28" name="Line 14"/>
            <p:cNvSpPr>
              <a:spLocks noChangeShapeType="1"/>
            </p:cNvSpPr>
            <p:nvPr/>
          </p:nvSpPr>
          <p:spPr bwMode="auto">
            <a:xfrm>
              <a:off x="3249045" y="4723915"/>
              <a:ext cx="3992563" cy="1314450"/>
            </a:xfrm>
            <a:prstGeom prst="line">
              <a:avLst/>
            </a:prstGeom>
            <a:noFill/>
            <a:ln w="127000">
              <a:solidFill>
                <a:srgbClr val="861001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29" name="AutoShape 15"/>
            <p:cNvSpPr>
              <a:spLocks/>
            </p:cNvSpPr>
            <p:nvPr/>
          </p:nvSpPr>
          <p:spPr bwMode="auto">
            <a:xfrm rot="1123867">
              <a:off x="3764983" y="5468453"/>
              <a:ext cx="2908300" cy="546100"/>
            </a:xfrm>
            <a:custGeom>
              <a:avLst/>
              <a:gdLst>
                <a:gd name="T0" fmla="*/ 1453912 w 21600"/>
                <a:gd name="T1" fmla="*/ 273050 h 21600"/>
                <a:gd name="T2" fmla="*/ 1453912 w 21600"/>
                <a:gd name="T3" fmla="*/ 273050 h 21600"/>
                <a:gd name="T4" fmla="*/ 1453912 w 21600"/>
                <a:gd name="T5" fmla="*/ 273050 h 21600"/>
                <a:gd name="T6" fmla="*/ 1453912 w 21600"/>
                <a:gd name="T7" fmla="*/ 27305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noFill/>
              <a:miter lim="0"/>
              <a:headEnd/>
              <a:tailEnd/>
            </a:ln>
          </p:spPr>
          <p:txBody>
            <a:bodyPr lIns="50800" tIns="50800" rIns="50800" bIns="50800" anchor="ctr"/>
            <a:lstStyle/>
            <a:p>
              <a:pPr algn="l" defTabSz="914400">
                <a:buClr>
                  <a:srgbClr val="000000"/>
                </a:buClr>
                <a:buFont typeface="Gill Sans" charset="0"/>
                <a:buNone/>
              </a:pPr>
              <a:r>
                <a:rPr lang="en-US" sz="3000" dirty="0">
                  <a:solidFill>
                    <a:srgbClr val="861001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rPr>
                <a:t>following </a:t>
              </a:r>
              <a:r>
                <a:rPr lang="en-US" sz="3000" dirty="0" err="1">
                  <a:solidFill>
                    <a:srgbClr val="861001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rPr>
                <a:t>M</a:t>
              </a:r>
              <a:r>
                <a:rPr lang="en-US" sz="3000" baseline="-6000" dirty="0" err="1">
                  <a:solidFill>
                    <a:srgbClr val="861001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rPr>
                <a:t>star</a:t>
              </a:r>
              <a:r>
                <a:rPr lang="en-US" sz="3000" baseline="-6000" dirty="0">
                  <a:solidFill>
                    <a:srgbClr val="861001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rPr>
                <a:t> </a:t>
              </a:r>
              <a:r>
                <a:rPr lang="en-US" sz="3000" dirty="0">
                  <a:solidFill>
                    <a:srgbClr val="861001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rPr>
                <a:t>?</a:t>
              </a:r>
              <a:endParaRPr lang="en-US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285374" y="3096125"/>
            <a:ext cx="5730289" cy="1717509"/>
            <a:chOff x="3285374" y="3096125"/>
            <a:chExt cx="5730289" cy="1717509"/>
          </a:xfrm>
        </p:grpSpPr>
        <p:sp>
          <p:nvSpPr>
            <p:cNvPr id="27" name="AutoShape 12"/>
            <p:cNvSpPr>
              <a:spLocks/>
            </p:cNvSpPr>
            <p:nvPr/>
          </p:nvSpPr>
          <p:spPr bwMode="auto">
            <a:xfrm>
              <a:off x="8586387" y="3370447"/>
              <a:ext cx="241300" cy="546100"/>
            </a:xfrm>
            <a:custGeom>
              <a:avLst/>
              <a:gdLst>
                <a:gd name="T0" fmla="*/ 120650 w 21600"/>
                <a:gd name="T1" fmla="*/ 273050 h 21600"/>
                <a:gd name="T2" fmla="*/ 120650 w 21600"/>
                <a:gd name="T3" fmla="*/ 273050 h 21600"/>
                <a:gd name="T4" fmla="*/ 120650 w 21600"/>
                <a:gd name="T5" fmla="*/ 273050 h 21600"/>
                <a:gd name="T6" fmla="*/ 120650 w 21600"/>
                <a:gd name="T7" fmla="*/ 27305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noFill/>
              <a:miter lim="0"/>
              <a:headEnd/>
              <a:tailEnd/>
            </a:ln>
          </p:spPr>
          <p:txBody>
            <a:bodyPr lIns="50800" tIns="50800" rIns="50800" bIns="50800" anchor="ctr"/>
            <a:lstStyle/>
            <a:p>
              <a:pPr algn="l" defTabSz="914400">
                <a:buClr>
                  <a:srgbClr val="000000"/>
                </a:buClr>
                <a:buFont typeface="Gill Sans" charset="0"/>
                <a:buNone/>
              </a:pPr>
              <a:r>
                <a:rPr lang="en-US" sz="3000" dirty="0">
                  <a:solidFill>
                    <a:srgbClr val="A10192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rPr>
                <a:t>?</a:t>
              </a:r>
              <a:endParaRPr lang="en-US" dirty="0"/>
            </a:p>
          </p:txBody>
        </p:sp>
        <p:sp>
          <p:nvSpPr>
            <p:cNvPr id="30" name="Line 11"/>
            <p:cNvSpPr>
              <a:spLocks noChangeShapeType="1"/>
            </p:cNvSpPr>
            <p:nvPr/>
          </p:nvSpPr>
          <p:spPr bwMode="auto">
            <a:xfrm flipV="1">
              <a:off x="3285374" y="3096125"/>
              <a:ext cx="5730289" cy="1717509"/>
            </a:xfrm>
            <a:prstGeom prst="line">
              <a:avLst/>
            </a:prstGeom>
            <a:noFill/>
            <a:ln w="127000">
              <a:solidFill>
                <a:srgbClr val="942192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droppedImage.tif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050" y="2582863"/>
            <a:ext cx="4605338" cy="4586287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81922" name="Picture 2" descr="image17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4088" y="1728788"/>
            <a:ext cx="5900737" cy="5900737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pic>
        <p:nvPicPr>
          <p:cNvPr id="81923" name="Picture 3" descr="image18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37263" y="1728788"/>
            <a:ext cx="5902325" cy="5902325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pic>
        <p:nvPicPr>
          <p:cNvPr id="81924" name="Picture 4" descr="image19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37263" y="1730375"/>
            <a:ext cx="5895975" cy="5897563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pic>
        <p:nvPicPr>
          <p:cNvPr id="81925" name="Picture 5" descr="image20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34088" y="1736725"/>
            <a:ext cx="5900737" cy="5900738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pic>
        <p:nvPicPr>
          <p:cNvPr id="81926" name="Picture 6" descr="image21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45200" y="1728788"/>
            <a:ext cx="5903913" cy="5903912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pic>
        <p:nvPicPr>
          <p:cNvPr id="81927" name="Picture 7" descr="image22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45200" y="1733550"/>
            <a:ext cx="5891213" cy="5891213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pic>
        <p:nvPicPr>
          <p:cNvPr id="81928" name="Picture 8" descr="image23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32500" y="1733550"/>
            <a:ext cx="5902325" cy="5902325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pic>
        <p:nvPicPr>
          <p:cNvPr id="81929" name="Picture 9" descr="image24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37263" y="1728788"/>
            <a:ext cx="5902325" cy="5902325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15371" name="AutoShape 10"/>
          <p:cNvSpPr>
            <a:spLocks/>
          </p:cNvSpPr>
          <p:nvPr/>
        </p:nvSpPr>
        <p:spPr bwMode="auto">
          <a:xfrm>
            <a:off x="711200" y="8280400"/>
            <a:ext cx="11811000" cy="990600"/>
          </a:xfrm>
          <a:custGeom>
            <a:avLst/>
            <a:gdLst>
              <a:gd name="T0" fmla="*/ 5905500 w 21600"/>
              <a:gd name="T1" fmla="*/ 495300 h 21600"/>
              <a:gd name="T2" fmla="*/ 5905500 w 21600"/>
              <a:gd name="T3" fmla="*/ 495300 h 21600"/>
              <a:gd name="T4" fmla="*/ 5905500 w 21600"/>
              <a:gd name="T5" fmla="*/ 495300 h 21600"/>
              <a:gd name="T6" fmla="*/ 5905500 w 21600"/>
              <a:gd name="T7" fmla="*/ 4953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>
            <a:noFill/>
            <a:round/>
            <a:headEnd/>
            <a:tailEnd/>
          </a:ln>
        </p:spPr>
        <p:txBody>
          <a:bodyPr lIns="38100" tIns="38100" rIns="38100" bIns="38100"/>
          <a:lstStyle/>
          <a:p>
            <a:pPr defTabSz="1300163">
              <a:buClr>
                <a:srgbClr val="000000"/>
              </a:buClr>
            </a:pPr>
            <a:r>
              <a:rPr lang="en-US" sz="3000" b="1">
                <a:latin typeface="Gill Sans" charset="0"/>
                <a:ea typeface="Gill Sans" charset="0"/>
                <a:cs typeface="Gill Sans" charset="0"/>
                <a:sym typeface="Gill Sans" charset="0"/>
              </a:rPr>
              <a:t>Deep enough to detect any previous CO line reported at 3mm</a:t>
            </a:r>
            <a:endParaRPr lang="en-US"/>
          </a:p>
        </p:txBody>
      </p:sp>
      <p:sp>
        <p:nvSpPr>
          <p:cNvPr id="15372" name="AutoShape 11"/>
          <p:cNvSpPr>
            <a:spLocks/>
          </p:cNvSpPr>
          <p:nvPr/>
        </p:nvSpPr>
        <p:spPr bwMode="auto">
          <a:xfrm>
            <a:off x="688975" y="1543050"/>
            <a:ext cx="4441825" cy="973138"/>
          </a:xfrm>
          <a:custGeom>
            <a:avLst/>
            <a:gdLst>
              <a:gd name="T0" fmla="*/ 2220913 w 21600"/>
              <a:gd name="T1" fmla="*/ 486569 h 21600"/>
              <a:gd name="T2" fmla="*/ 2220913 w 21600"/>
              <a:gd name="T3" fmla="*/ 486569 h 21600"/>
              <a:gd name="T4" fmla="*/ 2220913 w 21600"/>
              <a:gd name="T5" fmla="*/ 486569 h 21600"/>
              <a:gd name="T6" fmla="*/ 2220913 w 21600"/>
              <a:gd name="T7" fmla="*/ 486569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>
            <a:noFill/>
            <a:round/>
            <a:headEnd/>
            <a:tailEnd/>
          </a:ln>
        </p:spPr>
        <p:txBody>
          <a:bodyPr lIns="38100" tIns="38100" rIns="38100" bIns="38100"/>
          <a:lstStyle/>
          <a:p>
            <a:pPr algn="l" defTabSz="1300163">
              <a:buClr>
                <a:srgbClr val="000000"/>
              </a:buClr>
            </a:pP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PdBI ~100 hr on-source</a:t>
            </a:r>
            <a:b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</a:b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10 freq. setups, ~const σ</a:t>
            </a:r>
            <a:endParaRPr lang="en-US"/>
          </a:p>
        </p:txBody>
      </p:sp>
      <p:sp>
        <p:nvSpPr>
          <p:cNvPr id="15373" name="AutoShape 12"/>
          <p:cNvSpPr>
            <a:spLocks/>
          </p:cNvSpPr>
          <p:nvPr/>
        </p:nvSpPr>
        <p:spPr bwMode="auto">
          <a:xfrm>
            <a:off x="10160000" y="9220200"/>
            <a:ext cx="2655888" cy="460375"/>
          </a:xfrm>
          <a:custGeom>
            <a:avLst/>
            <a:gdLst>
              <a:gd name="T0" fmla="*/ 1327944 w 21600"/>
              <a:gd name="T1" fmla="*/ 230188 h 21600"/>
              <a:gd name="T2" fmla="*/ 1327944 w 21600"/>
              <a:gd name="T3" fmla="*/ 230188 h 21600"/>
              <a:gd name="T4" fmla="*/ 1327944 w 21600"/>
              <a:gd name="T5" fmla="*/ 230188 h 21600"/>
              <a:gd name="T6" fmla="*/ 1327944 w 21600"/>
              <a:gd name="T7" fmla="*/ 23018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pPr algn="l" defTabSz="1300163">
              <a:buClr>
                <a:srgbClr val="000000"/>
              </a:buClr>
            </a:pPr>
            <a:r>
              <a:rPr lang="en-US" sz="2200">
                <a:latin typeface="Gill Sans" charset="0"/>
                <a:ea typeface="Gill Sans" charset="0"/>
                <a:cs typeface="Gill Sans" charset="0"/>
                <a:sym typeface="Gill Sans" charset="0"/>
              </a:rPr>
              <a:t>Decarli et al. 2014</a:t>
            </a:r>
            <a:endParaRPr lang="en-US"/>
          </a:p>
        </p:txBody>
      </p:sp>
      <p:sp>
        <p:nvSpPr>
          <p:cNvPr id="81933" name="AutoShape 13"/>
          <p:cNvSpPr>
            <a:spLocks/>
          </p:cNvSpPr>
          <p:nvPr/>
        </p:nvSpPr>
        <p:spPr bwMode="auto">
          <a:xfrm>
            <a:off x="133350" y="190500"/>
            <a:ext cx="12736513" cy="5715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EB4"/>
          </a:solid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defTabSz="455613">
              <a:spcBef>
                <a:spcPts val="1400"/>
              </a:spcBef>
              <a:defRPr/>
            </a:pPr>
            <a:r>
              <a:rPr lang="en-US" sz="3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Molecular deep field: survey setup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8429696" presetClass="entr" presetSubtype="4772339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1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1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88429696" presetClass="entr" presetSubtype="8825825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AutoShape 1"/>
          <p:cNvSpPr>
            <a:spLocks/>
          </p:cNvSpPr>
          <p:nvPr/>
        </p:nvSpPr>
        <p:spPr bwMode="auto">
          <a:xfrm>
            <a:off x="133350" y="190500"/>
            <a:ext cx="12736513" cy="5715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EB4"/>
          </a:solid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defTabSz="455613">
              <a:spcBef>
                <a:spcPts val="1400"/>
              </a:spcBef>
              <a:defRPr/>
            </a:pPr>
            <a:r>
              <a:rPr lang="en-US" sz="3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Molecular deep field: other blind detections</a:t>
            </a:r>
            <a:endParaRPr lang="en-US" dirty="0"/>
          </a:p>
        </p:txBody>
      </p:sp>
      <p:sp>
        <p:nvSpPr>
          <p:cNvPr id="36867" name="AutoShape 2"/>
          <p:cNvSpPr>
            <a:spLocks/>
          </p:cNvSpPr>
          <p:nvPr/>
        </p:nvSpPr>
        <p:spPr bwMode="auto">
          <a:xfrm>
            <a:off x="7634288" y="3000375"/>
            <a:ext cx="4681537" cy="4165600"/>
          </a:xfrm>
          <a:custGeom>
            <a:avLst/>
            <a:gdLst>
              <a:gd name="T0" fmla="*/ 2340769 w 21600"/>
              <a:gd name="T1" fmla="*/ 2082800 h 21600"/>
              <a:gd name="T2" fmla="*/ 2340769 w 21600"/>
              <a:gd name="T3" fmla="*/ 2082800 h 21600"/>
              <a:gd name="T4" fmla="*/ 2340769 w 21600"/>
              <a:gd name="T5" fmla="*/ 2082800 h 21600"/>
              <a:gd name="T6" fmla="*/ 2340769 w 21600"/>
              <a:gd name="T7" fmla="*/ 20828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pPr algn="l" defTabSz="1300163">
              <a:spcBef>
                <a:spcPts val="800"/>
              </a:spcBef>
              <a:buClr>
                <a:srgbClr val="000000"/>
              </a:buClr>
            </a:pPr>
            <a:r>
              <a:rPr lang="en-US" sz="3000" b="1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in case we only have one CO line:</a:t>
            </a:r>
          </a:p>
          <a:p>
            <a:pPr algn="l" defTabSz="1300163">
              <a:spcBef>
                <a:spcPts val="800"/>
              </a:spcBef>
              <a:buClr>
                <a:srgbClr val="000000"/>
              </a:buClr>
            </a:pPr>
            <a:endParaRPr lang="en-US" sz="3000" b="1">
              <a:latin typeface="Gill Sans SemiBold" charset="0"/>
              <a:ea typeface="Gill Sans SemiBold" charset="0"/>
              <a:cs typeface="Gill Sans SemiBold" charset="0"/>
              <a:sym typeface="Gill Sans SemiBold" charset="0"/>
            </a:endParaRPr>
          </a:p>
          <a:p>
            <a:pPr algn="l" defTabSz="1300163">
              <a:spcBef>
                <a:spcPts val="800"/>
              </a:spcBef>
              <a:buClr>
                <a:srgbClr val="000000"/>
              </a:buClr>
            </a:pPr>
            <a:r>
              <a:rPr lang="en-US" sz="3000" b="1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assigned ‘most likely z’ for other candidates based on SED</a:t>
            </a:r>
          </a:p>
          <a:p>
            <a:pPr algn="l" defTabSz="1300163">
              <a:spcBef>
                <a:spcPts val="800"/>
              </a:spcBef>
              <a:buClr>
                <a:srgbClr val="000000"/>
              </a:buClr>
            </a:pPr>
            <a:endParaRPr lang="en-US" sz="3000" b="1">
              <a:latin typeface="Gill Sans SemiBold" charset="0"/>
              <a:ea typeface="Gill Sans SemiBold" charset="0"/>
              <a:cs typeface="Gill Sans SemiBold" charset="0"/>
              <a:sym typeface="Gill Sans SemiBold" charset="0"/>
            </a:endParaRPr>
          </a:p>
          <a:p>
            <a:pPr algn="l" defTabSz="1300163">
              <a:spcBef>
                <a:spcPts val="800"/>
              </a:spcBef>
              <a:buClr>
                <a:srgbClr val="000000"/>
              </a:buClr>
            </a:pPr>
            <a:r>
              <a:rPr lang="en-US" sz="3000" b="1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follow-up scheduled</a:t>
            </a:r>
            <a:endParaRPr lang="en-US"/>
          </a:p>
        </p:txBody>
      </p:sp>
      <p:pic>
        <p:nvPicPr>
          <p:cNvPr id="36868" name="Picture 3" descr="pasted-image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8" y="790575"/>
            <a:ext cx="6994525" cy="9040813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droppedImag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12125" y="2938463"/>
            <a:ext cx="4989513" cy="478155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37891" name="Picture 2" descr="droppedImage.tif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75" y="919163"/>
            <a:ext cx="8248650" cy="7332662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37892" name="AutoShape 3"/>
          <p:cNvSpPr>
            <a:spLocks/>
          </p:cNvSpPr>
          <p:nvPr/>
        </p:nvSpPr>
        <p:spPr bwMode="auto">
          <a:xfrm>
            <a:off x="8970963" y="1162050"/>
            <a:ext cx="3170237" cy="520700"/>
          </a:xfrm>
          <a:custGeom>
            <a:avLst/>
            <a:gdLst>
              <a:gd name="T0" fmla="*/ 1585119 w 21600"/>
              <a:gd name="T1" fmla="*/ 260350 h 21600"/>
              <a:gd name="T2" fmla="*/ 1585119 w 21600"/>
              <a:gd name="T3" fmla="*/ 260350 h 21600"/>
              <a:gd name="T4" fmla="*/ 1585119 w 21600"/>
              <a:gd name="T5" fmla="*/ 260350 h 21600"/>
              <a:gd name="T6" fmla="*/ 1585119 w 21600"/>
              <a:gd name="T7" fmla="*/ 2603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round/>
            <a:headEnd/>
            <a:tailEnd/>
          </a:ln>
        </p:spPr>
        <p:txBody>
          <a:bodyPr lIns="38100" tIns="38100" rIns="38100" bIns="38100"/>
          <a:lstStyle/>
          <a:p>
            <a:pPr algn="l" defTabSz="1300163">
              <a:spcBef>
                <a:spcPts val="800"/>
              </a:spcBef>
              <a:buClr>
                <a:srgbClr val="000000"/>
              </a:buClr>
            </a:pP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Longslit spec</a:t>
            </a:r>
            <a:endParaRPr lang="en-US"/>
          </a:p>
        </p:txBody>
      </p:sp>
      <p:sp>
        <p:nvSpPr>
          <p:cNvPr id="37893" name="AutoShape 4"/>
          <p:cNvSpPr>
            <a:spLocks/>
          </p:cNvSpPr>
          <p:nvPr/>
        </p:nvSpPr>
        <p:spPr bwMode="auto">
          <a:xfrm>
            <a:off x="8951913" y="1585913"/>
            <a:ext cx="2960687" cy="520700"/>
          </a:xfrm>
          <a:custGeom>
            <a:avLst/>
            <a:gdLst>
              <a:gd name="T0" fmla="*/ 1480344 w 21600"/>
              <a:gd name="T1" fmla="*/ 260350 h 21600"/>
              <a:gd name="T2" fmla="*/ 1480344 w 21600"/>
              <a:gd name="T3" fmla="*/ 260350 h 21600"/>
              <a:gd name="T4" fmla="*/ 1480344 w 21600"/>
              <a:gd name="T5" fmla="*/ 260350 h 21600"/>
              <a:gd name="T6" fmla="*/ 1480344 w 21600"/>
              <a:gd name="T7" fmla="*/ 2603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round/>
            <a:headEnd/>
            <a:tailEnd/>
          </a:ln>
        </p:spPr>
        <p:txBody>
          <a:bodyPr lIns="38100" tIns="38100" rIns="38100" bIns="38100"/>
          <a:lstStyle/>
          <a:p>
            <a:pPr algn="l" defTabSz="1300163">
              <a:spcBef>
                <a:spcPts val="800"/>
              </a:spcBef>
              <a:buClr>
                <a:srgbClr val="000000"/>
              </a:buClr>
            </a:pP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Grism spec</a:t>
            </a:r>
            <a:endParaRPr lang="en-US"/>
          </a:p>
        </p:txBody>
      </p:sp>
      <p:sp>
        <p:nvSpPr>
          <p:cNvPr id="101381" name="AutoShape 5"/>
          <p:cNvSpPr>
            <a:spLocks/>
          </p:cNvSpPr>
          <p:nvPr/>
        </p:nvSpPr>
        <p:spPr bwMode="auto">
          <a:xfrm>
            <a:off x="1530350" y="1063625"/>
            <a:ext cx="2813050" cy="14351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 cap="flat" cmpd="sng">
            <a:noFill/>
            <a:prstDash val="solid"/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38100" tIns="38100" rIns="38100" bIns="38100"/>
          <a:lstStyle/>
          <a:p>
            <a:pPr algn="l" defTabSz="1300163">
              <a:spcBef>
                <a:spcPts val="800"/>
              </a:spcBef>
              <a:buClr>
                <a:srgbClr val="000000"/>
              </a:buClr>
              <a:defRPr/>
            </a:pPr>
            <a:r>
              <a:rPr lang="en-US" sz="30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CO covered</a:t>
            </a:r>
            <a:br>
              <a:rPr lang="en-US" sz="30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</a:br>
            <a:r>
              <a:rPr lang="en-US" sz="3000" dirty="0">
                <a:solidFill>
                  <a:schemeClr val="tx1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CO </a:t>
            </a:r>
            <a:r>
              <a:rPr lang="en-US" sz="3000" b="1" dirty="0">
                <a:solidFill>
                  <a:srgbClr val="FFC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not</a:t>
            </a:r>
            <a:r>
              <a:rPr lang="en-US" sz="3000" dirty="0">
                <a:solidFill>
                  <a:srgbClr val="FFC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3000" dirty="0">
                <a:solidFill>
                  <a:schemeClr val="tx1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covered in scan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895" name="AutoShape 6"/>
          <p:cNvSpPr>
            <a:spLocks/>
          </p:cNvSpPr>
          <p:nvPr/>
        </p:nvSpPr>
        <p:spPr bwMode="auto">
          <a:xfrm>
            <a:off x="8480425" y="1690688"/>
            <a:ext cx="295275" cy="287337"/>
          </a:xfrm>
          <a:custGeom>
            <a:avLst/>
            <a:gdLst>
              <a:gd name="T0" fmla="*/ 147638 w 21600"/>
              <a:gd name="T1" fmla="*/ 143669 h 21600"/>
              <a:gd name="T2" fmla="*/ 147638 w 21600"/>
              <a:gd name="T3" fmla="*/ 143669 h 21600"/>
              <a:gd name="T4" fmla="*/ 147638 w 21600"/>
              <a:gd name="T5" fmla="*/ 143669 h 21600"/>
              <a:gd name="T6" fmla="*/ 147638 w 21600"/>
              <a:gd name="T7" fmla="*/ 143669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25400" cap="flat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38100" tIns="38100" rIns="38100" bIns="38100" anchor="ctr"/>
          <a:lstStyle/>
          <a:p>
            <a:endParaRPr lang="en-US"/>
          </a:p>
        </p:txBody>
      </p:sp>
      <p:sp>
        <p:nvSpPr>
          <p:cNvPr id="37896" name="AutoShape 7"/>
          <p:cNvSpPr>
            <a:spLocks/>
          </p:cNvSpPr>
          <p:nvPr/>
        </p:nvSpPr>
        <p:spPr bwMode="auto">
          <a:xfrm>
            <a:off x="8480425" y="1296988"/>
            <a:ext cx="277813" cy="273050"/>
          </a:xfrm>
          <a:custGeom>
            <a:avLst/>
            <a:gdLst>
              <a:gd name="T0" fmla="*/ 138899 w 19679"/>
              <a:gd name="T1" fmla="*/ 149852 h 19679"/>
              <a:gd name="T2" fmla="*/ 138899 w 19679"/>
              <a:gd name="T3" fmla="*/ 149852 h 19679"/>
              <a:gd name="T4" fmla="*/ 138899 w 19679"/>
              <a:gd name="T5" fmla="*/ 149852 h 19679"/>
              <a:gd name="T6" fmla="*/ 138899 w 19679"/>
              <a:gd name="T7" fmla="*/ 149852 h 19679"/>
              <a:gd name="T8" fmla="*/ 0 60000 65536"/>
              <a:gd name="T9" fmla="*/ 0 60000 65536"/>
              <a:gd name="T10" fmla="*/ 0 60000 65536"/>
              <a:gd name="T11" fmla="*/ 0 60000 65536"/>
              <a:gd name="T12" fmla="*/ 0 w 19679"/>
              <a:gd name="T13" fmla="*/ 0 h 19679"/>
              <a:gd name="T14" fmla="*/ 19679 w 19679"/>
              <a:gd name="T15" fmla="*/ 19679 h 196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noFill/>
          <a:ln w="25400" cap="flat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7897" name="AutoShape 8"/>
          <p:cNvSpPr>
            <a:spLocks/>
          </p:cNvSpPr>
          <p:nvPr/>
        </p:nvSpPr>
        <p:spPr bwMode="auto">
          <a:xfrm>
            <a:off x="7813675" y="8442325"/>
            <a:ext cx="5191125" cy="1112838"/>
          </a:xfrm>
          <a:custGeom>
            <a:avLst/>
            <a:gdLst>
              <a:gd name="T0" fmla="*/ 2595563 w 21600"/>
              <a:gd name="T1" fmla="*/ 556419 h 21600"/>
              <a:gd name="T2" fmla="*/ 2595563 w 21600"/>
              <a:gd name="T3" fmla="*/ 556419 h 21600"/>
              <a:gd name="T4" fmla="*/ 2595563 w 21600"/>
              <a:gd name="T5" fmla="*/ 556419 h 21600"/>
              <a:gd name="T6" fmla="*/ 2595563 w 21600"/>
              <a:gd name="T7" fmla="*/ 556419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round/>
            <a:headEnd/>
            <a:tailEnd/>
          </a:ln>
        </p:spPr>
        <p:txBody>
          <a:bodyPr lIns="38100" tIns="38100" rIns="38100" bIns="38100"/>
          <a:lstStyle/>
          <a:p>
            <a:pPr algn="l" defTabSz="1300163">
              <a:spcBef>
                <a:spcPts val="800"/>
              </a:spcBef>
              <a:buClr>
                <a:srgbClr val="000000"/>
              </a:buClr>
            </a:pP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Very complete at m</a:t>
            </a:r>
            <a:r>
              <a:rPr lang="en-US" sz="1600">
                <a:latin typeface="Gill Sans" charset="0"/>
                <a:ea typeface="Gill Sans" charset="0"/>
                <a:cs typeface="Gill Sans" charset="0"/>
                <a:sym typeface="Gill Sans" charset="0"/>
              </a:rPr>
              <a:t>H</a:t>
            </a: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&lt;24 mag</a:t>
            </a:r>
          </a:p>
          <a:p>
            <a:pPr defTabSz="1300163">
              <a:spcBef>
                <a:spcPts val="800"/>
              </a:spcBef>
              <a:buClr>
                <a:srgbClr val="000000"/>
              </a:buClr>
            </a:pPr>
            <a:r>
              <a:rPr lang="en-US" sz="2400">
                <a:latin typeface="Gill Sans" charset="0"/>
                <a:ea typeface="Gill Sans" charset="0"/>
                <a:cs typeface="Gill Sans" charset="0"/>
                <a:sym typeface="Gill Sans" charset="0"/>
              </a:rPr>
              <a:t>M*~5 10</a:t>
            </a:r>
            <a:r>
              <a:rPr lang="en-US" sz="2400" baseline="32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7</a:t>
            </a:r>
            <a:r>
              <a:rPr lang="en-US" sz="2400">
                <a:latin typeface="Gill Sans" charset="0"/>
                <a:ea typeface="Gill Sans" charset="0"/>
                <a:cs typeface="Gill Sans" charset="0"/>
                <a:sym typeface="Gill Sans" charset="0"/>
              </a:rPr>
              <a:t> M</a:t>
            </a:r>
            <a:r>
              <a:rPr lang="en-US" sz="2400" baseline="-6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sun</a:t>
            </a:r>
            <a:r>
              <a:rPr lang="en-US" sz="2400">
                <a:latin typeface="Gill Sans" charset="0"/>
                <a:ea typeface="Gill Sans" charset="0"/>
                <a:cs typeface="Gill Sans" charset="0"/>
                <a:sym typeface="Gill Sans" charset="0"/>
              </a:rPr>
              <a:t>, 3 10</a:t>
            </a:r>
            <a:r>
              <a:rPr lang="en-US" sz="2400" baseline="32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9</a:t>
            </a:r>
            <a:r>
              <a:rPr lang="en-US" sz="2400">
                <a:latin typeface="Gill Sans" charset="0"/>
                <a:ea typeface="Gill Sans" charset="0"/>
                <a:cs typeface="Gill Sans" charset="0"/>
                <a:sym typeface="Gill Sans" charset="0"/>
              </a:rPr>
              <a:t> M</a:t>
            </a:r>
            <a:r>
              <a:rPr lang="en-US" sz="2400" baseline="-6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sun</a:t>
            </a:r>
            <a:r>
              <a:rPr lang="en-US" sz="2400">
                <a:latin typeface="Gill Sans" charset="0"/>
                <a:ea typeface="Gill Sans" charset="0"/>
                <a:cs typeface="Gill Sans" charset="0"/>
                <a:sym typeface="Gill Sans" charset="0"/>
              </a:rPr>
              <a:t>, 10</a:t>
            </a:r>
            <a:r>
              <a:rPr lang="en-US" sz="2400" baseline="32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10</a:t>
            </a:r>
            <a:r>
              <a:rPr lang="en-US" sz="2400">
                <a:latin typeface="Gill Sans" charset="0"/>
                <a:ea typeface="Gill Sans" charset="0"/>
                <a:cs typeface="Gill Sans" charset="0"/>
                <a:sym typeface="Gill Sans" charset="0"/>
              </a:rPr>
              <a:t> M</a:t>
            </a:r>
            <a:r>
              <a:rPr lang="en-US" sz="2400" baseline="-6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sun</a:t>
            </a:r>
            <a:endParaRPr lang="en-US"/>
          </a:p>
        </p:txBody>
      </p:sp>
      <p:sp>
        <p:nvSpPr>
          <p:cNvPr id="101385" name="AutoShape 9"/>
          <p:cNvSpPr>
            <a:spLocks/>
          </p:cNvSpPr>
          <p:nvPr/>
        </p:nvSpPr>
        <p:spPr bwMode="auto">
          <a:xfrm>
            <a:off x="133350" y="190500"/>
            <a:ext cx="12736513" cy="5715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EB4"/>
          </a:solid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defTabSz="455613">
              <a:spcBef>
                <a:spcPts val="1400"/>
              </a:spcBef>
              <a:defRPr/>
            </a:pPr>
            <a:r>
              <a:rPr lang="en-US" sz="30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CO stacking of galaxies with good z</a:t>
            </a:r>
            <a:endParaRPr lang="en-US"/>
          </a:p>
        </p:txBody>
      </p:sp>
      <p:sp>
        <p:nvSpPr>
          <p:cNvPr id="37899" name="AutoShape 10"/>
          <p:cNvSpPr>
            <a:spLocks/>
          </p:cNvSpPr>
          <p:nvPr/>
        </p:nvSpPr>
        <p:spPr bwMode="auto">
          <a:xfrm>
            <a:off x="46038" y="9145588"/>
            <a:ext cx="3255962" cy="393700"/>
          </a:xfrm>
          <a:custGeom>
            <a:avLst/>
            <a:gdLst>
              <a:gd name="T0" fmla="*/ 1627981 w 21600"/>
              <a:gd name="T1" fmla="*/ 196850 h 21600"/>
              <a:gd name="T2" fmla="*/ 1627981 w 21600"/>
              <a:gd name="T3" fmla="*/ 196850 h 21600"/>
              <a:gd name="T4" fmla="*/ 1627981 w 21600"/>
              <a:gd name="T5" fmla="*/ 196850 h 21600"/>
              <a:gd name="T6" fmla="*/ 1627981 w 21600"/>
              <a:gd name="T7" fmla="*/ 1968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8100" tIns="38100" rIns="38100" bIns="38100"/>
          <a:lstStyle/>
          <a:p>
            <a:pPr marL="0" lvl="1" indent="0" defTabSz="1300163">
              <a:spcBef>
                <a:spcPts val="70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en-US" sz="2200">
                <a:latin typeface="Gill Sans" charset="0"/>
                <a:ea typeface="Gill Sans" charset="0"/>
                <a:cs typeface="Gill Sans" charset="0"/>
                <a:sym typeface="Gill Sans" charset="0"/>
              </a:rPr>
              <a:t>Walter et al. 2014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 descr="droppedImage.tif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950" y="709613"/>
            <a:ext cx="6865938" cy="8963025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38915" name="AutoShape 2"/>
          <p:cNvSpPr>
            <a:spLocks/>
          </p:cNvSpPr>
          <p:nvPr/>
        </p:nvSpPr>
        <p:spPr bwMode="auto">
          <a:xfrm>
            <a:off x="8866188" y="2290763"/>
            <a:ext cx="3306762" cy="2730500"/>
          </a:xfrm>
          <a:custGeom>
            <a:avLst/>
            <a:gdLst>
              <a:gd name="T0" fmla="*/ 1653381 w 21600"/>
              <a:gd name="T1" fmla="*/ 1365250 h 21600"/>
              <a:gd name="T2" fmla="*/ 1653381 w 21600"/>
              <a:gd name="T3" fmla="*/ 1365250 h 21600"/>
              <a:gd name="T4" fmla="*/ 1653381 w 21600"/>
              <a:gd name="T5" fmla="*/ 1365250 h 21600"/>
              <a:gd name="T6" fmla="*/ 1653381 w 21600"/>
              <a:gd name="T7" fmla="*/ 13652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8100" tIns="38100" rIns="38100" bIns="38100"/>
          <a:lstStyle/>
          <a:p>
            <a:pPr algn="l" defTabSz="1300163">
              <a:spcBef>
                <a:spcPts val="800"/>
              </a:spcBef>
              <a:buClr>
                <a:srgbClr val="000000"/>
              </a:buClr>
            </a:pPr>
            <a:r>
              <a:rPr lang="en-US" b="1">
                <a:latin typeface="Gill Sans" charset="0"/>
                <a:ea typeface="Gill Sans" charset="0"/>
                <a:cs typeface="Gill Sans" charset="0"/>
                <a:sym typeface="Gill Sans" charset="0"/>
              </a:rPr>
              <a:t>No additional detections</a:t>
            </a:r>
            <a:r>
              <a:rPr lang="en-US">
                <a:latin typeface="Gill Sans" charset="0"/>
                <a:ea typeface="Gill Sans" charset="0"/>
                <a:cs typeface="Gill Sans" charset="0"/>
                <a:sym typeface="Gill Sans" charset="0"/>
              </a:rPr>
              <a:t> towards galaxies w/ spectroscopic redshifts.</a:t>
            </a:r>
            <a:endParaRPr lang="en-US"/>
          </a:p>
        </p:txBody>
      </p:sp>
      <p:sp>
        <p:nvSpPr>
          <p:cNvPr id="38916" name="AutoShape 3"/>
          <p:cNvSpPr>
            <a:spLocks/>
          </p:cNvSpPr>
          <p:nvPr/>
        </p:nvSpPr>
        <p:spPr bwMode="auto">
          <a:xfrm>
            <a:off x="8866188" y="7215188"/>
            <a:ext cx="3306762" cy="1270000"/>
          </a:xfrm>
          <a:custGeom>
            <a:avLst/>
            <a:gdLst>
              <a:gd name="T0" fmla="*/ 1653381 w 21600"/>
              <a:gd name="T1" fmla="*/ 635000 h 21600"/>
              <a:gd name="T2" fmla="*/ 1653381 w 21600"/>
              <a:gd name="T3" fmla="*/ 635000 h 21600"/>
              <a:gd name="T4" fmla="*/ 1653381 w 21600"/>
              <a:gd name="T5" fmla="*/ 635000 h 21600"/>
              <a:gd name="T6" fmla="*/ 1653381 w 21600"/>
              <a:gd name="T7" fmla="*/ 6350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8100" tIns="38100" rIns="38100" bIns="38100"/>
          <a:lstStyle/>
          <a:p>
            <a:pPr algn="l" defTabSz="1300163">
              <a:spcBef>
                <a:spcPts val="800"/>
              </a:spcBef>
              <a:buClr>
                <a:srgbClr val="000000"/>
              </a:buClr>
            </a:pPr>
            <a:r>
              <a:rPr lang="en-US">
                <a:latin typeface="Gill Sans" charset="0"/>
                <a:ea typeface="Gill Sans" charset="0"/>
                <a:cs typeface="Gill Sans" charset="0"/>
                <a:sym typeface="Gill Sans" charset="0"/>
              </a:rPr>
              <a:t>CO stack: also non-detection.</a:t>
            </a:r>
            <a:endParaRPr lang="en-US"/>
          </a:p>
        </p:txBody>
      </p:sp>
      <p:sp>
        <p:nvSpPr>
          <p:cNvPr id="102404" name="AutoShape 4"/>
          <p:cNvSpPr>
            <a:spLocks/>
          </p:cNvSpPr>
          <p:nvPr/>
        </p:nvSpPr>
        <p:spPr bwMode="auto">
          <a:xfrm>
            <a:off x="133350" y="190500"/>
            <a:ext cx="12736513" cy="5715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EB4"/>
          </a:solid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defTabSz="455613">
              <a:spcBef>
                <a:spcPts val="1400"/>
              </a:spcBef>
              <a:defRPr/>
            </a:pPr>
            <a:r>
              <a:rPr lang="en-US" sz="30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CO stacking of galaxies with good z</a:t>
            </a:r>
            <a:endParaRPr lang="en-US"/>
          </a:p>
        </p:txBody>
      </p:sp>
      <p:sp>
        <p:nvSpPr>
          <p:cNvPr id="38918" name="AutoShape 5"/>
          <p:cNvSpPr>
            <a:spLocks/>
          </p:cNvSpPr>
          <p:nvPr/>
        </p:nvSpPr>
        <p:spPr bwMode="auto">
          <a:xfrm>
            <a:off x="9404350" y="9167813"/>
            <a:ext cx="3254375" cy="393700"/>
          </a:xfrm>
          <a:custGeom>
            <a:avLst/>
            <a:gdLst>
              <a:gd name="T0" fmla="*/ 1627188 w 21600"/>
              <a:gd name="T1" fmla="*/ 196850 h 21600"/>
              <a:gd name="T2" fmla="*/ 1627188 w 21600"/>
              <a:gd name="T3" fmla="*/ 196850 h 21600"/>
              <a:gd name="T4" fmla="*/ 1627188 w 21600"/>
              <a:gd name="T5" fmla="*/ 196850 h 21600"/>
              <a:gd name="T6" fmla="*/ 1627188 w 21600"/>
              <a:gd name="T7" fmla="*/ 1968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8100" tIns="38100" rIns="38100" bIns="38100"/>
          <a:lstStyle/>
          <a:p>
            <a:pPr marL="0" lvl="1" indent="0" defTabSz="1300163">
              <a:spcBef>
                <a:spcPts val="70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en-US" sz="2200">
                <a:latin typeface="Gill Sans" charset="0"/>
                <a:ea typeface="Gill Sans" charset="0"/>
                <a:cs typeface="Gill Sans" charset="0"/>
                <a:sym typeface="Gill Sans" charset="0"/>
              </a:rPr>
              <a:t>Walter et al. 2014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pasted-image.tif"/>
          <p:cNvPicPr>
            <a:picLocks noChangeAspect="1"/>
          </p:cNvPicPr>
          <p:nvPr/>
        </p:nvPicPr>
        <p:blipFill>
          <a:blip r:embed="rId3" cstate="print"/>
          <a:srcRect r="60719" b="54140"/>
          <a:stretch>
            <a:fillRect/>
          </a:stretch>
        </p:blipFill>
        <p:spPr bwMode="auto">
          <a:xfrm>
            <a:off x="754063" y="925513"/>
            <a:ext cx="4303712" cy="3324225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27651" name="Picture 2" descr="pasted-image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" y="922338"/>
            <a:ext cx="10877550" cy="7196137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27652" name="AutoShape 3"/>
          <p:cNvSpPr>
            <a:spLocks/>
          </p:cNvSpPr>
          <p:nvPr/>
        </p:nvSpPr>
        <p:spPr bwMode="auto">
          <a:xfrm>
            <a:off x="917575" y="8267700"/>
            <a:ext cx="9663113" cy="558800"/>
          </a:xfrm>
          <a:custGeom>
            <a:avLst/>
            <a:gdLst>
              <a:gd name="T0" fmla="*/ 4831670 w 21600"/>
              <a:gd name="T1" fmla="*/ 279400 h 21600"/>
              <a:gd name="T2" fmla="*/ 4831670 w 21600"/>
              <a:gd name="T3" fmla="*/ 279400 h 21600"/>
              <a:gd name="T4" fmla="*/ 4831670 w 21600"/>
              <a:gd name="T5" fmla="*/ 279400 h 21600"/>
              <a:gd name="T6" fmla="*/ 4831670 w 21600"/>
              <a:gd name="T7" fmla="*/ 2794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r>
              <a:rPr lang="en-US" sz="3000" b="1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Higher z: more SFR per M</a:t>
            </a:r>
            <a:r>
              <a:rPr lang="en-US" sz="3000" b="1" baseline="-60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star</a:t>
            </a:r>
            <a:r>
              <a:rPr lang="en-US" sz="30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, flatter slope? (cf. Karim)</a:t>
            </a:r>
            <a:endParaRPr lang="en-US"/>
          </a:p>
        </p:txBody>
      </p:sp>
      <p:sp>
        <p:nvSpPr>
          <p:cNvPr id="27653" name="AutoShape 4"/>
          <p:cNvSpPr>
            <a:spLocks/>
          </p:cNvSpPr>
          <p:nvPr/>
        </p:nvSpPr>
        <p:spPr bwMode="auto">
          <a:xfrm>
            <a:off x="10059988" y="8975725"/>
            <a:ext cx="2944812" cy="411163"/>
          </a:xfrm>
          <a:custGeom>
            <a:avLst/>
            <a:gdLst>
              <a:gd name="T0" fmla="*/ 1472406 w 21600"/>
              <a:gd name="T1" fmla="*/ 205436 h 21600"/>
              <a:gd name="T2" fmla="*/ 1472406 w 21600"/>
              <a:gd name="T3" fmla="*/ 205436 h 21600"/>
              <a:gd name="T4" fmla="*/ 1472406 w 21600"/>
              <a:gd name="T5" fmla="*/ 205436 h 21600"/>
              <a:gd name="T6" fmla="*/ 1472406 w 21600"/>
              <a:gd name="T7" fmla="*/ 20543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r>
              <a:rPr lang="en-US" sz="22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Whitaker et al. 2012</a:t>
            </a:r>
            <a:endParaRPr lang="en-US"/>
          </a:p>
        </p:txBody>
      </p:sp>
      <p:sp>
        <p:nvSpPr>
          <p:cNvPr id="27654" name="AutoShape 5"/>
          <p:cNvSpPr>
            <a:spLocks/>
          </p:cNvSpPr>
          <p:nvPr/>
        </p:nvSpPr>
        <p:spPr bwMode="auto">
          <a:xfrm>
            <a:off x="133350" y="190500"/>
            <a:ext cx="12736513" cy="571500"/>
          </a:xfrm>
          <a:custGeom>
            <a:avLst/>
            <a:gdLst>
              <a:gd name="T0" fmla="*/ 6368257 w 21600"/>
              <a:gd name="T1" fmla="*/ 285750 h 21600"/>
              <a:gd name="T2" fmla="*/ 6368257 w 21600"/>
              <a:gd name="T3" fmla="*/ 285750 h 21600"/>
              <a:gd name="T4" fmla="*/ 6368257 w 21600"/>
              <a:gd name="T5" fmla="*/ 285750 h 21600"/>
              <a:gd name="T6" fmla="*/ 6368257 w 21600"/>
              <a:gd name="T7" fmla="*/ 2857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EB4"/>
          </a:solidFill>
          <a:ln w="12700">
            <a:solidFill>
              <a:srgbClr val="000000"/>
            </a:solidFill>
            <a:miter lim="0"/>
            <a:headEnd/>
            <a:tailEnd/>
          </a:ln>
        </p:spPr>
        <p:txBody>
          <a:bodyPr lIns="0" tIns="0" rIns="0" bIns="0" anchor="ctr"/>
          <a:lstStyle/>
          <a:p>
            <a:pPr defTabSz="914400">
              <a:buClr>
                <a:srgbClr val="000000"/>
              </a:buClr>
              <a:buFont typeface="Gill Sans" charset="0"/>
              <a:buNone/>
            </a:pPr>
            <a:r>
              <a:rPr lang="en-US" sz="3000" b="1">
                <a:latin typeface="Gill Sans" charset="0"/>
                <a:ea typeface="Gill Sans" charset="0"/>
                <a:cs typeface="Gill Sans" charset="0"/>
                <a:sym typeface="Gill Sans" charset="0"/>
              </a:rPr>
              <a:t>And wrt the galaxy ‘main sequence’?</a:t>
            </a:r>
            <a:endParaRPr lang="en-US"/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2288" y="5405438"/>
            <a:ext cx="407987" cy="409575"/>
          </a:xfrm>
          <a:prstGeom prst="rect">
            <a:avLst/>
          </a:prstGeom>
          <a:noFill/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8038" y="4997450"/>
            <a:ext cx="407987" cy="409575"/>
          </a:xfrm>
          <a:prstGeom prst="rect">
            <a:avLst/>
          </a:prstGeom>
          <a:noFill/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27657" name="AutoShape 12"/>
          <p:cNvSpPr>
            <a:spLocks/>
          </p:cNvSpPr>
          <p:nvPr/>
        </p:nvSpPr>
        <p:spPr bwMode="auto">
          <a:xfrm>
            <a:off x="4262438" y="5484813"/>
            <a:ext cx="712787" cy="419100"/>
          </a:xfrm>
          <a:custGeom>
            <a:avLst/>
            <a:gdLst>
              <a:gd name="T0" fmla="*/ 356394 w 21600"/>
              <a:gd name="T1" fmla="*/ 209550 h 21600"/>
              <a:gd name="T2" fmla="*/ 356394 w 21600"/>
              <a:gd name="T3" fmla="*/ 209550 h 21600"/>
              <a:gd name="T4" fmla="*/ 356394 w 21600"/>
              <a:gd name="T5" fmla="*/ 209550 h 21600"/>
              <a:gd name="T6" fmla="*/ 356394 w 21600"/>
              <a:gd name="T7" fmla="*/ 2095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0" tIns="0" rIns="0" bIns="0" anchor="ctr"/>
          <a:lstStyle/>
          <a:p>
            <a:pPr defTabSz="914400">
              <a:buClr>
                <a:srgbClr val="000000"/>
              </a:buClr>
              <a:buFont typeface="Gill Sans" charset="0"/>
              <a:buNone/>
            </a:pPr>
            <a:r>
              <a:rPr lang="en-US" sz="2200">
                <a:latin typeface="Gill Sans" charset="0"/>
                <a:ea typeface="Gill Sans" charset="0"/>
                <a:cs typeface="Gill Sans" charset="0"/>
                <a:sym typeface="Gill Sans" charset="0"/>
              </a:rPr>
              <a:t>ID.03</a:t>
            </a:r>
            <a:endParaRPr lang="en-US"/>
          </a:p>
        </p:txBody>
      </p:sp>
      <p:sp>
        <p:nvSpPr>
          <p:cNvPr id="27658" name="AutoShape 12"/>
          <p:cNvSpPr>
            <a:spLocks/>
          </p:cNvSpPr>
          <p:nvPr/>
        </p:nvSpPr>
        <p:spPr bwMode="auto">
          <a:xfrm>
            <a:off x="6691313" y="5897563"/>
            <a:ext cx="712787" cy="419100"/>
          </a:xfrm>
          <a:custGeom>
            <a:avLst/>
            <a:gdLst>
              <a:gd name="T0" fmla="*/ 356394 w 21600"/>
              <a:gd name="T1" fmla="*/ 209550 h 21600"/>
              <a:gd name="T2" fmla="*/ 356394 w 21600"/>
              <a:gd name="T3" fmla="*/ 209550 h 21600"/>
              <a:gd name="T4" fmla="*/ 356394 w 21600"/>
              <a:gd name="T5" fmla="*/ 209550 h 21600"/>
              <a:gd name="T6" fmla="*/ 356394 w 21600"/>
              <a:gd name="T7" fmla="*/ 2095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0" tIns="0" rIns="0" bIns="0" anchor="ctr"/>
          <a:lstStyle/>
          <a:p>
            <a:pPr defTabSz="914400">
              <a:buClr>
                <a:srgbClr val="000000"/>
              </a:buClr>
              <a:buFont typeface="Gill Sans" charset="0"/>
              <a:buNone/>
            </a:pPr>
            <a:r>
              <a:rPr lang="en-US" sz="2200">
                <a:latin typeface="Gill Sans" charset="0"/>
                <a:ea typeface="Gill Sans" charset="0"/>
                <a:cs typeface="Gill Sans" charset="0"/>
                <a:sym typeface="Gill Sans" charset="0"/>
              </a:rPr>
              <a:t>ID.19</a:t>
            </a:r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AutoShape 1"/>
          <p:cNvSpPr>
            <a:spLocks/>
          </p:cNvSpPr>
          <p:nvPr/>
        </p:nvSpPr>
        <p:spPr bwMode="auto">
          <a:xfrm>
            <a:off x="133350" y="190500"/>
            <a:ext cx="12736513" cy="5715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EB4"/>
          </a:solid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defTabSz="455613">
              <a:spcBef>
                <a:spcPts val="1400"/>
              </a:spcBef>
              <a:defRPr/>
            </a:pPr>
            <a:r>
              <a:rPr lang="en-US" sz="3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The future: ALMA molecular deep field</a:t>
            </a:r>
            <a:endParaRPr lang="en-US" dirty="0"/>
          </a:p>
        </p:txBody>
      </p:sp>
      <p:pic>
        <p:nvPicPr>
          <p:cNvPr id="39939" name="Picture 2" descr="figures_FB-1.002 [www.imagesplitter.net].png"/>
          <p:cNvPicPr>
            <a:picLocks noChangeAspect="1"/>
          </p:cNvPicPr>
          <p:nvPr/>
        </p:nvPicPr>
        <p:blipFill>
          <a:blip r:embed="rId2" cstate="print"/>
          <a:srcRect r="9225"/>
          <a:stretch>
            <a:fillRect/>
          </a:stretch>
        </p:blipFill>
        <p:spPr bwMode="auto">
          <a:xfrm>
            <a:off x="500063" y="885825"/>
            <a:ext cx="8351837" cy="4046538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39940" name="AutoShape 3"/>
          <p:cNvSpPr>
            <a:spLocks/>
          </p:cNvSpPr>
          <p:nvPr/>
        </p:nvSpPr>
        <p:spPr bwMode="auto">
          <a:xfrm>
            <a:off x="9082088" y="1822450"/>
            <a:ext cx="3822700" cy="2235200"/>
          </a:xfrm>
          <a:custGeom>
            <a:avLst/>
            <a:gdLst>
              <a:gd name="T0" fmla="*/ 1911350 w 21600"/>
              <a:gd name="T1" fmla="*/ 1117600 h 21600"/>
              <a:gd name="T2" fmla="*/ 1911350 w 21600"/>
              <a:gd name="T3" fmla="*/ 1117600 h 21600"/>
              <a:gd name="T4" fmla="*/ 1911350 w 21600"/>
              <a:gd name="T5" fmla="*/ 1117600 h 21600"/>
              <a:gd name="T6" fmla="*/ 1911350 w 21600"/>
              <a:gd name="T7" fmla="*/ 11176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pPr algn="l" defTabSz="914400">
              <a:spcBef>
                <a:spcPts val="3800"/>
              </a:spcBef>
              <a:buClr>
                <a:srgbClr val="000000"/>
              </a:buClr>
              <a:buFont typeface="Gill Sans" charset="0"/>
              <a:buNone/>
            </a:pPr>
            <a:r>
              <a:rPr lang="en-US" sz="2200">
                <a:latin typeface="Gill Sans" charset="0"/>
                <a:ea typeface="Gill Sans" charset="0"/>
                <a:cs typeface="Gill Sans" charset="0"/>
                <a:sym typeface="Gill Sans" charset="0"/>
              </a:rPr>
              <a:t>da Cunha et al. 2013</a:t>
            </a:r>
          </a:p>
          <a:p>
            <a:pPr algn="l" defTabSz="914400">
              <a:spcBef>
                <a:spcPts val="3800"/>
              </a:spcBef>
              <a:buClr>
                <a:srgbClr val="000000"/>
              </a:buClr>
              <a:buFont typeface="Gill Sans" charset="0"/>
              <a:buNone/>
            </a:pP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Detailed prediction for continuum and line strengths in deep fields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 descr="figures_FB-1.002 [www.imagesplitter.net].png"/>
          <p:cNvPicPr>
            <a:picLocks noChangeAspect="1"/>
          </p:cNvPicPr>
          <p:nvPr/>
        </p:nvPicPr>
        <p:blipFill>
          <a:blip r:embed="rId2" cstate="print"/>
          <a:srcRect r="9225"/>
          <a:stretch>
            <a:fillRect/>
          </a:stretch>
        </p:blipFill>
        <p:spPr bwMode="auto">
          <a:xfrm>
            <a:off x="500063" y="885825"/>
            <a:ext cx="8351837" cy="4046538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40963" name="Picture 2" descr="droppedImage.pdf"/>
          <p:cNvPicPr>
            <a:picLocks noChangeAspect="1"/>
          </p:cNvPicPr>
          <p:nvPr/>
        </p:nvPicPr>
        <p:blipFill>
          <a:blip r:embed="rId3" cstate="print"/>
          <a:srcRect r="5338"/>
          <a:stretch>
            <a:fillRect/>
          </a:stretch>
        </p:blipFill>
        <p:spPr bwMode="auto">
          <a:xfrm>
            <a:off x="431800" y="5524500"/>
            <a:ext cx="11837988" cy="42672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40964" name="AutoShape 3"/>
          <p:cNvSpPr>
            <a:spLocks/>
          </p:cNvSpPr>
          <p:nvPr/>
        </p:nvSpPr>
        <p:spPr bwMode="auto">
          <a:xfrm>
            <a:off x="9099550" y="5916613"/>
            <a:ext cx="1787525" cy="412750"/>
          </a:xfrm>
          <a:custGeom>
            <a:avLst/>
            <a:gdLst>
              <a:gd name="T0" fmla="*/ 893763 w 21600"/>
              <a:gd name="T1" fmla="*/ 206375 h 21600"/>
              <a:gd name="T2" fmla="*/ 893763 w 21600"/>
              <a:gd name="T3" fmla="*/ 206375 h 21600"/>
              <a:gd name="T4" fmla="*/ 893763 w 21600"/>
              <a:gd name="T5" fmla="*/ 206375 h 21600"/>
              <a:gd name="T6" fmla="*/ 893763 w 21600"/>
              <a:gd name="T7" fmla="*/ 206375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 cap="flat" cmpd="sng">
            <a:noFill/>
            <a:prstDash val="solid"/>
            <a:miter lim="0"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40965" name="AutoShape 4"/>
          <p:cNvSpPr>
            <a:spLocks/>
          </p:cNvSpPr>
          <p:nvPr/>
        </p:nvSpPr>
        <p:spPr bwMode="auto">
          <a:xfrm>
            <a:off x="9315450" y="7694613"/>
            <a:ext cx="1355725" cy="412750"/>
          </a:xfrm>
          <a:custGeom>
            <a:avLst/>
            <a:gdLst>
              <a:gd name="T0" fmla="*/ 677863 w 21600"/>
              <a:gd name="T1" fmla="*/ 206375 h 21600"/>
              <a:gd name="T2" fmla="*/ 677863 w 21600"/>
              <a:gd name="T3" fmla="*/ 206375 h 21600"/>
              <a:gd name="T4" fmla="*/ 677863 w 21600"/>
              <a:gd name="T5" fmla="*/ 206375 h 21600"/>
              <a:gd name="T6" fmla="*/ 677863 w 21600"/>
              <a:gd name="T7" fmla="*/ 206375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 cap="flat" cmpd="sng">
            <a:noFill/>
            <a:prstDash val="solid"/>
            <a:miter lim="0"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15717" name="AutoShape 5"/>
          <p:cNvSpPr>
            <a:spLocks/>
          </p:cNvSpPr>
          <p:nvPr/>
        </p:nvSpPr>
        <p:spPr bwMode="auto">
          <a:xfrm>
            <a:off x="6731000" y="6845300"/>
            <a:ext cx="914400" cy="254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4A7FE">
              <a:alpha val="50000"/>
            </a:srgbClr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15718" name="AutoShape 6"/>
          <p:cNvSpPr>
            <a:spLocks/>
          </p:cNvSpPr>
          <p:nvPr/>
        </p:nvSpPr>
        <p:spPr bwMode="auto">
          <a:xfrm>
            <a:off x="10693400" y="6743700"/>
            <a:ext cx="876300" cy="4953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74A7FE">
              <a:alpha val="50000"/>
            </a:srgbClr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40968" name="Line 7"/>
          <p:cNvSpPr>
            <a:spLocks noChangeShapeType="1"/>
          </p:cNvSpPr>
          <p:nvPr/>
        </p:nvSpPr>
        <p:spPr bwMode="auto">
          <a:xfrm flipH="1" flipV="1">
            <a:off x="2335213" y="5649913"/>
            <a:ext cx="25400" cy="3297237"/>
          </a:xfrm>
          <a:prstGeom prst="line">
            <a:avLst/>
          </a:prstGeom>
          <a:noFill/>
          <a:ln w="139700">
            <a:solidFill>
              <a:srgbClr val="773F9B">
                <a:alpha val="50980"/>
              </a:srgbClr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40969" name="Line 8"/>
          <p:cNvSpPr>
            <a:spLocks noChangeShapeType="1"/>
          </p:cNvSpPr>
          <p:nvPr/>
        </p:nvSpPr>
        <p:spPr bwMode="auto">
          <a:xfrm flipH="1" flipV="1">
            <a:off x="6348413" y="5649913"/>
            <a:ext cx="25400" cy="3297237"/>
          </a:xfrm>
          <a:prstGeom prst="line">
            <a:avLst/>
          </a:prstGeom>
          <a:noFill/>
          <a:ln w="139700">
            <a:solidFill>
              <a:srgbClr val="773F9B">
                <a:alpha val="50980"/>
              </a:srgbClr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40970" name="Line 9"/>
          <p:cNvSpPr>
            <a:spLocks noChangeShapeType="1"/>
          </p:cNvSpPr>
          <p:nvPr/>
        </p:nvSpPr>
        <p:spPr bwMode="auto">
          <a:xfrm flipH="1" flipV="1">
            <a:off x="10158413" y="5637213"/>
            <a:ext cx="25400" cy="3297237"/>
          </a:xfrm>
          <a:prstGeom prst="line">
            <a:avLst/>
          </a:prstGeom>
          <a:noFill/>
          <a:ln w="139700">
            <a:solidFill>
              <a:srgbClr val="773F9B">
                <a:alpha val="50980"/>
              </a:srgbClr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40971" name="AutoShape 10"/>
          <p:cNvSpPr>
            <a:spLocks/>
          </p:cNvSpPr>
          <p:nvPr/>
        </p:nvSpPr>
        <p:spPr bwMode="auto">
          <a:xfrm rot="-5400000">
            <a:off x="632619" y="6844507"/>
            <a:ext cx="2871787" cy="406400"/>
          </a:xfrm>
          <a:custGeom>
            <a:avLst/>
            <a:gdLst>
              <a:gd name="T0" fmla="*/ 1435894 w 21600"/>
              <a:gd name="T1" fmla="*/ 203200 h 21600"/>
              <a:gd name="T2" fmla="*/ 1435894 w 21600"/>
              <a:gd name="T3" fmla="*/ 203200 h 21600"/>
              <a:gd name="T4" fmla="*/ 1435894 w 21600"/>
              <a:gd name="T5" fmla="*/ 203200 h 21600"/>
              <a:gd name="T6" fmla="*/ 1435894 w 21600"/>
              <a:gd name="T7" fmla="*/ 2032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r>
              <a:rPr lang="en-US" sz="2000" b="1">
                <a:solidFill>
                  <a:srgbClr val="5F327C"/>
                </a:solidFill>
              </a:rPr>
              <a:t>ALMA 5 sigma limit      </a:t>
            </a:r>
            <a:endParaRPr lang="en-US"/>
          </a:p>
        </p:txBody>
      </p:sp>
      <p:sp>
        <p:nvSpPr>
          <p:cNvPr id="115723" name="AutoShape 11"/>
          <p:cNvSpPr>
            <a:spLocks/>
          </p:cNvSpPr>
          <p:nvPr/>
        </p:nvSpPr>
        <p:spPr bwMode="auto">
          <a:xfrm rot="16200000">
            <a:off x="4672806" y="6895307"/>
            <a:ext cx="2871787" cy="406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>
            <a:outerShdw dist="25400" dir="5400000" algn="ctr" rotWithShape="0">
              <a:srgbClr val="FFFFFF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>
              <a:defRPr/>
            </a:pPr>
            <a:r>
              <a:rPr lang="en-US" sz="2000" b="1">
                <a:solidFill>
                  <a:srgbClr val="5F327C"/>
                </a:solidFill>
              </a:rPr>
              <a:t>ALMA 5 sigma limit      </a:t>
            </a:r>
            <a:endParaRPr lang="en-US"/>
          </a:p>
        </p:txBody>
      </p:sp>
      <p:sp>
        <p:nvSpPr>
          <p:cNvPr id="115724" name="AutoShape 12"/>
          <p:cNvSpPr>
            <a:spLocks/>
          </p:cNvSpPr>
          <p:nvPr/>
        </p:nvSpPr>
        <p:spPr bwMode="auto">
          <a:xfrm rot="16200000">
            <a:off x="8482806" y="6895307"/>
            <a:ext cx="2871787" cy="406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>
            <a:outerShdw dist="25400" dir="5400000" algn="ctr" rotWithShape="0">
              <a:srgbClr val="FFFFFF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>
              <a:defRPr/>
            </a:pPr>
            <a:r>
              <a:rPr lang="en-US" sz="2000" b="1">
                <a:solidFill>
                  <a:srgbClr val="5F327C"/>
                </a:solidFill>
              </a:rPr>
              <a:t>ALMA 5 sigma limit      </a:t>
            </a:r>
            <a:endParaRPr lang="en-US"/>
          </a:p>
        </p:txBody>
      </p:sp>
      <p:sp>
        <p:nvSpPr>
          <p:cNvPr id="40974" name="AutoShape 13"/>
          <p:cNvSpPr>
            <a:spLocks/>
          </p:cNvSpPr>
          <p:nvPr/>
        </p:nvSpPr>
        <p:spPr bwMode="auto">
          <a:xfrm>
            <a:off x="7058025" y="6261100"/>
            <a:ext cx="1427163" cy="406400"/>
          </a:xfrm>
          <a:custGeom>
            <a:avLst/>
            <a:gdLst>
              <a:gd name="T0" fmla="*/ 713582 w 21600"/>
              <a:gd name="T1" fmla="*/ 203200 h 21600"/>
              <a:gd name="T2" fmla="*/ 713582 w 21600"/>
              <a:gd name="T3" fmla="*/ 203200 h 21600"/>
              <a:gd name="T4" fmla="*/ 713582 w 21600"/>
              <a:gd name="T5" fmla="*/ 203200 h 21600"/>
              <a:gd name="T6" fmla="*/ 713582 w 21600"/>
              <a:gd name="T7" fmla="*/ 2032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r>
              <a:rPr lang="en-US" sz="2000" b="1">
                <a:solidFill>
                  <a:srgbClr val="4D97D2"/>
                </a:solidFill>
              </a:rPr>
              <a:t>PdBI limits</a:t>
            </a:r>
            <a:endParaRPr lang="en-US"/>
          </a:p>
        </p:txBody>
      </p:sp>
      <p:sp>
        <p:nvSpPr>
          <p:cNvPr id="40975" name="AutoShape 14"/>
          <p:cNvSpPr>
            <a:spLocks/>
          </p:cNvSpPr>
          <p:nvPr/>
        </p:nvSpPr>
        <p:spPr bwMode="auto">
          <a:xfrm>
            <a:off x="10715625" y="6794500"/>
            <a:ext cx="1427163" cy="406400"/>
          </a:xfrm>
          <a:custGeom>
            <a:avLst/>
            <a:gdLst>
              <a:gd name="T0" fmla="*/ 713582 w 21600"/>
              <a:gd name="T1" fmla="*/ 203200 h 21600"/>
              <a:gd name="T2" fmla="*/ 713582 w 21600"/>
              <a:gd name="T3" fmla="*/ 203200 h 21600"/>
              <a:gd name="T4" fmla="*/ 713582 w 21600"/>
              <a:gd name="T5" fmla="*/ 203200 h 21600"/>
              <a:gd name="T6" fmla="*/ 713582 w 21600"/>
              <a:gd name="T7" fmla="*/ 2032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r>
              <a:rPr lang="en-US" sz="2000" b="1">
                <a:solidFill>
                  <a:srgbClr val="4D97D2"/>
                </a:solidFill>
              </a:rPr>
              <a:t>PdBI limits</a:t>
            </a:r>
            <a:endParaRPr lang="en-US"/>
          </a:p>
        </p:txBody>
      </p:sp>
      <p:sp>
        <p:nvSpPr>
          <p:cNvPr id="40976" name="AutoShape 15"/>
          <p:cNvSpPr>
            <a:spLocks/>
          </p:cNvSpPr>
          <p:nvPr/>
        </p:nvSpPr>
        <p:spPr bwMode="auto">
          <a:xfrm>
            <a:off x="2828925" y="5892800"/>
            <a:ext cx="1427163" cy="406400"/>
          </a:xfrm>
          <a:custGeom>
            <a:avLst/>
            <a:gdLst>
              <a:gd name="T0" fmla="*/ 713582 w 21600"/>
              <a:gd name="T1" fmla="*/ 203200 h 21600"/>
              <a:gd name="T2" fmla="*/ 713582 w 21600"/>
              <a:gd name="T3" fmla="*/ 203200 h 21600"/>
              <a:gd name="T4" fmla="*/ 713582 w 21600"/>
              <a:gd name="T5" fmla="*/ 203200 h 21600"/>
              <a:gd name="T6" fmla="*/ 713582 w 21600"/>
              <a:gd name="T7" fmla="*/ 2032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r>
              <a:rPr lang="en-US" sz="2000" b="1">
                <a:solidFill>
                  <a:srgbClr val="4D97D2"/>
                </a:solidFill>
              </a:rPr>
              <a:t>PdBI limits</a:t>
            </a:r>
            <a:endParaRPr lang="en-US"/>
          </a:p>
        </p:txBody>
      </p:sp>
      <p:sp>
        <p:nvSpPr>
          <p:cNvPr id="40977" name="AutoShape 16"/>
          <p:cNvSpPr>
            <a:spLocks/>
          </p:cNvSpPr>
          <p:nvPr/>
        </p:nvSpPr>
        <p:spPr bwMode="auto">
          <a:xfrm>
            <a:off x="10863263" y="5721350"/>
            <a:ext cx="1230312" cy="749300"/>
          </a:xfrm>
          <a:custGeom>
            <a:avLst/>
            <a:gdLst>
              <a:gd name="T0" fmla="*/ 615156 w 21600"/>
              <a:gd name="T1" fmla="*/ 374650 h 21600"/>
              <a:gd name="T2" fmla="*/ 615156 w 21600"/>
              <a:gd name="T3" fmla="*/ 374650 h 21600"/>
              <a:gd name="T4" fmla="*/ 615156 w 21600"/>
              <a:gd name="T5" fmla="*/ 374650 h 21600"/>
              <a:gd name="T6" fmla="*/ 615156 w 21600"/>
              <a:gd name="T7" fmla="*/ 3746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pPr algn="l"/>
            <a:r>
              <a:rPr lang="en-US" sz="1400" b="1">
                <a:solidFill>
                  <a:srgbClr val="008079"/>
                </a:solidFill>
              </a:rPr>
              <a:t>Lagos</a:t>
            </a:r>
          </a:p>
          <a:p>
            <a:pPr algn="l"/>
            <a:r>
              <a:rPr lang="en-US" sz="1400" b="1">
                <a:solidFill>
                  <a:srgbClr val="FF7200"/>
                </a:solidFill>
              </a:rPr>
              <a:t>Obreschkow</a:t>
            </a:r>
          </a:p>
          <a:p>
            <a:pPr algn="l"/>
            <a:r>
              <a:rPr lang="en-US" sz="1400" b="1">
                <a:solidFill>
                  <a:srgbClr val="545454"/>
                </a:solidFill>
              </a:rPr>
              <a:t>Sargent</a:t>
            </a:r>
            <a:endParaRPr lang="en-US"/>
          </a:p>
        </p:txBody>
      </p:sp>
      <p:sp>
        <p:nvSpPr>
          <p:cNvPr id="115729" name="AutoShape 17"/>
          <p:cNvSpPr>
            <a:spLocks/>
          </p:cNvSpPr>
          <p:nvPr/>
        </p:nvSpPr>
        <p:spPr bwMode="auto">
          <a:xfrm>
            <a:off x="133350" y="190500"/>
            <a:ext cx="12736513" cy="5715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EB4"/>
          </a:solid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defTabSz="455613">
              <a:spcBef>
                <a:spcPts val="1400"/>
              </a:spcBef>
              <a:defRPr/>
            </a:pPr>
            <a:r>
              <a:rPr lang="en-US" sz="30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the future: ALMA molecular deep field</a:t>
            </a:r>
            <a:endParaRPr lang="en-US"/>
          </a:p>
        </p:txBody>
      </p:sp>
      <p:sp>
        <p:nvSpPr>
          <p:cNvPr id="40979" name="AutoShape 18"/>
          <p:cNvSpPr>
            <a:spLocks/>
          </p:cNvSpPr>
          <p:nvPr/>
        </p:nvSpPr>
        <p:spPr bwMode="auto">
          <a:xfrm>
            <a:off x="239713" y="5105400"/>
            <a:ext cx="11985625" cy="558800"/>
          </a:xfrm>
          <a:custGeom>
            <a:avLst/>
            <a:gdLst>
              <a:gd name="T0" fmla="*/ 5992813 w 21600"/>
              <a:gd name="T1" fmla="*/ 279400 h 21600"/>
              <a:gd name="T2" fmla="*/ 5992813 w 21600"/>
              <a:gd name="T3" fmla="*/ 279400 h 21600"/>
              <a:gd name="T4" fmla="*/ 5992813 w 21600"/>
              <a:gd name="T5" fmla="*/ 279400 h 21600"/>
              <a:gd name="T6" fmla="*/ 5992813 w 21600"/>
              <a:gd name="T7" fmla="*/ 2794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pPr algn="l" defTabSz="914400">
              <a:spcBef>
                <a:spcPts val="3800"/>
              </a:spcBef>
              <a:buClr>
                <a:srgbClr val="000000"/>
              </a:buClr>
              <a:buFont typeface="Gill Sans" charset="0"/>
              <a:buNone/>
            </a:pPr>
            <a:r>
              <a:rPr lang="en-US" sz="3000" b="1">
                <a:latin typeface="Gill Sans" charset="0"/>
                <a:ea typeface="Gill Sans" charset="0"/>
                <a:cs typeface="Gill Sans" charset="0"/>
                <a:sym typeface="Gill Sans" charset="0"/>
              </a:rPr>
              <a:t>ALMA will rock — </a:t>
            </a: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‘only’ 20 hours will blow current study out of the water.</a:t>
            </a:r>
            <a:endParaRPr lang="en-US"/>
          </a:p>
        </p:txBody>
      </p:sp>
      <p:sp>
        <p:nvSpPr>
          <p:cNvPr id="40980" name="AutoShape 19"/>
          <p:cNvSpPr>
            <a:spLocks/>
          </p:cNvSpPr>
          <p:nvPr/>
        </p:nvSpPr>
        <p:spPr bwMode="auto">
          <a:xfrm>
            <a:off x="9082088" y="1822450"/>
            <a:ext cx="3822700" cy="2235200"/>
          </a:xfrm>
          <a:custGeom>
            <a:avLst/>
            <a:gdLst>
              <a:gd name="T0" fmla="*/ 1911350 w 21600"/>
              <a:gd name="T1" fmla="*/ 1117600 h 21600"/>
              <a:gd name="T2" fmla="*/ 1911350 w 21600"/>
              <a:gd name="T3" fmla="*/ 1117600 h 21600"/>
              <a:gd name="T4" fmla="*/ 1911350 w 21600"/>
              <a:gd name="T5" fmla="*/ 1117600 h 21600"/>
              <a:gd name="T6" fmla="*/ 1911350 w 21600"/>
              <a:gd name="T7" fmla="*/ 11176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pPr algn="l" defTabSz="914400">
              <a:spcBef>
                <a:spcPts val="3800"/>
              </a:spcBef>
              <a:buClr>
                <a:srgbClr val="000000"/>
              </a:buClr>
              <a:buFont typeface="Gill Sans" charset="0"/>
              <a:buNone/>
            </a:pPr>
            <a:r>
              <a:rPr lang="en-US" sz="2200">
                <a:latin typeface="Gill Sans" charset="0"/>
                <a:ea typeface="Gill Sans" charset="0"/>
                <a:cs typeface="Gill Sans" charset="0"/>
                <a:sym typeface="Gill Sans" charset="0"/>
              </a:rPr>
              <a:t>da Cunha et al. 2013</a:t>
            </a:r>
          </a:p>
          <a:p>
            <a:pPr algn="l" defTabSz="914400">
              <a:spcBef>
                <a:spcPts val="3800"/>
              </a:spcBef>
              <a:buClr>
                <a:srgbClr val="000000"/>
              </a:buClr>
              <a:buFont typeface="Gill Sans" charset="0"/>
              <a:buNone/>
            </a:pP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Detailed prediction for continuum and line strengths in deep fields</a:t>
            </a:r>
            <a:endParaRPr lang="en-US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 descr="imag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2900" y="2171700"/>
            <a:ext cx="6094413" cy="5908675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50179" name="AutoShape 2"/>
          <p:cNvSpPr>
            <a:spLocks/>
          </p:cNvSpPr>
          <p:nvPr/>
        </p:nvSpPr>
        <p:spPr bwMode="auto">
          <a:xfrm>
            <a:off x="8318500" y="3094038"/>
            <a:ext cx="3378200" cy="3563937"/>
          </a:xfrm>
          <a:custGeom>
            <a:avLst/>
            <a:gdLst>
              <a:gd name="T0" fmla="*/ 1689100 w 21600"/>
              <a:gd name="T1" fmla="*/ 1781969 h 21600"/>
              <a:gd name="T2" fmla="*/ 1689100 w 21600"/>
              <a:gd name="T3" fmla="*/ 1781969 h 21600"/>
              <a:gd name="T4" fmla="*/ 1689100 w 21600"/>
              <a:gd name="T5" fmla="*/ 1781969 h 21600"/>
              <a:gd name="T6" fmla="*/ 1689100 w 21600"/>
              <a:gd name="T7" fmla="*/ 1781969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0" tIns="0" rIns="0" bIns="0" anchor="ctr"/>
          <a:lstStyle/>
          <a:p>
            <a:pPr algn="l" defTabSz="914400">
              <a:buClr>
                <a:srgbClr val="000000"/>
              </a:buClr>
              <a:buFont typeface="Gill Sans" charset="0"/>
              <a:buNone/>
            </a:pP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line stacking of high-density lines → no detection, consistent with expectations</a:t>
            </a:r>
          </a:p>
          <a:p>
            <a:pPr algn="l" defTabSz="914400">
              <a:buClr>
                <a:srgbClr val="000000"/>
              </a:buClr>
              <a:buFont typeface="Gill Sans" charset="0"/>
              <a:buNone/>
            </a:pPr>
            <a:endParaRPr lang="en-US" sz="3000">
              <a:latin typeface="Gill Sans" charset="0"/>
              <a:ea typeface="Gill Sans" charset="0"/>
              <a:cs typeface="Gill Sans" charset="0"/>
              <a:sym typeface="Gill Sans" charset="0"/>
            </a:endParaRPr>
          </a:p>
          <a:p>
            <a:pPr algn="l" defTabSz="914400">
              <a:buClr>
                <a:srgbClr val="000000"/>
              </a:buClr>
              <a:buFont typeface="Gill Sans" charset="0"/>
              <a:buNone/>
            </a:pP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(line) stacking will be powerful tool in ALMA era</a:t>
            </a:r>
            <a:endParaRPr lang="en-US"/>
          </a:p>
        </p:txBody>
      </p:sp>
      <p:sp>
        <p:nvSpPr>
          <p:cNvPr id="50180" name="AutoShape 3"/>
          <p:cNvSpPr>
            <a:spLocks/>
          </p:cNvSpPr>
          <p:nvPr/>
        </p:nvSpPr>
        <p:spPr bwMode="auto">
          <a:xfrm>
            <a:off x="584200" y="1257300"/>
            <a:ext cx="11391900" cy="711200"/>
          </a:xfrm>
          <a:custGeom>
            <a:avLst/>
            <a:gdLst>
              <a:gd name="T0" fmla="*/ 5695950 w 21600"/>
              <a:gd name="T1" fmla="*/ 355600 h 21600"/>
              <a:gd name="T2" fmla="*/ 5695950 w 21600"/>
              <a:gd name="T3" fmla="*/ 355600 h 21600"/>
              <a:gd name="T4" fmla="*/ 5695950 w 21600"/>
              <a:gd name="T5" fmla="*/ 355600 h 21600"/>
              <a:gd name="T6" fmla="*/ 5695950 w 21600"/>
              <a:gd name="T7" fmla="*/ 3556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0" tIns="0" rIns="0" bIns="0" anchor="ctr"/>
          <a:lstStyle/>
          <a:p>
            <a:pPr algn="l" defTabSz="914400">
              <a:buClr>
                <a:srgbClr val="000000"/>
              </a:buClr>
              <a:buFont typeface="Gill Sans" charset="0"/>
              <a:buNone/>
            </a:pPr>
            <a:r>
              <a:rPr lang="en-US" sz="2400">
                <a:latin typeface="Gill Sans" charset="0"/>
                <a:ea typeface="Gill Sans" charset="0"/>
                <a:cs typeface="Gill Sans" charset="0"/>
                <a:sym typeface="Gill Sans" charset="0"/>
              </a:rPr>
              <a:t>stacking: HCN(6-5), HCN(7-6), HCN(8-7), HNC(6-5), HNC(7-6), HCO</a:t>
            </a:r>
            <a:r>
              <a:rPr lang="en-US" sz="2400" baseline="32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+</a:t>
            </a:r>
            <a:r>
              <a:rPr lang="en-US" sz="2400">
                <a:latin typeface="Gill Sans" charset="0"/>
                <a:ea typeface="Gill Sans" charset="0"/>
                <a:cs typeface="Gill Sans" charset="0"/>
                <a:sym typeface="Gill Sans" charset="0"/>
              </a:rPr>
              <a:t>(6-5), HCO</a:t>
            </a:r>
            <a:r>
              <a:rPr lang="en-US" sz="2400" baseline="32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+</a:t>
            </a:r>
            <a:r>
              <a:rPr lang="en-US" sz="2400">
                <a:latin typeface="Gill Sans" charset="0"/>
                <a:ea typeface="Gill Sans" charset="0"/>
                <a:cs typeface="Gill Sans" charset="0"/>
                <a:sym typeface="Gill Sans" charset="0"/>
              </a:rPr>
              <a:t>(7-6), CS(11-10), CS(12-11), CS(13-12), CS(14-13), HOC</a:t>
            </a:r>
            <a:r>
              <a:rPr lang="en-US" sz="2400" baseline="32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+</a:t>
            </a:r>
            <a:r>
              <a:rPr lang="en-US" sz="2400">
                <a:latin typeface="Gill Sans" charset="0"/>
                <a:ea typeface="Gill Sans" charset="0"/>
                <a:cs typeface="Gill Sans" charset="0"/>
                <a:sym typeface="Gill Sans" charset="0"/>
              </a:rPr>
              <a:t>(6-5), HOC</a:t>
            </a:r>
            <a:r>
              <a:rPr lang="en-US" sz="2400" baseline="32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+</a:t>
            </a:r>
            <a:r>
              <a:rPr lang="en-US" sz="2400">
                <a:latin typeface="Gill Sans" charset="0"/>
                <a:ea typeface="Gill Sans" charset="0"/>
                <a:cs typeface="Gill Sans" charset="0"/>
                <a:sym typeface="Gill Sans" charset="0"/>
              </a:rPr>
              <a:t>(7-6)</a:t>
            </a:r>
            <a:endParaRPr lang="en-US"/>
          </a:p>
        </p:txBody>
      </p:sp>
      <p:grpSp>
        <p:nvGrpSpPr>
          <p:cNvPr id="50181" name="Group 4"/>
          <p:cNvGrpSpPr>
            <a:grpSpLocks/>
          </p:cNvGrpSpPr>
          <p:nvPr/>
        </p:nvGrpSpPr>
        <p:grpSpPr bwMode="auto">
          <a:xfrm>
            <a:off x="98425" y="247650"/>
            <a:ext cx="12763500" cy="482600"/>
            <a:chOff x="0" y="0"/>
            <a:chExt cx="12763500" cy="482600"/>
          </a:xfrm>
        </p:grpSpPr>
        <p:sp>
          <p:nvSpPr>
            <p:cNvPr id="50183" name="AutoShape 5"/>
            <p:cNvSpPr>
              <a:spLocks/>
            </p:cNvSpPr>
            <p:nvPr/>
          </p:nvSpPr>
          <p:spPr bwMode="auto">
            <a:xfrm>
              <a:off x="0" y="0"/>
              <a:ext cx="12763500" cy="482600"/>
            </a:xfrm>
            <a:custGeom>
              <a:avLst/>
              <a:gdLst>
                <a:gd name="T0" fmla="*/ 6381750 w 21600"/>
                <a:gd name="T1" fmla="*/ 241300 h 21600"/>
                <a:gd name="T2" fmla="*/ 6381750 w 21600"/>
                <a:gd name="T3" fmla="*/ 241300 h 21600"/>
                <a:gd name="T4" fmla="*/ 6381750 w 21600"/>
                <a:gd name="T5" fmla="*/ 241300 h 21600"/>
                <a:gd name="T6" fmla="*/ 6381750 w 21600"/>
                <a:gd name="T7" fmla="*/ 24130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CCE8B5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50184" name="AutoShape 6"/>
            <p:cNvSpPr>
              <a:spLocks/>
            </p:cNvSpPr>
            <p:nvPr/>
          </p:nvSpPr>
          <p:spPr bwMode="auto">
            <a:xfrm>
              <a:off x="0" y="63500"/>
              <a:ext cx="12763500" cy="355600"/>
            </a:xfrm>
            <a:custGeom>
              <a:avLst/>
              <a:gdLst>
                <a:gd name="T0" fmla="*/ 6381750 w 21600"/>
                <a:gd name="T1" fmla="*/ 177800 h 21600"/>
                <a:gd name="T2" fmla="*/ 6381750 w 21600"/>
                <a:gd name="T3" fmla="*/ 177800 h 21600"/>
                <a:gd name="T4" fmla="*/ 6381750 w 21600"/>
                <a:gd name="T5" fmla="*/ 177800 h 21600"/>
                <a:gd name="T6" fmla="*/ 6381750 w 21600"/>
                <a:gd name="T7" fmla="*/ 17780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noFill/>
              <a:miter lim="0"/>
              <a:headEnd/>
              <a:tailEnd/>
            </a:ln>
          </p:spPr>
          <p:txBody>
            <a:bodyPr lIns="0" tIns="0" rIns="0" bIns="0" anchor="ctr"/>
            <a:lstStyle/>
            <a:p>
              <a:pPr defTabSz="914400">
                <a:buClr>
                  <a:srgbClr val="000000"/>
                </a:buClr>
                <a:buFont typeface="Gill Sans" charset="0"/>
                <a:buNone/>
              </a:pPr>
              <a:r>
                <a:rPr lang="en-US" sz="2400">
                  <a:latin typeface="Gill Sans" charset="0"/>
                  <a:ea typeface="Gill Sans" charset="0"/>
                  <a:cs typeface="Gill Sans" charset="0"/>
                  <a:sym typeface="Gill Sans" charset="0"/>
                </a:rPr>
                <a:t>Dense gas tracers through stacking in 3mm scan</a:t>
              </a:r>
              <a:endParaRPr lang="en-US"/>
            </a:p>
          </p:txBody>
        </p:sp>
      </p:grpSp>
      <p:sp>
        <p:nvSpPr>
          <p:cNvPr id="50182" name="AutoShape 7"/>
          <p:cNvSpPr>
            <a:spLocks/>
          </p:cNvSpPr>
          <p:nvPr/>
        </p:nvSpPr>
        <p:spPr bwMode="auto">
          <a:xfrm>
            <a:off x="8585200" y="9207500"/>
            <a:ext cx="4191000" cy="355600"/>
          </a:xfrm>
          <a:custGeom>
            <a:avLst/>
            <a:gdLst>
              <a:gd name="T0" fmla="*/ 2095500 w 21600"/>
              <a:gd name="T1" fmla="*/ 177800 h 21600"/>
              <a:gd name="T2" fmla="*/ 2095500 w 21600"/>
              <a:gd name="T3" fmla="*/ 177800 h 21600"/>
              <a:gd name="T4" fmla="*/ 2095500 w 21600"/>
              <a:gd name="T5" fmla="*/ 177800 h 21600"/>
              <a:gd name="T6" fmla="*/ 2095500 w 21600"/>
              <a:gd name="T7" fmla="*/ 1778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0" tIns="0" rIns="0" bIns="0" anchor="ctr"/>
          <a:lstStyle/>
          <a:p>
            <a:pPr defTabSz="914400">
              <a:buClr>
                <a:srgbClr val="000000"/>
              </a:buClr>
              <a:buFont typeface="Gill Sans" charset="0"/>
              <a:buNone/>
            </a:pPr>
            <a:r>
              <a:rPr lang="en-US" sz="2400">
                <a:latin typeface="Gill Sans" charset="0"/>
                <a:ea typeface="Gill Sans" charset="0"/>
                <a:cs typeface="Gill Sans" charset="0"/>
                <a:sym typeface="Gill Sans" charset="0"/>
              </a:rPr>
              <a:t>Walter et al. 2012</a:t>
            </a:r>
            <a:endParaRPr lang="en-US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 descr="imag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163" y="1257300"/>
            <a:ext cx="8174037" cy="82296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45059" name="Picture 2" descr="image.png"/>
          <p:cNvPicPr>
            <a:picLocks noChangeAspect="1"/>
          </p:cNvPicPr>
          <p:nvPr/>
        </p:nvPicPr>
        <p:blipFill>
          <a:blip r:embed="rId3" cstate="print"/>
          <a:srcRect l="89343" t="7492" r="2914" b="61095"/>
          <a:stretch>
            <a:fillRect/>
          </a:stretch>
        </p:blipFill>
        <p:spPr bwMode="auto">
          <a:xfrm>
            <a:off x="6980238" y="5397500"/>
            <a:ext cx="1403350" cy="27813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grpSp>
        <p:nvGrpSpPr>
          <p:cNvPr id="45060" name="Group 3"/>
          <p:cNvGrpSpPr>
            <a:grpSpLocks/>
          </p:cNvGrpSpPr>
          <p:nvPr/>
        </p:nvGrpSpPr>
        <p:grpSpPr bwMode="auto">
          <a:xfrm>
            <a:off x="98425" y="247650"/>
            <a:ext cx="12763500" cy="482600"/>
            <a:chOff x="0" y="0"/>
            <a:chExt cx="12763500" cy="482600"/>
          </a:xfrm>
        </p:grpSpPr>
        <p:sp>
          <p:nvSpPr>
            <p:cNvPr id="45066" name="AutoShape 4"/>
            <p:cNvSpPr>
              <a:spLocks/>
            </p:cNvSpPr>
            <p:nvPr/>
          </p:nvSpPr>
          <p:spPr bwMode="auto">
            <a:xfrm>
              <a:off x="0" y="0"/>
              <a:ext cx="12763500" cy="482600"/>
            </a:xfrm>
            <a:custGeom>
              <a:avLst/>
              <a:gdLst>
                <a:gd name="T0" fmla="*/ 6381750 w 21600"/>
                <a:gd name="T1" fmla="*/ 241300 h 21600"/>
                <a:gd name="T2" fmla="*/ 6381750 w 21600"/>
                <a:gd name="T3" fmla="*/ 241300 h 21600"/>
                <a:gd name="T4" fmla="*/ 6381750 w 21600"/>
                <a:gd name="T5" fmla="*/ 241300 h 21600"/>
                <a:gd name="T6" fmla="*/ 6381750 w 21600"/>
                <a:gd name="T7" fmla="*/ 24130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CCE8B5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45067" name="AutoShape 5"/>
            <p:cNvSpPr>
              <a:spLocks/>
            </p:cNvSpPr>
            <p:nvPr/>
          </p:nvSpPr>
          <p:spPr bwMode="auto">
            <a:xfrm>
              <a:off x="0" y="63500"/>
              <a:ext cx="12763500" cy="355600"/>
            </a:xfrm>
            <a:custGeom>
              <a:avLst/>
              <a:gdLst>
                <a:gd name="T0" fmla="*/ 6381750 w 21600"/>
                <a:gd name="T1" fmla="*/ 177800 h 21600"/>
                <a:gd name="T2" fmla="*/ 6381750 w 21600"/>
                <a:gd name="T3" fmla="*/ 177800 h 21600"/>
                <a:gd name="T4" fmla="*/ 6381750 w 21600"/>
                <a:gd name="T5" fmla="*/ 177800 h 21600"/>
                <a:gd name="T6" fmla="*/ 6381750 w 21600"/>
                <a:gd name="T7" fmla="*/ 17780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noFill/>
              <a:miter lim="0"/>
              <a:headEnd/>
              <a:tailEnd/>
            </a:ln>
          </p:spPr>
          <p:txBody>
            <a:bodyPr lIns="0" tIns="0" rIns="0" bIns="0" anchor="ctr"/>
            <a:lstStyle/>
            <a:p>
              <a:pPr defTabSz="914400">
                <a:buClr>
                  <a:srgbClr val="000000"/>
                </a:buClr>
                <a:buFont typeface="Gill Sans" charset="0"/>
                <a:buNone/>
              </a:pPr>
              <a:r>
                <a:rPr lang="en-US" sz="2400">
                  <a:latin typeface="Gill Sans" charset="0"/>
                  <a:ea typeface="Gill Sans" charset="0"/>
                  <a:cs typeface="Gill Sans" charset="0"/>
                  <a:sym typeface="Gill Sans" charset="0"/>
                </a:rPr>
                <a:t>CO excitation</a:t>
              </a:r>
              <a:endParaRPr lang="en-US"/>
            </a:p>
          </p:txBody>
        </p:sp>
      </p:grpSp>
      <p:sp>
        <p:nvSpPr>
          <p:cNvPr id="45061" name="AutoShape 6"/>
          <p:cNvSpPr>
            <a:spLocks/>
          </p:cNvSpPr>
          <p:nvPr/>
        </p:nvSpPr>
        <p:spPr bwMode="auto">
          <a:xfrm>
            <a:off x="5778500" y="7067550"/>
            <a:ext cx="706438" cy="444500"/>
          </a:xfrm>
          <a:custGeom>
            <a:avLst/>
            <a:gdLst>
              <a:gd name="T0" fmla="*/ 353219 w 21600"/>
              <a:gd name="T1" fmla="*/ 222250 h 21600"/>
              <a:gd name="T2" fmla="*/ 353219 w 21600"/>
              <a:gd name="T3" fmla="*/ 222250 h 21600"/>
              <a:gd name="T4" fmla="*/ 353219 w 21600"/>
              <a:gd name="T5" fmla="*/ 222250 h 21600"/>
              <a:gd name="T6" fmla="*/ 353219 w 21600"/>
              <a:gd name="T7" fmla="*/ 2222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0" tIns="0" rIns="0" bIns="0" anchor="ctr"/>
          <a:lstStyle/>
          <a:p>
            <a:pPr algn="l" defTabSz="914400">
              <a:buClr>
                <a:srgbClr val="000000"/>
              </a:buClr>
              <a:buFont typeface="Gill Sans" charset="0"/>
              <a:buNone/>
            </a:pP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MW</a:t>
            </a:r>
            <a:endParaRPr lang="en-US"/>
          </a:p>
        </p:txBody>
      </p:sp>
      <p:sp>
        <p:nvSpPr>
          <p:cNvPr id="45062" name="AutoShape 7"/>
          <p:cNvSpPr>
            <a:spLocks/>
          </p:cNvSpPr>
          <p:nvPr/>
        </p:nvSpPr>
        <p:spPr bwMode="auto">
          <a:xfrm>
            <a:off x="5778500" y="3657600"/>
            <a:ext cx="690563" cy="444500"/>
          </a:xfrm>
          <a:custGeom>
            <a:avLst/>
            <a:gdLst>
              <a:gd name="T0" fmla="*/ 345282 w 21600"/>
              <a:gd name="T1" fmla="*/ 222250 h 21600"/>
              <a:gd name="T2" fmla="*/ 345282 w 21600"/>
              <a:gd name="T3" fmla="*/ 222250 h 21600"/>
              <a:gd name="T4" fmla="*/ 345282 w 21600"/>
              <a:gd name="T5" fmla="*/ 222250 h 21600"/>
              <a:gd name="T6" fmla="*/ 345282 w 21600"/>
              <a:gd name="T7" fmla="*/ 2222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0" tIns="0" rIns="0" bIns="0" anchor="ctr"/>
          <a:lstStyle/>
          <a:p>
            <a:pPr algn="l" defTabSz="914400">
              <a:buClr>
                <a:srgbClr val="7A7A7A"/>
              </a:buClr>
              <a:buFont typeface="Gill Sans" charset="0"/>
              <a:buNone/>
            </a:pPr>
            <a:r>
              <a:rPr lang="en-US" sz="3000">
                <a:solidFill>
                  <a:srgbClr val="7A7A7A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M82</a:t>
            </a:r>
            <a:endParaRPr lang="en-US"/>
          </a:p>
        </p:txBody>
      </p:sp>
      <p:sp>
        <p:nvSpPr>
          <p:cNvPr id="45063" name="AutoShape 8"/>
          <p:cNvSpPr>
            <a:spLocks/>
          </p:cNvSpPr>
          <p:nvPr/>
        </p:nvSpPr>
        <p:spPr bwMode="auto">
          <a:xfrm>
            <a:off x="5778500" y="2584450"/>
            <a:ext cx="347663" cy="457200"/>
          </a:xfrm>
          <a:custGeom>
            <a:avLst/>
            <a:gdLst>
              <a:gd name="T0" fmla="*/ 173832 w 21600"/>
              <a:gd name="T1" fmla="*/ 228600 h 21600"/>
              <a:gd name="T2" fmla="*/ 173832 w 21600"/>
              <a:gd name="T3" fmla="*/ 228600 h 21600"/>
              <a:gd name="T4" fmla="*/ 173832 w 21600"/>
              <a:gd name="T5" fmla="*/ 228600 h 21600"/>
              <a:gd name="T6" fmla="*/ 173832 w 21600"/>
              <a:gd name="T7" fmla="*/ 2286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0" tIns="0" rIns="0" bIns="0" anchor="ctr"/>
          <a:lstStyle/>
          <a:p>
            <a:pPr algn="l" defTabSz="914400">
              <a:buClr>
                <a:srgbClr val="AAAAAA"/>
              </a:buClr>
              <a:buFont typeface="Gill Sans" charset="0"/>
              <a:buNone/>
            </a:pPr>
            <a:r>
              <a:rPr lang="en-US" sz="3000">
                <a:solidFill>
                  <a:srgbClr val="AAAAAA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ν</a:t>
            </a:r>
            <a:r>
              <a:rPr lang="en-US" sz="3000" baseline="32000">
                <a:solidFill>
                  <a:srgbClr val="AAAAAA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2</a:t>
            </a:r>
            <a:endParaRPr lang="en-US"/>
          </a:p>
        </p:txBody>
      </p:sp>
      <p:sp>
        <p:nvSpPr>
          <p:cNvPr id="45064" name="AutoShape 9"/>
          <p:cNvSpPr>
            <a:spLocks/>
          </p:cNvSpPr>
          <p:nvPr/>
        </p:nvSpPr>
        <p:spPr bwMode="auto">
          <a:xfrm>
            <a:off x="8826500" y="1936750"/>
            <a:ext cx="3632200" cy="1333500"/>
          </a:xfrm>
          <a:custGeom>
            <a:avLst/>
            <a:gdLst>
              <a:gd name="T0" fmla="*/ 1816100 w 21600"/>
              <a:gd name="T1" fmla="*/ 666750 h 21600"/>
              <a:gd name="T2" fmla="*/ 1816100 w 21600"/>
              <a:gd name="T3" fmla="*/ 666750 h 21600"/>
              <a:gd name="T4" fmla="*/ 1816100 w 21600"/>
              <a:gd name="T5" fmla="*/ 666750 h 21600"/>
              <a:gd name="T6" fmla="*/ 1816100 w 21600"/>
              <a:gd name="T7" fmla="*/ 6667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0" tIns="0" rIns="0" bIns="0" anchor="ctr"/>
          <a:lstStyle/>
          <a:p>
            <a:pPr algn="l" defTabSz="914400">
              <a:buClr>
                <a:srgbClr val="000000"/>
              </a:buClr>
              <a:buFont typeface="Gill Sans" charset="0"/>
              <a:buNone/>
            </a:pP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summary of all high-z</a:t>
            </a:r>
          </a:p>
          <a:p>
            <a:pPr algn="l" defTabSz="914400">
              <a:buClr>
                <a:srgbClr val="000000"/>
              </a:buClr>
              <a:buFont typeface="Gill Sans" charset="0"/>
              <a:buNone/>
            </a:pP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CO excitation measurements</a:t>
            </a:r>
            <a:endParaRPr lang="en-US"/>
          </a:p>
        </p:txBody>
      </p:sp>
      <p:sp>
        <p:nvSpPr>
          <p:cNvPr id="45065" name="AutoShape 10"/>
          <p:cNvSpPr>
            <a:spLocks/>
          </p:cNvSpPr>
          <p:nvPr/>
        </p:nvSpPr>
        <p:spPr bwMode="auto">
          <a:xfrm>
            <a:off x="9363075" y="9140825"/>
            <a:ext cx="3132138" cy="292100"/>
          </a:xfrm>
          <a:custGeom>
            <a:avLst/>
            <a:gdLst>
              <a:gd name="T0" fmla="*/ 1566069 w 21600"/>
              <a:gd name="T1" fmla="*/ 146050 h 21600"/>
              <a:gd name="T2" fmla="*/ 1566069 w 21600"/>
              <a:gd name="T3" fmla="*/ 146050 h 21600"/>
              <a:gd name="T4" fmla="*/ 1566069 w 21600"/>
              <a:gd name="T5" fmla="*/ 146050 h 21600"/>
              <a:gd name="T6" fmla="*/ 1566069 w 21600"/>
              <a:gd name="T7" fmla="*/ 1460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0" tIns="0" rIns="0" bIns="0" anchor="ctr"/>
          <a:lstStyle/>
          <a:p>
            <a:pPr algn="l" defTabSz="914400">
              <a:buClr>
                <a:srgbClr val="000000"/>
              </a:buClr>
              <a:buFont typeface="Gill Sans" charset="0"/>
              <a:buNone/>
            </a:pPr>
            <a:r>
              <a:rPr lang="en-US" sz="2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Carilli &amp; Walter,  ARA&amp;A 2013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 descr="imag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900" y="2603500"/>
            <a:ext cx="12453938" cy="62357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grpSp>
        <p:nvGrpSpPr>
          <p:cNvPr id="46083" name="Group 2"/>
          <p:cNvGrpSpPr>
            <a:grpSpLocks/>
          </p:cNvGrpSpPr>
          <p:nvPr/>
        </p:nvGrpSpPr>
        <p:grpSpPr bwMode="auto">
          <a:xfrm>
            <a:off x="98425" y="247650"/>
            <a:ext cx="12763500" cy="482600"/>
            <a:chOff x="0" y="0"/>
            <a:chExt cx="12763500" cy="482600"/>
          </a:xfrm>
        </p:grpSpPr>
        <p:sp>
          <p:nvSpPr>
            <p:cNvPr id="46087" name="AutoShape 3"/>
            <p:cNvSpPr>
              <a:spLocks/>
            </p:cNvSpPr>
            <p:nvPr/>
          </p:nvSpPr>
          <p:spPr bwMode="auto">
            <a:xfrm>
              <a:off x="0" y="0"/>
              <a:ext cx="12763500" cy="482600"/>
            </a:xfrm>
            <a:custGeom>
              <a:avLst/>
              <a:gdLst>
                <a:gd name="T0" fmla="*/ 6381750 w 21600"/>
                <a:gd name="T1" fmla="*/ 241300 h 21600"/>
                <a:gd name="T2" fmla="*/ 6381750 w 21600"/>
                <a:gd name="T3" fmla="*/ 241300 h 21600"/>
                <a:gd name="T4" fmla="*/ 6381750 w 21600"/>
                <a:gd name="T5" fmla="*/ 241300 h 21600"/>
                <a:gd name="T6" fmla="*/ 6381750 w 21600"/>
                <a:gd name="T7" fmla="*/ 24130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CCE8B5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46088" name="AutoShape 4"/>
            <p:cNvSpPr>
              <a:spLocks/>
            </p:cNvSpPr>
            <p:nvPr/>
          </p:nvSpPr>
          <p:spPr bwMode="auto">
            <a:xfrm>
              <a:off x="0" y="63500"/>
              <a:ext cx="12763500" cy="355600"/>
            </a:xfrm>
            <a:custGeom>
              <a:avLst/>
              <a:gdLst>
                <a:gd name="T0" fmla="*/ 6381750 w 21600"/>
                <a:gd name="T1" fmla="*/ 177800 h 21600"/>
                <a:gd name="T2" fmla="*/ 6381750 w 21600"/>
                <a:gd name="T3" fmla="*/ 177800 h 21600"/>
                <a:gd name="T4" fmla="*/ 6381750 w 21600"/>
                <a:gd name="T5" fmla="*/ 177800 h 21600"/>
                <a:gd name="T6" fmla="*/ 6381750 w 21600"/>
                <a:gd name="T7" fmla="*/ 17780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noFill/>
              <a:miter lim="0"/>
              <a:headEnd/>
              <a:tailEnd/>
            </a:ln>
          </p:spPr>
          <p:txBody>
            <a:bodyPr lIns="0" tIns="0" rIns="0" bIns="0" anchor="ctr"/>
            <a:lstStyle/>
            <a:p>
              <a:pPr defTabSz="914400">
                <a:buClr>
                  <a:srgbClr val="000000"/>
                </a:buClr>
                <a:buFont typeface="Gill Sans" charset="0"/>
                <a:buNone/>
              </a:pPr>
              <a:r>
                <a:rPr lang="en-US" sz="2400">
                  <a:latin typeface="Gill Sans" charset="0"/>
                  <a:ea typeface="Gill Sans" charset="0"/>
                  <a:cs typeface="Gill Sans" charset="0"/>
                  <a:sym typeface="Gill Sans" charset="0"/>
                </a:rPr>
                <a:t>complementarity of different frequency bands</a:t>
              </a:r>
              <a:endParaRPr lang="en-US"/>
            </a:p>
          </p:txBody>
        </p:sp>
      </p:grpSp>
      <p:sp>
        <p:nvSpPr>
          <p:cNvPr id="46084" name="AutoShape 5"/>
          <p:cNvSpPr>
            <a:spLocks/>
          </p:cNvSpPr>
          <p:nvPr/>
        </p:nvSpPr>
        <p:spPr bwMode="auto">
          <a:xfrm>
            <a:off x="9363075" y="9140825"/>
            <a:ext cx="3132138" cy="292100"/>
          </a:xfrm>
          <a:custGeom>
            <a:avLst/>
            <a:gdLst>
              <a:gd name="T0" fmla="*/ 1566069 w 21600"/>
              <a:gd name="T1" fmla="*/ 146050 h 21600"/>
              <a:gd name="T2" fmla="*/ 1566069 w 21600"/>
              <a:gd name="T3" fmla="*/ 146050 h 21600"/>
              <a:gd name="T4" fmla="*/ 1566069 w 21600"/>
              <a:gd name="T5" fmla="*/ 146050 h 21600"/>
              <a:gd name="T6" fmla="*/ 1566069 w 21600"/>
              <a:gd name="T7" fmla="*/ 1460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0" tIns="0" rIns="0" bIns="0" anchor="ctr"/>
          <a:lstStyle/>
          <a:p>
            <a:pPr algn="l" defTabSz="914400">
              <a:buClr>
                <a:srgbClr val="000000"/>
              </a:buClr>
              <a:buFont typeface="Gill Sans" charset="0"/>
              <a:buNone/>
            </a:pPr>
            <a:r>
              <a:rPr lang="en-US" sz="2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Carilli &amp; Walter,  ARA&amp;A 2013</a:t>
            </a:r>
            <a:endParaRPr lang="en-US"/>
          </a:p>
        </p:txBody>
      </p:sp>
      <p:sp>
        <p:nvSpPr>
          <p:cNvPr id="46085" name="AutoShape 6"/>
          <p:cNvSpPr>
            <a:spLocks/>
          </p:cNvSpPr>
          <p:nvPr/>
        </p:nvSpPr>
        <p:spPr bwMode="auto">
          <a:xfrm>
            <a:off x="1346200" y="2254250"/>
            <a:ext cx="4371975" cy="292100"/>
          </a:xfrm>
          <a:custGeom>
            <a:avLst/>
            <a:gdLst>
              <a:gd name="T0" fmla="*/ 2185988 w 21600"/>
              <a:gd name="T1" fmla="*/ 146050 h 21600"/>
              <a:gd name="T2" fmla="*/ 2185988 w 21600"/>
              <a:gd name="T3" fmla="*/ 146050 h 21600"/>
              <a:gd name="T4" fmla="*/ 2185988 w 21600"/>
              <a:gd name="T5" fmla="*/ 146050 h 21600"/>
              <a:gd name="T6" fmla="*/ 2185988 w 21600"/>
              <a:gd name="T7" fmla="*/ 1460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0" tIns="0" rIns="0" bIns="0" anchor="ctr"/>
          <a:lstStyle/>
          <a:p>
            <a:pPr algn="l" defTabSz="914400">
              <a:buClr>
                <a:srgbClr val="000000"/>
              </a:buClr>
              <a:buFont typeface="Gill Sans" charset="0"/>
              <a:buNone/>
            </a:pPr>
            <a:r>
              <a:rPr lang="en-US" sz="2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redshift coverage and detections: CO lines</a:t>
            </a:r>
            <a:endParaRPr lang="en-US"/>
          </a:p>
        </p:txBody>
      </p:sp>
      <p:sp>
        <p:nvSpPr>
          <p:cNvPr id="46086" name="AutoShape 7"/>
          <p:cNvSpPr>
            <a:spLocks/>
          </p:cNvSpPr>
          <p:nvPr/>
        </p:nvSpPr>
        <p:spPr bwMode="auto">
          <a:xfrm>
            <a:off x="7404100" y="2260600"/>
            <a:ext cx="4556125" cy="292100"/>
          </a:xfrm>
          <a:custGeom>
            <a:avLst/>
            <a:gdLst>
              <a:gd name="T0" fmla="*/ 2278063 w 21600"/>
              <a:gd name="T1" fmla="*/ 146050 h 21600"/>
              <a:gd name="T2" fmla="*/ 2278063 w 21600"/>
              <a:gd name="T3" fmla="*/ 146050 h 21600"/>
              <a:gd name="T4" fmla="*/ 2278063 w 21600"/>
              <a:gd name="T5" fmla="*/ 146050 h 21600"/>
              <a:gd name="T6" fmla="*/ 2278063 w 21600"/>
              <a:gd name="T7" fmla="*/ 1460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0" tIns="0" rIns="0" bIns="0" anchor="ctr"/>
          <a:lstStyle/>
          <a:p>
            <a:pPr algn="l" defTabSz="914400">
              <a:buClr>
                <a:srgbClr val="000000"/>
              </a:buClr>
              <a:buFont typeface="Gill Sans" charset="0"/>
              <a:buNone/>
            </a:pPr>
            <a:r>
              <a:rPr lang="en-US" sz="2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redshift coverage and detections: other lines</a:t>
            </a:r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alma_33ant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8" y="5938838"/>
            <a:ext cx="13009562" cy="3814762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8195" name="Picture 2" descr="VLA_Telescopes_by_kimjew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8413" y="2971800"/>
            <a:ext cx="7537450" cy="3589338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8196" name="Picture 3" descr="Bur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1200150"/>
            <a:ext cx="7519988" cy="2760663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50180" name="AutoShape 4"/>
          <p:cNvSpPr>
            <a:spLocks/>
          </p:cNvSpPr>
          <p:nvPr/>
        </p:nvSpPr>
        <p:spPr bwMode="auto">
          <a:xfrm>
            <a:off x="5581650" y="1279525"/>
            <a:ext cx="7324725" cy="8540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5023" tIns="65023" rIns="65023" bIns="65023"/>
          <a:lstStyle/>
          <a:p>
            <a:pPr algn="l" defTabSz="1300163">
              <a:lnSpc>
                <a:spcPct val="70000"/>
              </a:lnSpc>
              <a:spcBef>
                <a:spcPts val="1200"/>
              </a:spcBef>
              <a:defRPr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Plateau de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Bure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 Interferometer (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PdBI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), NOEMA</a:t>
            </a:r>
          </a:p>
          <a:p>
            <a:pPr algn="l" defTabSz="1300163">
              <a:lnSpc>
                <a:spcPct val="70000"/>
              </a:lnSpc>
              <a:spcBef>
                <a:spcPts val="900"/>
              </a:spcBef>
              <a:defRPr/>
            </a:pPr>
            <a:r>
              <a:rPr lang="en-US" sz="2200" i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6x15m antennas                                3-0.8mm</a:t>
            </a:r>
            <a:endParaRPr lang="en-US" dirty="0"/>
          </a:p>
        </p:txBody>
      </p:sp>
      <p:sp>
        <p:nvSpPr>
          <p:cNvPr id="50181" name="AutoShape 5"/>
          <p:cNvSpPr>
            <a:spLocks/>
          </p:cNvSpPr>
          <p:nvPr/>
        </p:nvSpPr>
        <p:spPr bwMode="auto">
          <a:xfrm>
            <a:off x="1268413" y="3106738"/>
            <a:ext cx="3740150" cy="11985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5023" tIns="65023" rIns="65023" bIns="65023"/>
          <a:lstStyle/>
          <a:p>
            <a:pPr algn="l" defTabSz="1300163">
              <a:lnSpc>
                <a:spcPct val="70000"/>
              </a:lnSpc>
              <a:spcBef>
                <a:spcPts val="1200"/>
              </a:spcBef>
              <a:defRPr/>
            </a:pPr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Jansky Very Large Array</a:t>
            </a:r>
            <a:r>
              <a:rPr lang="en-US" sz="11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 </a:t>
            </a:r>
          </a:p>
          <a:p>
            <a:pPr algn="l" defTabSz="1300163">
              <a:lnSpc>
                <a:spcPct val="70000"/>
              </a:lnSpc>
              <a:spcBef>
                <a:spcPts val="900"/>
              </a:spcBef>
              <a:defRPr/>
            </a:pPr>
            <a:r>
              <a:rPr lang="en-US" sz="2200" i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27x25m antennas</a:t>
            </a:r>
          </a:p>
          <a:p>
            <a:pPr algn="l" defTabSz="1300163">
              <a:lnSpc>
                <a:spcPct val="70000"/>
              </a:lnSpc>
              <a:spcBef>
                <a:spcPts val="900"/>
              </a:spcBef>
              <a:defRPr/>
            </a:pPr>
            <a:r>
              <a:rPr lang="en-US" sz="2200" i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20cm – 6mm</a:t>
            </a:r>
            <a:endParaRPr lang="en-US"/>
          </a:p>
        </p:txBody>
      </p:sp>
      <p:sp>
        <p:nvSpPr>
          <p:cNvPr id="50182" name="AutoShape 6"/>
          <p:cNvSpPr>
            <a:spLocks/>
          </p:cNvSpPr>
          <p:nvPr/>
        </p:nvSpPr>
        <p:spPr bwMode="auto">
          <a:xfrm>
            <a:off x="100013" y="6831013"/>
            <a:ext cx="7324725" cy="11255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5023" tIns="65023" rIns="65023" bIns="65023"/>
          <a:lstStyle/>
          <a:p>
            <a:pPr algn="l" defTabSz="1300163">
              <a:lnSpc>
                <a:spcPct val="60000"/>
              </a:lnSpc>
              <a:spcBef>
                <a:spcPts val="1200"/>
              </a:spcBef>
              <a:defRPr/>
            </a:pPr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Atacama Large (sub)Millimeter Array (ALMA)</a:t>
            </a:r>
            <a:endParaRPr lang="en-US" sz="1100">
              <a:solidFill>
                <a:srgbClr val="FFFFFF"/>
              </a:solidFill>
              <a:latin typeface="Gill Sans" charset="0"/>
              <a:ea typeface="Gill Sans" charset="0"/>
              <a:cs typeface="Gill Sans" charset="0"/>
              <a:sym typeface="Gill Sans" charset="0"/>
            </a:endParaRPr>
          </a:p>
          <a:p>
            <a:pPr algn="l" defTabSz="1300163">
              <a:lnSpc>
                <a:spcPct val="60000"/>
              </a:lnSpc>
              <a:spcBef>
                <a:spcPts val="900"/>
              </a:spcBef>
              <a:defRPr/>
            </a:pPr>
            <a:r>
              <a:rPr lang="en-US" sz="2200" i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66 antennas (7-12m)</a:t>
            </a:r>
          </a:p>
          <a:p>
            <a:pPr algn="l" defTabSz="1300163">
              <a:lnSpc>
                <a:spcPct val="60000"/>
              </a:lnSpc>
              <a:spcBef>
                <a:spcPts val="900"/>
              </a:spcBef>
              <a:defRPr/>
            </a:pPr>
            <a:r>
              <a:rPr lang="en-US" sz="2200" i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4mm – 300µm</a:t>
            </a:r>
            <a:endParaRPr lang="en-US"/>
          </a:p>
        </p:txBody>
      </p:sp>
      <p:sp>
        <p:nvSpPr>
          <p:cNvPr id="50183" name="AutoShape 7"/>
          <p:cNvSpPr>
            <a:spLocks/>
          </p:cNvSpPr>
          <p:nvPr/>
        </p:nvSpPr>
        <p:spPr bwMode="auto">
          <a:xfrm>
            <a:off x="133350" y="190500"/>
            <a:ext cx="12736513" cy="5715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EB4"/>
          </a:solid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defTabSz="455613">
              <a:spcBef>
                <a:spcPts val="1400"/>
              </a:spcBef>
              <a:defRPr/>
            </a:pPr>
            <a:r>
              <a:rPr lang="en-US" sz="3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The `Golden Age’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co_hist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388" y="995363"/>
            <a:ext cx="12245975" cy="6048375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51202" name="AutoShape 2"/>
          <p:cNvSpPr>
            <a:spLocks/>
          </p:cNvSpPr>
          <p:nvPr/>
        </p:nvSpPr>
        <p:spPr bwMode="auto">
          <a:xfrm>
            <a:off x="1647825" y="7215188"/>
            <a:ext cx="10188575" cy="22891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5023" tIns="65023" rIns="65023" bIns="65023"/>
          <a:lstStyle/>
          <a:p>
            <a:pPr algn="l" defTabSz="1300163">
              <a:spcBef>
                <a:spcPts val="1400"/>
              </a:spcBef>
              <a:defRPr/>
            </a:pP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4" charset="0"/>
                <a:ea typeface="Gill Sans MT" pitchFamily="34" charset="0"/>
                <a:cs typeface="Gill Sans MT" pitchFamily="34" charset="0"/>
                <a:sym typeface="Gill Sans MT" pitchFamily="34" charset="0"/>
              </a:rPr>
              <a:t>Dramatic (~10x) increase in number of detections in the past decade</a:t>
            </a:r>
          </a:p>
          <a:p>
            <a:pPr algn="l" defTabSz="1300163">
              <a:spcBef>
                <a:spcPts val="1400"/>
              </a:spcBef>
              <a:buSzPct val="100000"/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4" charset="0"/>
                <a:ea typeface="Gill Sans MT" pitchFamily="34" charset="0"/>
                <a:cs typeface="Gill Sans MT" pitchFamily="34" charset="0"/>
                <a:sym typeface="Gill Sans MT" pitchFamily="34" charset="0"/>
              </a:rPr>
              <a:t>Still dominated by QSOs &amp; SMGs</a:t>
            </a:r>
            <a:endParaRPr lang="en-US" sz="2800" dirty="0">
              <a:effectLst>
                <a:outerShdw blurRad="38100" dist="38100" dir="2700000" algn="tl">
                  <a:srgbClr val="C0C0C0"/>
                </a:outerShdw>
              </a:effectLst>
              <a:latin typeface="Gill Sans MT" pitchFamily="34" charset="0"/>
              <a:ea typeface="Gill Sans MT" pitchFamily="34" charset="0"/>
              <a:cs typeface="Gill Sans MT" pitchFamily="34" charset="0"/>
              <a:sym typeface="Gill Sans MT" pitchFamily="34" charset="0"/>
            </a:endParaRPr>
          </a:p>
          <a:p>
            <a:pPr algn="l" defTabSz="1300163">
              <a:spcBef>
                <a:spcPts val="1400"/>
              </a:spcBef>
              <a:buSzPct val="100000"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4" charset="0"/>
                <a:ea typeface="Gill Sans MT" pitchFamily="34" charset="0"/>
                <a:cs typeface="Gill Sans MT" pitchFamily="34" charset="0"/>
                <a:sym typeface="Gill Sans MT" pitchFamily="34" charset="0"/>
              </a:rPr>
              <a:t>All 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4" charset="0"/>
                <a:ea typeface="Gill Sans MT" pitchFamily="34" charset="0"/>
                <a:cs typeface="Gill Sans MT" pitchFamily="34" charset="0"/>
                <a:sym typeface="Gill Sans MT" pitchFamily="34" charset="0"/>
              </a:rPr>
              <a:t>observations targeted — i.e. pre-selection by SF</a:t>
            </a:r>
            <a:endParaRPr lang="en-US" dirty="0"/>
          </a:p>
        </p:txBody>
      </p:sp>
      <p:sp>
        <p:nvSpPr>
          <p:cNvPr id="51203" name="AutoShape 3"/>
          <p:cNvSpPr>
            <a:spLocks/>
          </p:cNvSpPr>
          <p:nvPr/>
        </p:nvSpPr>
        <p:spPr bwMode="auto">
          <a:xfrm>
            <a:off x="2570163" y="1174750"/>
            <a:ext cx="3684587" cy="4079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45713" tIns="45713" rIns="45713" bIns="45713"/>
          <a:lstStyle/>
          <a:p>
            <a:pPr algn="l" defTabSz="1300163">
              <a:lnSpc>
                <a:spcPct val="80000"/>
              </a:lnSpc>
              <a:spcBef>
                <a:spcPts val="900"/>
              </a:spcBef>
              <a:defRPr/>
            </a:pPr>
            <a:r>
              <a:rPr lang="en-US" sz="2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Carilli</a:t>
            </a:r>
            <a:r>
              <a:rPr lang="en-US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 &amp; Walter 2013 </a:t>
            </a:r>
            <a:r>
              <a:rPr lang="en-US" sz="2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ARA&amp;A</a:t>
            </a:r>
            <a:endParaRPr lang="en-US" dirty="0"/>
          </a:p>
        </p:txBody>
      </p:sp>
      <p:sp>
        <p:nvSpPr>
          <p:cNvPr id="51204" name="AutoShape 4"/>
          <p:cNvSpPr>
            <a:spLocks/>
          </p:cNvSpPr>
          <p:nvPr/>
        </p:nvSpPr>
        <p:spPr bwMode="auto">
          <a:xfrm>
            <a:off x="133350" y="190500"/>
            <a:ext cx="12736513" cy="5715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EB4"/>
          </a:solid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defTabSz="455613">
              <a:spcBef>
                <a:spcPts val="1400"/>
              </a:spcBef>
              <a:defRPr/>
            </a:pPr>
            <a:r>
              <a:rPr lang="en-US" sz="3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High-z galaxies detected in CO so far</a:t>
            </a:r>
            <a:endParaRPr lang="en-US" dirty="0"/>
          </a:p>
        </p:txBody>
      </p:sp>
      <p:sp>
        <p:nvSpPr>
          <p:cNvPr id="6" name="AutoShape 3"/>
          <p:cNvSpPr>
            <a:spLocks/>
          </p:cNvSpPr>
          <p:nvPr/>
        </p:nvSpPr>
        <p:spPr bwMode="auto">
          <a:xfrm>
            <a:off x="2616200" y="1600200"/>
            <a:ext cx="1295400" cy="4572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45713" tIns="45713" rIns="45713" bIns="45713"/>
          <a:lstStyle/>
          <a:p>
            <a:pPr algn="l" defTabSz="1300163">
              <a:lnSpc>
                <a:spcPct val="80000"/>
              </a:lnSpc>
              <a:spcBef>
                <a:spcPts val="900"/>
              </a:spcBef>
              <a:defRPr/>
            </a:pP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z&gt;1</a:t>
            </a:r>
            <a:endParaRPr lang="en-US" sz="32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df.jpg"/>
          <p:cNvPicPr>
            <a:picLocks noChangeAspect="1"/>
          </p:cNvPicPr>
          <p:nvPr/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-27501" y="-3034453"/>
            <a:ext cx="13059802" cy="12788053"/>
          </a:xfrm>
          <a:prstGeom prst="rect">
            <a:avLst/>
          </a:prstGeom>
        </p:spPr>
      </p:pic>
      <p:pic>
        <p:nvPicPr>
          <p:cNvPr id="17" name="Picture 16" descr="HDF_scub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1221070" y="-2568936"/>
            <a:ext cx="15883493" cy="1581944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226560" y="4660053"/>
            <a:ext cx="4443307" cy="4443307"/>
          </a:xfrm>
          <a:prstGeom prst="ellipse">
            <a:avLst/>
          </a:prstGeom>
          <a:noFill/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51680" y="3142826"/>
            <a:ext cx="3359573" cy="866987"/>
          </a:xfrm>
          <a:prstGeom prst="rect">
            <a:avLst/>
          </a:prstGeom>
        </p:spPr>
        <p:txBody>
          <a:bodyPr vert="horz" lIns="130046" tIns="65023" rIns="130046" bIns="65023" rtlCol="0" anchor="ctr">
            <a:normAutofit/>
          </a:bodyPr>
          <a:lstStyle/>
          <a:p>
            <a:pPr defTabSz="1300460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57B7FF"/>
                </a:solidFill>
                <a:latin typeface="+mj-lt"/>
                <a:ea typeface="+mj-ea"/>
                <a:cs typeface="+mj-cs"/>
              </a:rPr>
              <a:t>~50”</a:t>
            </a:r>
            <a:endParaRPr lang="en-US" sz="4000" dirty="0">
              <a:solidFill>
                <a:srgbClr val="57B7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118187" y="4118187"/>
            <a:ext cx="4443307" cy="0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8778240" y="5743787"/>
            <a:ext cx="3684693" cy="1842347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/>
          <a:p>
            <a:pPr algn="r" defTabSz="1300460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Selected to include HDF850.1</a:t>
            </a:r>
            <a:endParaRPr lang="en-US" sz="40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36324" y="9097010"/>
            <a:ext cx="4551680" cy="656590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algn="r"/>
            <a:r>
              <a:rPr lang="en-US" sz="3400" dirty="0" smtClean="0">
                <a:solidFill>
                  <a:schemeClr val="bg1">
                    <a:lumMod val="75000"/>
                  </a:schemeClr>
                </a:solidFill>
              </a:rPr>
              <a:t>Hughes+98</a:t>
            </a:r>
            <a:endParaRPr lang="en-US" sz="3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6" name="AutoShape 4"/>
          <p:cNvSpPr>
            <a:spLocks/>
          </p:cNvSpPr>
          <p:nvPr/>
        </p:nvSpPr>
        <p:spPr bwMode="auto">
          <a:xfrm>
            <a:off x="133350" y="190500"/>
            <a:ext cx="12736513" cy="5715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EB4"/>
          </a:solid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defTabSz="455613">
              <a:spcBef>
                <a:spcPts val="1400"/>
              </a:spcBef>
              <a:defRPr/>
            </a:pPr>
            <a:r>
              <a:rPr lang="en-US" sz="3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First molecular deep field (HDF-N)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467947" y="2032000"/>
            <a:ext cx="6285653" cy="650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pic>
        <p:nvPicPr>
          <p:cNvPr id="3" name="Picture 2" descr="z_range_talk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307" y="1625600"/>
            <a:ext cx="7775787" cy="7775787"/>
          </a:xfrm>
          <a:prstGeom prst="rect">
            <a:avLst/>
          </a:prstGeom>
        </p:spPr>
      </p:pic>
      <p:pic>
        <p:nvPicPr>
          <p:cNvPr id="4" name="Picture 3" descr="z_range_talk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307" y="1625600"/>
            <a:ext cx="7775787" cy="777578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10187093" y="3359573"/>
            <a:ext cx="0" cy="4334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0187093" y="4876800"/>
            <a:ext cx="0" cy="108373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512214" y="3309705"/>
            <a:ext cx="1733973" cy="562203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Gill Sans MT" pitchFamily="34" charset="0"/>
              </a:rPr>
              <a:t>PdBI</a:t>
            </a:r>
            <a:endParaRPr lang="en-US" sz="2800" dirty="0" smtClean="0">
              <a:solidFill>
                <a:srgbClr val="FF0000"/>
              </a:solidFill>
              <a:latin typeface="Gill Sans M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512213" y="4626611"/>
            <a:ext cx="2275840" cy="562203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Gill Sans MT" pitchFamily="34" charset="0"/>
              </a:rPr>
              <a:t>PdBI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Gill Sans MT" pitchFamily="34" charset="0"/>
              </a:rPr>
              <a:t> (&lt;2010)</a:t>
            </a:r>
          </a:p>
        </p:txBody>
      </p:sp>
      <p:sp>
        <p:nvSpPr>
          <p:cNvPr id="12" name="AutoShape 4"/>
          <p:cNvSpPr>
            <a:spLocks/>
          </p:cNvSpPr>
          <p:nvPr/>
        </p:nvSpPr>
        <p:spPr bwMode="auto">
          <a:xfrm>
            <a:off x="133350" y="190500"/>
            <a:ext cx="12736513" cy="5715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EB4"/>
          </a:solid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defTabSz="455613">
              <a:spcBef>
                <a:spcPts val="1400"/>
              </a:spcBef>
              <a:defRPr/>
            </a:pPr>
            <a:r>
              <a:rPr lang="en-US" sz="3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First molecular deep field (HDF-N)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droppedImage.tif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875" y="2052638"/>
            <a:ext cx="8232775" cy="7399337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16387" name="AutoShape 2"/>
          <p:cNvSpPr>
            <a:spLocks/>
          </p:cNvSpPr>
          <p:nvPr/>
        </p:nvSpPr>
        <p:spPr bwMode="auto">
          <a:xfrm>
            <a:off x="2082800" y="1249363"/>
            <a:ext cx="1249363" cy="546100"/>
          </a:xfrm>
          <a:custGeom>
            <a:avLst/>
            <a:gdLst>
              <a:gd name="T0" fmla="*/ 624681 w 21600"/>
              <a:gd name="T1" fmla="*/ 273050 h 21600"/>
              <a:gd name="T2" fmla="*/ 624681 w 21600"/>
              <a:gd name="T3" fmla="*/ 273050 h 21600"/>
              <a:gd name="T4" fmla="*/ 624681 w 21600"/>
              <a:gd name="T5" fmla="*/ 273050 h 21600"/>
              <a:gd name="T6" fmla="*/ 624681 w 21600"/>
              <a:gd name="T7" fmla="*/ 2730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pPr defTabSz="1300163">
              <a:buClr>
                <a:srgbClr val="000000"/>
              </a:buClr>
            </a:pP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Maps</a:t>
            </a:r>
            <a:endParaRPr lang="en-US"/>
          </a:p>
        </p:txBody>
      </p:sp>
      <p:sp>
        <p:nvSpPr>
          <p:cNvPr id="16388" name="AutoShape 3"/>
          <p:cNvSpPr>
            <a:spLocks/>
          </p:cNvSpPr>
          <p:nvPr/>
        </p:nvSpPr>
        <p:spPr bwMode="auto">
          <a:xfrm>
            <a:off x="6196013" y="1249363"/>
            <a:ext cx="1677987" cy="546100"/>
          </a:xfrm>
          <a:custGeom>
            <a:avLst/>
            <a:gdLst>
              <a:gd name="T0" fmla="*/ 838994 w 21600"/>
              <a:gd name="T1" fmla="*/ 273050 h 21600"/>
              <a:gd name="T2" fmla="*/ 838994 w 21600"/>
              <a:gd name="T3" fmla="*/ 273050 h 21600"/>
              <a:gd name="T4" fmla="*/ 838994 w 21600"/>
              <a:gd name="T5" fmla="*/ 273050 h 21600"/>
              <a:gd name="T6" fmla="*/ 838994 w 21600"/>
              <a:gd name="T7" fmla="*/ 2730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pPr defTabSz="1300163">
              <a:buClr>
                <a:srgbClr val="000000"/>
              </a:buClr>
            </a:pP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Spectra</a:t>
            </a:r>
            <a:endParaRPr lang="en-US"/>
          </a:p>
        </p:txBody>
      </p:sp>
      <p:sp>
        <p:nvSpPr>
          <p:cNvPr id="16389" name="AutoShape 4"/>
          <p:cNvSpPr>
            <a:spLocks/>
          </p:cNvSpPr>
          <p:nvPr/>
        </p:nvSpPr>
        <p:spPr bwMode="auto">
          <a:xfrm>
            <a:off x="9599613" y="4865688"/>
            <a:ext cx="2606675" cy="965200"/>
          </a:xfrm>
          <a:custGeom>
            <a:avLst/>
            <a:gdLst>
              <a:gd name="T0" fmla="*/ 1303338 w 21600"/>
              <a:gd name="T1" fmla="*/ 482600 h 21600"/>
              <a:gd name="T2" fmla="*/ 1303338 w 21600"/>
              <a:gd name="T3" fmla="*/ 482600 h 21600"/>
              <a:gd name="T4" fmla="*/ 1303338 w 21600"/>
              <a:gd name="T5" fmla="*/ 482600 h 21600"/>
              <a:gd name="T6" fmla="*/ 1303338 w 21600"/>
              <a:gd name="T7" fmla="*/ 4826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round/>
            <a:headEnd/>
            <a:tailEnd/>
          </a:ln>
        </p:spPr>
        <p:txBody>
          <a:bodyPr lIns="38100" tIns="38100" rIns="38100" bIns="38100"/>
          <a:lstStyle/>
          <a:p>
            <a:pPr algn="l" defTabSz="1300163">
              <a:buClr>
                <a:srgbClr val="000000"/>
              </a:buClr>
            </a:pP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total of 21 IDs, 4 ‘negative’ </a:t>
            </a:r>
            <a:endParaRPr lang="en-US"/>
          </a:p>
        </p:txBody>
      </p:sp>
      <p:sp>
        <p:nvSpPr>
          <p:cNvPr id="84998" name="AutoShape 6"/>
          <p:cNvSpPr>
            <a:spLocks/>
          </p:cNvSpPr>
          <p:nvPr/>
        </p:nvSpPr>
        <p:spPr bwMode="auto">
          <a:xfrm>
            <a:off x="133350" y="190500"/>
            <a:ext cx="12736513" cy="5715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EB4"/>
          </a:solid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defTabSz="455613">
              <a:spcBef>
                <a:spcPts val="1400"/>
              </a:spcBef>
              <a:defRPr/>
            </a:pPr>
            <a:r>
              <a:rPr lang="en-US" sz="3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Molecular deep field: line candidates</a:t>
            </a:r>
            <a:endParaRPr lang="en-US" dirty="0"/>
          </a:p>
        </p:txBody>
      </p:sp>
      <p:sp>
        <p:nvSpPr>
          <p:cNvPr id="8" name="AutoShape 9"/>
          <p:cNvSpPr>
            <a:spLocks/>
          </p:cNvSpPr>
          <p:nvPr/>
        </p:nvSpPr>
        <p:spPr bwMode="auto">
          <a:xfrm>
            <a:off x="8807116" y="9155949"/>
            <a:ext cx="4004009" cy="525462"/>
          </a:xfrm>
          <a:custGeom>
            <a:avLst/>
            <a:gdLst>
              <a:gd name="T0" fmla="*/ 1239838 w 21600"/>
              <a:gd name="T1" fmla="*/ 196850 h 21600"/>
              <a:gd name="T2" fmla="*/ 1239838 w 21600"/>
              <a:gd name="T3" fmla="*/ 196850 h 21600"/>
              <a:gd name="T4" fmla="*/ 1239838 w 21600"/>
              <a:gd name="T5" fmla="*/ 196850 h 21600"/>
              <a:gd name="T6" fmla="*/ 1239838 w 21600"/>
              <a:gd name="T7" fmla="*/ 1968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>
            <a:noFill/>
            <a:round/>
            <a:headEnd/>
            <a:tailEnd/>
          </a:ln>
        </p:spPr>
        <p:txBody>
          <a:bodyPr lIns="38100" tIns="38100" rIns="38100" bIns="38100" anchor="b"/>
          <a:lstStyle/>
          <a:p>
            <a:pPr algn="r" defTabSz="1300163">
              <a:spcBef>
                <a:spcPts val="800"/>
              </a:spcBef>
              <a:buClr>
                <a:srgbClr val="929292"/>
              </a:buClr>
            </a:pPr>
            <a:r>
              <a:rPr lang="en-US" sz="2200" dirty="0" err="1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Decarli</a:t>
            </a:r>
            <a:r>
              <a:rPr lang="en-US" sz="22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 et </a:t>
            </a:r>
            <a:r>
              <a:rPr lang="en-US" sz="22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al. (</a:t>
            </a:r>
            <a:r>
              <a:rPr lang="en-US" sz="22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2014)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imag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76275" y="1027113"/>
            <a:ext cx="10006013" cy="9447212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87042" name="AutoShape 2"/>
          <p:cNvSpPr>
            <a:spLocks/>
          </p:cNvSpPr>
          <p:nvPr/>
        </p:nvSpPr>
        <p:spPr bwMode="auto">
          <a:xfrm>
            <a:off x="2386013" y="4105275"/>
            <a:ext cx="333375" cy="33337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F5D328">
              <a:alpha val="75395"/>
            </a:srgbClr>
          </a:solidFill>
          <a:ln w="12700" cap="flat" cmpd="sng">
            <a:noFill/>
            <a:prstDash val="solid"/>
            <a:miter lim="0"/>
            <a:headEnd/>
            <a:tailEnd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7043" name="AutoShape 3"/>
          <p:cNvSpPr>
            <a:spLocks/>
          </p:cNvSpPr>
          <p:nvPr/>
        </p:nvSpPr>
        <p:spPr bwMode="auto">
          <a:xfrm>
            <a:off x="5689600" y="6480175"/>
            <a:ext cx="333375" cy="33337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F5D328">
              <a:alpha val="75395"/>
            </a:srgbClr>
          </a:solidFill>
          <a:ln w="12700" cap="flat" cmpd="sng">
            <a:noFill/>
            <a:prstDash val="solid"/>
            <a:miter lim="0"/>
            <a:headEnd/>
            <a:tailEnd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7044" name="AutoShape 4"/>
          <p:cNvSpPr>
            <a:spLocks/>
          </p:cNvSpPr>
          <p:nvPr/>
        </p:nvSpPr>
        <p:spPr bwMode="auto">
          <a:xfrm>
            <a:off x="6357938" y="6043613"/>
            <a:ext cx="331787" cy="33337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F5D328">
              <a:alpha val="75395"/>
            </a:srgbClr>
          </a:solidFill>
          <a:ln w="12700" cap="flat" cmpd="sng">
            <a:noFill/>
            <a:prstDash val="solid"/>
            <a:miter lim="0"/>
            <a:headEnd/>
            <a:tailEnd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7045" name="AutoShape 5"/>
          <p:cNvSpPr>
            <a:spLocks/>
          </p:cNvSpPr>
          <p:nvPr/>
        </p:nvSpPr>
        <p:spPr bwMode="auto">
          <a:xfrm>
            <a:off x="6853238" y="6005513"/>
            <a:ext cx="331787" cy="33337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F5D328">
              <a:alpha val="75395"/>
            </a:srgbClr>
          </a:solidFill>
          <a:ln w="12700" cap="flat" cmpd="sng">
            <a:noFill/>
            <a:prstDash val="solid"/>
            <a:miter lim="0"/>
            <a:headEnd/>
            <a:tailEnd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7046" name="AutoShape 6"/>
          <p:cNvSpPr>
            <a:spLocks/>
          </p:cNvSpPr>
          <p:nvPr/>
        </p:nvSpPr>
        <p:spPr bwMode="auto">
          <a:xfrm>
            <a:off x="6934200" y="6224588"/>
            <a:ext cx="333375" cy="33337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F5D328">
              <a:alpha val="75395"/>
            </a:srgbClr>
          </a:solidFill>
          <a:ln w="12700" cap="flat" cmpd="sng">
            <a:noFill/>
            <a:prstDash val="solid"/>
            <a:miter lim="0"/>
            <a:headEnd/>
            <a:tailEnd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7047" name="AutoShape 7"/>
          <p:cNvSpPr>
            <a:spLocks/>
          </p:cNvSpPr>
          <p:nvPr/>
        </p:nvSpPr>
        <p:spPr bwMode="auto">
          <a:xfrm>
            <a:off x="5637213" y="3411538"/>
            <a:ext cx="333375" cy="33337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F5D328">
              <a:alpha val="75395"/>
            </a:srgbClr>
          </a:solidFill>
          <a:ln w="12700" cap="flat" cmpd="sng">
            <a:noFill/>
            <a:prstDash val="solid"/>
            <a:miter lim="0"/>
            <a:headEnd/>
            <a:tailEnd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7048" name="AutoShape 8"/>
          <p:cNvSpPr>
            <a:spLocks/>
          </p:cNvSpPr>
          <p:nvPr/>
        </p:nvSpPr>
        <p:spPr bwMode="auto">
          <a:xfrm>
            <a:off x="5426075" y="3665538"/>
            <a:ext cx="333375" cy="33337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F5D328">
              <a:alpha val="75395"/>
            </a:srgbClr>
          </a:solidFill>
          <a:ln w="12700" cap="flat" cmpd="sng">
            <a:noFill/>
            <a:prstDash val="solid"/>
            <a:miter lim="0"/>
            <a:headEnd/>
            <a:tailEnd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7049" name="AutoShape 9"/>
          <p:cNvSpPr>
            <a:spLocks/>
          </p:cNvSpPr>
          <p:nvPr/>
        </p:nvSpPr>
        <p:spPr bwMode="auto">
          <a:xfrm>
            <a:off x="2389188" y="2092325"/>
            <a:ext cx="333375" cy="33337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F5D328">
              <a:alpha val="75395"/>
            </a:srgbClr>
          </a:solidFill>
          <a:ln w="12700" cap="flat" cmpd="sng">
            <a:noFill/>
            <a:prstDash val="solid"/>
            <a:miter lim="0"/>
            <a:headEnd/>
            <a:tailEnd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7050" name="AutoShape 10"/>
          <p:cNvSpPr>
            <a:spLocks/>
          </p:cNvSpPr>
          <p:nvPr/>
        </p:nvSpPr>
        <p:spPr bwMode="auto">
          <a:xfrm>
            <a:off x="3690938" y="4738688"/>
            <a:ext cx="333375" cy="33337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F5D328">
              <a:alpha val="75395"/>
            </a:srgbClr>
          </a:solidFill>
          <a:ln w="12700" cap="flat" cmpd="sng">
            <a:noFill/>
            <a:prstDash val="solid"/>
            <a:miter lim="0"/>
            <a:headEnd/>
            <a:tailEnd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7051" name="AutoShape 11"/>
          <p:cNvSpPr>
            <a:spLocks/>
          </p:cNvSpPr>
          <p:nvPr/>
        </p:nvSpPr>
        <p:spPr bwMode="auto">
          <a:xfrm>
            <a:off x="5065713" y="5200650"/>
            <a:ext cx="331787" cy="331788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F5D328">
              <a:alpha val="75395"/>
            </a:srgbClr>
          </a:solidFill>
          <a:ln w="12700" cap="flat" cmpd="sng">
            <a:noFill/>
            <a:prstDash val="solid"/>
            <a:miter lim="0"/>
            <a:headEnd/>
            <a:tailEnd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7052" name="AutoShape 12"/>
          <p:cNvSpPr>
            <a:spLocks/>
          </p:cNvSpPr>
          <p:nvPr/>
        </p:nvSpPr>
        <p:spPr bwMode="auto">
          <a:xfrm>
            <a:off x="4854575" y="5919788"/>
            <a:ext cx="331788" cy="33178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F5D328">
              <a:alpha val="75395"/>
            </a:srgbClr>
          </a:solidFill>
          <a:ln w="12700" cap="flat" cmpd="sng">
            <a:noFill/>
            <a:prstDash val="solid"/>
            <a:miter lim="0"/>
            <a:headEnd/>
            <a:tailEnd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7053" name="AutoShape 13"/>
          <p:cNvSpPr>
            <a:spLocks/>
          </p:cNvSpPr>
          <p:nvPr/>
        </p:nvSpPr>
        <p:spPr bwMode="auto">
          <a:xfrm>
            <a:off x="3230563" y="6845300"/>
            <a:ext cx="331787" cy="33337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F5D328">
              <a:alpha val="75395"/>
            </a:srgbClr>
          </a:solidFill>
          <a:ln w="12700" cap="flat" cmpd="sng">
            <a:noFill/>
            <a:prstDash val="solid"/>
            <a:miter lim="0"/>
            <a:headEnd/>
            <a:tailEnd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7054" name="AutoShape 14"/>
          <p:cNvSpPr>
            <a:spLocks/>
          </p:cNvSpPr>
          <p:nvPr/>
        </p:nvSpPr>
        <p:spPr bwMode="auto">
          <a:xfrm>
            <a:off x="4052888" y="7685088"/>
            <a:ext cx="331787" cy="33337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F5D328">
              <a:alpha val="75395"/>
            </a:srgbClr>
          </a:solidFill>
          <a:ln w="12700" cap="flat" cmpd="sng">
            <a:noFill/>
            <a:prstDash val="solid"/>
            <a:miter lim="0"/>
            <a:headEnd/>
            <a:tailEnd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7055" name="AutoShape 15"/>
          <p:cNvSpPr>
            <a:spLocks/>
          </p:cNvSpPr>
          <p:nvPr/>
        </p:nvSpPr>
        <p:spPr bwMode="auto">
          <a:xfrm>
            <a:off x="2722563" y="5268913"/>
            <a:ext cx="331787" cy="33337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F5D328">
              <a:alpha val="75395"/>
            </a:srgbClr>
          </a:solidFill>
          <a:ln w="12700" cap="flat" cmpd="sng">
            <a:noFill/>
            <a:prstDash val="solid"/>
            <a:miter lim="0"/>
            <a:headEnd/>
            <a:tailEnd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7056" name="AutoShape 16"/>
          <p:cNvSpPr>
            <a:spLocks/>
          </p:cNvSpPr>
          <p:nvPr/>
        </p:nvSpPr>
        <p:spPr bwMode="auto">
          <a:xfrm>
            <a:off x="2579688" y="5195888"/>
            <a:ext cx="331787" cy="33337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F5D328">
              <a:alpha val="75395"/>
            </a:srgbClr>
          </a:solidFill>
          <a:ln w="12700" cap="flat" cmpd="sng">
            <a:noFill/>
            <a:prstDash val="solid"/>
            <a:miter lim="0"/>
            <a:headEnd/>
            <a:tailEnd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7057" name="AutoShape 17"/>
          <p:cNvSpPr>
            <a:spLocks/>
          </p:cNvSpPr>
          <p:nvPr/>
        </p:nvSpPr>
        <p:spPr bwMode="auto">
          <a:xfrm>
            <a:off x="2406650" y="7004050"/>
            <a:ext cx="333375" cy="33337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F5D328">
              <a:alpha val="75395"/>
            </a:srgbClr>
          </a:solidFill>
          <a:ln w="12700" cap="flat" cmpd="sng">
            <a:noFill/>
            <a:prstDash val="solid"/>
            <a:miter lim="0"/>
            <a:headEnd/>
            <a:tailEnd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7058" name="AutoShape 18"/>
          <p:cNvSpPr>
            <a:spLocks/>
          </p:cNvSpPr>
          <p:nvPr/>
        </p:nvSpPr>
        <p:spPr bwMode="auto">
          <a:xfrm>
            <a:off x="3246438" y="6242050"/>
            <a:ext cx="333375" cy="33337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F5D328">
              <a:alpha val="75395"/>
            </a:srgbClr>
          </a:solidFill>
          <a:ln w="12700" cap="flat" cmpd="sng">
            <a:noFill/>
            <a:prstDash val="solid"/>
            <a:miter lim="0"/>
            <a:headEnd/>
            <a:tailEnd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7428" name="AutoShape 19"/>
          <p:cNvSpPr>
            <a:spLocks/>
          </p:cNvSpPr>
          <p:nvPr/>
        </p:nvSpPr>
        <p:spPr bwMode="auto">
          <a:xfrm>
            <a:off x="1352550" y="2451100"/>
            <a:ext cx="6005513" cy="6011863"/>
          </a:xfrm>
          <a:custGeom>
            <a:avLst/>
            <a:gdLst>
              <a:gd name="T0" fmla="*/ 3002604 w 19679"/>
              <a:gd name="T1" fmla="*/ 3299361 h 19679"/>
              <a:gd name="T2" fmla="*/ 3002604 w 19679"/>
              <a:gd name="T3" fmla="*/ 3299361 h 19679"/>
              <a:gd name="T4" fmla="*/ 3002604 w 19679"/>
              <a:gd name="T5" fmla="*/ 3299361 h 19679"/>
              <a:gd name="T6" fmla="*/ 3002604 w 19679"/>
              <a:gd name="T7" fmla="*/ 3299361 h 19679"/>
              <a:gd name="T8" fmla="*/ 0 60000 65536"/>
              <a:gd name="T9" fmla="*/ 0 60000 65536"/>
              <a:gd name="T10" fmla="*/ 0 60000 65536"/>
              <a:gd name="T11" fmla="*/ 0 60000 65536"/>
              <a:gd name="T12" fmla="*/ 0 w 19679"/>
              <a:gd name="T13" fmla="*/ 0 h 19679"/>
              <a:gd name="T14" fmla="*/ 19679 w 19679"/>
              <a:gd name="T15" fmla="*/ 19679 h 196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noFill/>
          <a:ln w="63500" cap="flat" cmpd="sng">
            <a:solidFill>
              <a:srgbClr val="C82506"/>
            </a:solidFill>
            <a:prstDash val="solid"/>
            <a:miter lim="0"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87060" name="AutoShape 20"/>
          <p:cNvSpPr>
            <a:spLocks/>
          </p:cNvSpPr>
          <p:nvPr/>
        </p:nvSpPr>
        <p:spPr bwMode="auto">
          <a:xfrm>
            <a:off x="9626600" y="1695450"/>
            <a:ext cx="331788" cy="33337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F5D328">
              <a:alpha val="66777"/>
            </a:srgbClr>
          </a:solidFill>
          <a:ln w="12700" cap="flat" cmpd="sng">
            <a:noFill/>
            <a:prstDash val="solid"/>
            <a:miter lim="0"/>
            <a:headEnd/>
            <a:tailEnd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7430" name="AutoShape 21"/>
          <p:cNvSpPr>
            <a:spLocks/>
          </p:cNvSpPr>
          <p:nvPr/>
        </p:nvSpPr>
        <p:spPr bwMode="auto">
          <a:xfrm>
            <a:off x="9996488" y="1573213"/>
            <a:ext cx="3363912" cy="990600"/>
          </a:xfrm>
          <a:custGeom>
            <a:avLst/>
            <a:gdLst>
              <a:gd name="T0" fmla="*/ 1681956 w 21600"/>
              <a:gd name="T1" fmla="*/ 495300 h 21600"/>
              <a:gd name="T2" fmla="*/ 1681956 w 21600"/>
              <a:gd name="T3" fmla="*/ 495300 h 21600"/>
              <a:gd name="T4" fmla="*/ 1681956 w 21600"/>
              <a:gd name="T5" fmla="*/ 495300 h 21600"/>
              <a:gd name="T6" fmla="*/ 1681956 w 21600"/>
              <a:gd name="T7" fmla="*/ 4953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50800" tIns="50800" rIns="50800" bIns="50800" anchor="ctr"/>
          <a:lstStyle/>
          <a:p>
            <a:pPr algn="l" defTabSz="1300163">
              <a:buClr>
                <a:srgbClr val="000000"/>
              </a:buClr>
            </a:pP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=position </a:t>
            </a:r>
          </a:p>
          <a:p>
            <a:pPr algn="l" defTabSz="1300163">
              <a:buClr>
                <a:srgbClr val="000000"/>
              </a:buClr>
            </a:pPr>
            <a:r>
              <a:rPr lang="en-US" sz="3000">
                <a:latin typeface="Gill Sans" charset="0"/>
                <a:ea typeface="Gill Sans" charset="0"/>
                <a:cs typeface="Gill Sans" charset="0"/>
                <a:sym typeface="Gill Sans" charset="0"/>
              </a:rPr>
              <a:t>  of CO detection</a:t>
            </a:r>
            <a:endParaRPr lang="en-US"/>
          </a:p>
        </p:txBody>
      </p:sp>
      <p:sp>
        <p:nvSpPr>
          <p:cNvPr id="87063" name="AutoShape 23"/>
          <p:cNvSpPr>
            <a:spLocks/>
          </p:cNvSpPr>
          <p:nvPr/>
        </p:nvSpPr>
        <p:spPr bwMode="auto">
          <a:xfrm>
            <a:off x="133350" y="190500"/>
            <a:ext cx="12736513" cy="5715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EB4"/>
          </a:solid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defTabSz="455613">
              <a:spcBef>
                <a:spcPts val="1400"/>
              </a:spcBef>
              <a:defRPr/>
            </a:pPr>
            <a:r>
              <a:rPr lang="en-US" sz="3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Molecular deep field: location of line candidates</a:t>
            </a:r>
            <a:endParaRPr lang="en-US" dirty="0"/>
          </a:p>
        </p:txBody>
      </p:sp>
      <p:sp>
        <p:nvSpPr>
          <p:cNvPr id="26" name="AutoShape 9"/>
          <p:cNvSpPr>
            <a:spLocks/>
          </p:cNvSpPr>
          <p:nvPr/>
        </p:nvSpPr>
        <p:spPr bwMode="auto">
          <a:xfrm>
            <a:off x="8807116" y="9155949"/>
            <a:ext cx="4004009" cy="525462"/>
          </a:xfrm>
          <a:custGeom>
            <a:avLst/>
            <a:gdLst>
              <a:gd name="T0" fmla="*/ 1239838 w 21600"/>
              <a:gd name="T1" fmla="*/ 196850 h 21600"/>
              <a:gd name="T2" fmla="*/ 1239838 w 21600"/>
              <a:gd name="T3" fmla="*/ 196850 h 21600"/>
              <a:gd name="T4" fmla="*/ 1239838 w 21600"/>
              <a:gd name="T5" fmla="*/ 196850 h 21600"/>
              <a:gd name="T6" fmla="*/ 1239838 w 21600"/>
              <a:gd name="T7" fmla="*/ 1968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>
            <a:noFill/>
            <a:round/>
            <a:headEnd/>
            <a:tailEnd/>
          </a:ln>
        </p:spPr>
        <p:txBody>
          <a:bodyPr lIns="38100" tIns="38100" rIns="38100" bIns="38100" anchor="b"/>
          <a:lstStyle/>
          <a:p>
            <a:pPr algn="r" defTabSz="1300163">
              <a:spcBef>
                <a:spcPts val="800"/>
              </a:spcBef>
              <a:buClr>
                <a:srgbClr val="929292"/>
              </a:buClr>
            </a:pPr>
            <a:r>
              <a:rPr lang="en-US" sz="2200" dirty="0" err="1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Decarli</a:t>
            </a:r>
            <a:r>
              <a:rPr lang="en-US" sz="22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 et </a:t>
            </a:r>
            <a:r>
              <a:rPr lang="en-US" sz="22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al. (</a:t>
            </a:r>
            <a:r>
              <a:rPr lang="en-US" sz="22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2014)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</TotalTime>
  <Words>1382</Words>
  <Application>Microsoft Office PowerPoint</Application>
  <PresentationFormat>Custom</PresentationFormat>
  <Paragraphs>273</Paragraphs>
  <Slides>39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Office Theme</vt:lpstr>
      <vt:lpstr>1_Office Theme</vt:lpstr>
      <vt:lpstr>2_Office Theme</vt:lpstr>
      <vt:lpstr>3_Office Theme</vt:lpstr>
      <vt:lpstr>A molecular scan in the  Hubble Deep Field North  Roberto Decarli (MPIA Heidelberg, Germany)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drives the  Star Formation History of the Universe?  Roberto Decarli (MPIA Heidelberg, Germany)</dc:title>
  <dc:creator>roris</dc:creator>
  <cp:lastModifiedBy>Roris</cp:lastModifiedBy>
  <cp:revision>60</cp:revision>
  <dcterms:modified xsi:type="dcterms:W3CDTF">2014-03-14T09:13:44Z</dcterms:modified>
</cp:coreProperties>
</file>