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04" r:id="rId2"/>
    <p:sldId id="540" r:id="rId3"/>
    <p:sldId id="521" r:id="rId4"/>
    <p:sldId id="532" r:id="rId5"/>
    <p:sldId id="533" r:id="rId6"/>
    <p:sldId id="534" r:id="rId7"/>
    <p:sldId id="522" r:id="rId8"/>
    <p:sldId id="543" r:id="rId9"/>
    <p:sldId id="523" r:id="rId10"/>
    <p:sldId id="547" r:id="rId11"/>
    <p:sldId id="524" r:id="rId12"/>
    <p:sldId id="542" r:id="rId13"/>
    <p:sldId id="541" r:id="rId14"/>
    <p:sldId id="527" r:id="rId15"/>
    <p:sldId id="53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mine Schnetler" initials="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0D2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808" autoAdjust="0"/>
  </p:normalViewPr>
  <p:slideViewPr>
    <p:cSldViewPr snapToGrid="0" snapToObjects="1" showGuides="1">
      <p:cViewPr>
        <p:scale>
          <a:sx n="100" d="100"/>
          <a:sy n="100" d="100"/>
        </p:scale>
        <p:origin x="-960" y="-80"/>
      </p:cViewPr>
      <p:guideLst>
        <p:guide orient="horz" pos="2160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455955-0E7A-41B5-9E95-066E2D1242DA}" type="datetimeFigureOut">
              <a:rPr lang="en-GB"/>
              <a:pPr>
                <a:defRPr/>
              </a:pPr>
              <a:t>13/03/2014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4DFDC96-A2E9-4D53-94DB-39D530F20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4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86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44386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09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143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325"/>
            <a:ext cx="4040188" cy="552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5450"/>
            <a:ext cx="4040188" cy="4430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6325"/>
            <a:ext cx="4041775" cy="552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95450"/>
            <a:ext cx="4041775" cy="44307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1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99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8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6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09700"/>
            <a:ext cx="8229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grpSp>
        <p:nvGrpSpPr>
          <p:cNvPr id="1028" name="Group 14"/>
          <p:cNvGrpSpPr>
            <a:grpSpLocks/>
          </p:cNvGrpSpPr>
          <p:nvPr userDrawn="1"/>
        </p:nvGrpSpPr>
        <p:grpSpPr bwMode="auto">
          <a:xfrm rot="10800000">
            <a:off x="0" y="6197600"/>
            <a:ext cx="9156700" cy="660400"/>
            <a:chOff x="-12700" y="4"/>
            <a:chExt cx="9156696" cy="1427059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-9525" y="150943"/>
              <a:ext cx="9156696" cy="1276120"/>
            </a:xfrm>
            <a:custGeom>
              <a:avLst/>
              <a:gdLst>
                <a:gd name="T0" fmla="*/ 0 w 9144000"/>
                <a:gd name="T1" fmla="*/ 0 h 1164038"/>
                <a:gd name="T2" fmla="*/ 9143996 w 9144000"/>
                <a:gd name="T3" fmla="*/ 0 h 1164038"/>
                <a:gd name="T4" fmla="*/ 9143996 w 9144000"/>
                <a:gd name="T5" fmla="*/ 329312 h 1164038"/>
                <a:gd name="T6" fmla="*/ 0 w 9144000"/>
                <a:gd name="T7" fmla="*/ 1274656 h 1164038"/>
                <a:gd name="T8" fmla="*/ 0 w 9144000"/>
                <a:gd name="T9" fmla="*/ 0 h 1164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4000"/>
                <a:gd name="T16" fmla="*/ 0 h 1164038"/>
                <a:gd name="T17" fmla="*/ 9144000 w 9144000"/>
                <a:gd name="T18" fmla="*/ 1164038 h 11640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4000" h="1164038">
                  <a:moveTo>
                    <a:pt x="0" y="0"/>
                  </a:moveTo>
                  <a:lnTo>
                    <a:pt x="9144000" y="0"/>
                  </a:lnTo>
                  <a:lnTo>
                    <a:pt x="9144000" y="300733"/>
                  </a:lnTo>
                  <a:cubicBezTo>
                    <a:pt x="6058919" y="266741"/>
                    <a:pt x="3048000" y="947722"/>
                    <a:pt x="0" y="1164038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A6A6A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-9525" y="4"/>
              <a:ext cx="9156696" cy="1008547"/>
            </a:xfrm>
            <a:custGeom>
              <a:avLst/>
              <a:gdLst>
                <a:gd name="T0" fmla="*/ 0 w 9144000"/>
                <a:gd name="T1" fmla="*/ 0 h 1288627"/>
                <a:gd name="T2" fmla="*/ 9144000 w 9144000"/>
                <a:gd name="T3" fmla="*/ 0 h 1288627"/>
                <a:gd name="T4" fmla="*/ 9144000 w 9144000"/>
                <a:gd name="T5" fmla="*/ 232034 h 1288627"/>
                <a:gd name="T6" fmla="*/ 0 w 9144000"/>
                <a:gd name="T7" fmla="*/ 1007895 h 1288627"/>
                <a:gd name="T8" fmla="*/ 0 w 9144000"/>
                <a:gd name="T9" fmla="*/ 0 h 1288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4000"/>
                <a:gd name="T16" fmla="*/ 0 h 1288627"/>
                <a:gd name="T17" fmla="*/ 9144000 w 9144000"/>
                <a:gd name="T18" fmla="*/ 1288627 h 1288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4000" h="1288627">
                  <a:moveTo>
                    <a:pt x="0" y="0"/>
                  </a:moveTo>
                  <a:lnTo>
                    <a:pt x="9144000" y="0"/>
                  </a:lnTo>
                  <a:lnTo>
                    <a:pt x="9144000" y="296663"/>
                  </a:lnTo>
                  <a:cubicBezTo>
                    <a:pt x="6058919" y="262671"/>
                    <a:pt x="3048000" y="1072311"/>
                    <a:pt x="0" y="12886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699" r:id="rId5"/>
    <p:sldLayoutId id="2147483703" r:id="rId6"/>
    <p:sldLayoutId id="2147483704" r:id="rId7"/>
    <p:sldLayoutId id="2147483705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53F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53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1587500"/>
            <a:chOff x="0" y="1"/>
            <a:chExt cx="9144000" cy="1316438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0" y="152708"/>
              <a:ext cx="9144000" cy="1163731"/>
            </a:xfrm>
            <a:custGeom>
              <a:avLst/>
              <a:gdLst>
                <a:gd name="T0" fmla="*/ 0 w 9144000"/>
                <a:gd name="T1" fmla="*/ 0 h 1164038"/>
                <a:gd name="T2" fmla="*/ 9144000 w 9144000"/>
                <a:gd name="T3" fmla="*/ 0 h 1164038"/>
                <a:gd name="T4" fmla="*/ 9144000 w 9144000"/>
                <a:gd name="T5" fmla="*/ 300733 h 1164038"/>
                <a:gd name="T6" fmla="*/ 0 w 9144000"/>
                <a:gd name="T7" fmla="*/ 1164038 h 1164038"/>
                <a:gd name="T8" fmla="*/ 0 w 9144000"/>
                <a:gd name="T9" fmla="*/ 0 h 1164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4000"/>
                <a:gd name="T16" fmla="*/ 0 h 1164038"/>
                <a:gd name="T17" fmla="*/ 9144000 w 9144000"/>
                <a:gd name="T18" fmla="*/ 1164038 h 11640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4000" h="1164038">
                  <a:moveTo>
                    <a:pt x="0" y="0"/>
                  </a:moveTo>
                  <a:lnTo>
                    <a:pt x="9144000" y="0"/>
                  </a:lnTo>
                  <a:lnTo>
                    <a:pt x="9144000" y="300733"/>
                  </a:lnTo>
                  <a:cubicBezTo>
                    <a:pt x="6058919" y="266741"/>
                    <a:pt x="3048000" y="947722"/>
                    <a:pt x="0" y="1164038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A6A6A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0" y="1"/>
              <a:ext cx="9144000" cy="1288793"/>
            </a:xfrm>
            <a:custGeom>
              <a:avLst/>
              <a:gdLst>
                <a:gd name="T0" fmla="*/ 0 w 9144000"/>
                <a:gd name="T1" fmla="*/ 0 h 1288627"/>
                <a:gd name="T2" fmla="*/ 9144000 w 9144000"/>
                <a:gd name="T3" fmla="*/ 0 h 1288627"/>
                <a:gd name="T4" fmla="*/ 9144000 w 9144000"/>
                <a:gd name="T5" fmla="*/ 296663 h 1288627"/>
                <a:gd name="T6" fmla="*/ 0 w 9144000"/>
                <a:gd name="T7" fmla="*/ 1288627 h 1288627"/>
                <a:gd name="T8" fmla="*/ 0 w 9144000"/>
                <a:gd name="T9" fmla="*/ 0 h 12886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4000"/>
                <a:gd name="T16" fmla="*/ 0 h 1288627"/>
                <a:gd name="T17" fmla="*/ 9144000 w 9144000"/>
                <a:gd name="T18" fmla="*/ 1288627 h 12886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4000" h="1288627">
                  <a:moveTo>
                    <a:pt x="0" y="0"/>
                  </a:moveTo>
                  <a:lnTo>
                    <a:pt x="9144000" y="0"/>
                  </a:lnTo>
                  <a:lnTo>
                    <a:pt x="9144000" y="296663"/>
                  </a:lnTo>
                  <a:cubicBezTo>
                    <a:pt x="6058919" y="262671"/>
                    <a:pt x="3048000" y="1072311"/>
                    <a:pt x="0" y="12886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3213" y="4000500"/>
            <a:ext cx="8228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PI: Michele Cirasuolo</a:t>
            </a:r>
          </a:p>
          <a:p>
            <a:pPr algn="ctr"/>
            <a:r>
              <a:rPr lang="en-US" sz="2000" dirty="0" smtClean="0"/>
              <a:t>Royal Observatory Edinburgh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Collaborators: J. Dunlop, R. </a:t>
            </a:r>
            <a:r>
              <a:rPr lang="en-US" sz="2000" dirty="0" err="1" smtClean="0"/>
              <a:t>McLure</a:t>
            </a:r>
            <a:r>
              <a:rPr lang="en-US" sz="2000" dirty="0" smtClean="0"/>
              <a:t>, F. Cullen, R. </a:t>
            </a:r>
            <a:r>
              <a:rPr lang="en-US" sz="2000" dirty="0" err="1" smtClean="0"/>
              <a:t>Maiolino</a:t>
            </a:r>
            <a:r>
              <a:rPr lang="en-US" sz="2000" dirty="0" smtClean="0"/>
              <a:t>, R. </a:t>
            </a:r>
            <a:r>
              <a:rPr lang="en-US" sz="2000" dirty="0" err="1" smtClean="0"/>
              <a:t>Ivison</a:t>
            </a:r>
            <a:r>
              <a:rPr lang="en-US" sz="2000" dirty="0" smtClean="0"/>
              <a:t>, G. Wright, M. </a:t>
            </a:r>
            <a:r>
              <a:rPr lang="en-US" sz="2000" dirty="0" err="1" smtClean="0"/>
              <a:t>Swinbank</a:t>
            </a:r>
            <a:r>
              <a:rPr lang="en-US" sz="2000" dirty="0" smtClean="0"/>
              <a:t>, R. </a:t>
            </a:r>
            <a:r>
              <a:rPr lang="en-US" sz="2000" dirty="0" err="1" smtClean="0"/>
              <a:t>Sharples</a:t>
            </a:r>
            <a:r>
              <a:rPr lang="en-US" sz="2000" dirty="0" smtClean="0"/>
              <a:t>, R. Bower, M. </a:t>
            </a:r>
            <a:r>
              <a:rPr lang="en-US" sz="2000" dirty="0" err="1" smtClean="0"/>
              <a:t>Cappellari</a:t>
            </a:r>
            <a:endParaRPr lang="en-US" sz="2000" dirty="0" smtClean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901699" y="1651000"/>
            <a:ext cx="7543801" cy="177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KMOS Deep Survey: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galaxy evolution over the first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3 billion years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3200" y="241300"/>
            <a:ext cx="8890000" cy="788894"/>
          </a:xfrm>
        </p:spPr>
        <p:txBody>
          <a:bodyPr/>
          <a:lstStyle/>
          <a:p>
            <a:r>
              <a:rPr lang="en-US" sz="3200" dirty="0" smtClean="0"/>
              <a:t>KDS: Formation of the first discs and bulges at </a:t>
            </a:r>
            <a:r>
              <a:rPr lang="en-US" sz="3200" dirty="0" err="1" smtClean="0"/>
              <a:t>z</a:t>
            </a:r>
            <a:r>
              <a:rPr lang="en-US" sz="3200" dirty="0" smtClean="0"/>
              <a:t>&gt;3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163419"/>
            <a:ext cx="5410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selection and observing strategy</a:t>
            </a:r>
          </a:p>
          <a:p>
            <a:pPr marL="355600" indent="-355600"/>
            <a:r>
              <a:rPr lang="en-US" sz="1600" dirty="0" smtClean="0"/>
              <a:t>   - 250 galaxies in the redshift range 3&lt;</a:t>
            </a:r>
            <a:r>
              <a:rPr lang="en-US" sz="1600" dirty="0" err="1" smtClean="0"/>
              <a:t>z</a:t>
            </a:r>
            <a:r>
              <a:rPr lang="en-US" sz="1600" dirty="0" smtClean="0"/>
              <a:t>&lt;5</a:t>
            </a:r>
          </a:p>
          <a:p>
            <a:pPr marL="355600" indent="-355600"/>
            <a:r>
              <a:rPr lang="en-US" sz="1600" dirty="0" smtClean="0"/>
              <a:t>   - Mostly spectroscopic redshifts + some with photo-</a:t>
            </a:r>
            <a:r>
              <a:rPr lang="en-US" sz="1600" dirty="0" err="1" smtClean="0"/>
              <a:t>z</a:t>
            </a:r>
            <a:r>
              <a:rPr lang="en-US" sz="1600" dirty="0" smtClean="0"/>
              <a:t> to test selection bias.</a:t>
            </a:r>
          </a:p>
          <a:p>
            <a:pPr marL="355600" indent="-355600"/>
            <a:r>
              <a:rPr lang="en-US" sz="1600" dirty="0" smtClean="0"/>
              <a:t>   - Wide range in mass and SFR</a:t>
            </a:r>
          </a:p>
          <a:p>
            <a:pPr marL="355600" indent="-355600"/>
            <a:r>
              <a:rPr lang="en-US" sz="1600" dirty="0" smtClean="0"/>
              <a:t>   - Observing bands: H+K to detect OII, Hβ, OIII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65100" y="3958054"/>
            <a:ext cx="6172200" cy="2666188"/>
            <a:chOff x="165100" y="3958054"/>
            <a:chExt cx="6172200" cy="2666188"/>
          </a:xfrm>
        </p:grpSpPr>
        <p:sp>
          <p:nvSpPr>
            <p:cNvPr id="6" name="TextBox 5"/>
            <p:cNvSpPr txBox="1"/>
            <p:nvPr/>
          </p:nvSpPr>
          <p:spPr>
            <a:xfrm>
              <a:off x="165100" y="3958054"/>
              <a:ext cx="617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  Dynamics and Tully-Fisher relation</a:t>
              </a: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651935" y="4267200"/>
              <a:ext cx="2910441" cy="2357042"/>
              <a:chOff x="5594350" y="3414232"/>
              <a:chExt cx="3168650" cy="282955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0100" y="3414232"/>
                <a:ext cx="2882900" cy="2681767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594350" y="5948208"/>
                <a:ext cx="1749425" cy="29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/>
                  <a:t>Gnerucci</a:t>
                </a:r>
                <a:r>
                  <a:rPr lang="en-US" sz="1000" dirty="0" smtClean="0"/>
                  <a:t> et al. 2011</a:t>
                </a:r>
                <a:endParaRPr lang="en-US" sz="1000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52400" y="3454400"/>
            <a:ext cx="8978900" cy="3067933"/>
            <a:chOff x="152400" y="3454400"/>
            <a:chExt cx="8978900" cy="3067933"/>
          </a:xfrm>
        </p:grpSpPr>
        <p:grpSp>
          <p:nvGrpSpPr>
            <p:cNvPr id="25" name="Group 24"/>
            <p:cNvGrpSpPr/>
            <p:nvPr/>
          </p:nvGrpSpPr>
          <p:grpSpPr>
            <a:xfrm>
              <a:off x="5486400" y="3454400"/>
              <a:ext cx="3644900" cy="3067933"/>
              <a:chOff x="5067300" y="3242725"/>
              <a:chExt cx="3987800" cy="3282132"/>
            </a:xfrm>
          </p:grpSpPr>
          <p:pic>
            <p:nvPicPr>
              <p:cNvPr id="17" name="Picture 16" descr="Mass_metallicity_new.pdf"/>
              <p:cNvPicPr>
                <a:picLocks noChangeAspect="1"/>
              </p:cNvPicPr>
              <p:nvPr/>
            </p:nvPicPr>
            <p:blipFill>
              <a:blip r:embed="rId3"/>
              <a:srcRect l="6463" r="6496"/>
              <a:stretch>
                <a:fillRect/>
              </a:stretch>
            </p:blipFill>
            <p:spPr>
              <a:xfrm>
                <a:off x="5067300" y="3242725"/>
                <a:ext cx="3987800" cy="275581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473700" y="5932180"/>
                <a:ext cx="2425751" cy="59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Cullen, Cirasuolo et al. 2013, 2014</a:t>
                </a:r>
              </a:p>
              <a:p>
                <a:r>
                  <a:rPr lang="en-US" sz="1000" dirty="0" err="1" smtClean="0"/>
                  <a:t>Troncoso</a:t>
                </a:r>
                <a:r>
                  <a:rPr lang="en-US" sz="1000" dirty="0" smtClean="0"/>
                  <a:t> et al. 2013</a:t>
                </a:r>
              </a:p>
              <a:p>
                <a:endParaRPr lang="en-US" sz="10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52400" y="3657600"/>
              <a:ext cx="617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  Mass-metallicity-SFR relation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" y="1526223"/>
            <a:ext cx="8815978" cy="2147053"/>
            <a:chOff x="38100" y="1526223"/>
            <a:chExt cx="8815978" cy="2147053"/>
          </a:xfrm>
        </p:grpSpPr>
        <p:grpSp>
          <p:nvGrpSpPr>
            <p:cNvPr id="3" name="Group 25"/>
            <p:cNvGrpSpPr/>
            <p:nvPr/>
          </p:nvGrpSpPr>
          <p:grpSpPr>
            <a:xfrm>
              <a:off x="5640978" y="1526223"/>
              <a:ext cx="3213100" cy="1681956"/>
              <a:chOff x="5880100" y="1231900"/>
              <a:chExt cx="3213100" cy="1681956"/>
            </a:xfrm>
          </p:grpSpPr>
          <p:pic>
            <p:nvPicPr>
              <p:cNvPr id="12" name="Picture 11" descr="Cresci.jp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0100" y="1231900"/>
                <a:ext cx="3175000" cy="141468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670800" y="2667635"/>
                <a:ext cx="1422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/>
                  <a:t>Cresci</a:t>
                </a:r>
                <a:r>
                  <a:rPr lang="en-US" sz="1000" dirty="0" smtClean="0"/>
                  <a:t> et al. 2010</a:t>
                </a:r>
                <a:endParaRPr lang="en-US" sz="10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100" y="3057723"/>
              <a:ext cx="6172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Aims:</a:t>
              </a:r>
            </a:p>
            <a:p>
              <a:r>
                <a:rPr lang="en-US" sz="1600" b="1" dirty="0" smtClean="0"/>
                <a:t>  </a:t>
              </a:r>
              <a:r>
                <a:rPr lang="en-US" sz="1600" dirty="0" smtClean="0"/>
                <a:t>-  Spatially resolved Metallicity and SFR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203200" y="241300"/>
            <a:ext cx="8890000" cy="7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KDS: Ancillary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science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81983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observing the primary samples, some spare </a:t>
            </a:r>
            <a:r>
              <a:rPr lang="en-US" dirty="0" err="1" smtClean="0"/>
              <a:t>IFUs</a:t>
            </a:r>
            <a:r>
              <a:rPr lang="en-US" dirty="0" smtClean="0"/>
              <a:t> will be devoted to: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203200" y="241300"/>
            <a:ext cx="8890000" cy="7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KDS: Ancillary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science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81983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observing the primary samples, some spare </a:t>
            </a:r>
            <a:r>
              <a:rPr lang="en-US" dirty="0" err="1" smtClean="0"/>
              <a:t>IFUs</a:t>
            </a:r>
            <a:r>
              <a:rPr lang="en-US" dirty="0" smtClean="0"/>
              <a:t> will be devoted to: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" y="1675368"/>
            <a:ext cx="847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Tentative detection of CIII] in young, low-metallicity galaxies at </a:t>
            </a:r>
            <a:r>
              <a:rPr lang="en-US" sz="2000" b="1" dirty="0" err="1" smtClean="0"/>
              <a:t>z</a:t>
            </a:r>
            <a:r>
              <a:rPr lang="en-US" sz="2000" b="1" dirty="0" smtClean="0"/>
              <a:t>&gt;5</a:t>
            </a:r>
            <a:endParaRPr lang="en-US" sz="2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l="5053" r="9351"/>
          <a:stretch>
            <a:fillRect/>
          </a:stretch>
        </p:blipFill>
        <p:spPr>
          <a:xfrm>
            <a:off x="5372100" y="2354252"/>
            <a:ext cx="3657600" cy="31704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07000" y="5488980"/>
            <a:ext cx="408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Young, Low-metallicity galaxy at </a:t>
            </a:r>
            <a:r>
              <a:rPr lang="en-US" sz="1200" dirty="0" err="1" smtClean="0"/>
              <a:t>z</a:t>
            </a:r>
            <a:r>
              <a:rPr lang="en-US" sz="1200" dirty="0" smtClean="0"/>
              <a:t>=2.3  (</a:t>
            </a:r>
            <a:r>
              <a:rPr lang="en-US" sz="1200" dirty="0" err="1" smtClean="0"/>
              <a:t>Erb</a:t>
            </a:r>
            <a:r>
              <a:rPr lang="en-US" sz="1200" dirty="0" smtClean="0"/>
              <a:t> et al. 2010)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" y="2354252"/>
            <a:ext cx="4826000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dirty="0" smtClean="0"/>
              <a:t>-  </a:t>
            </a:r>
            <a:r>
              <a:rPr lang="en-US" sz="1600" dirty="0" smtClean="0"/>
              <a:t>Observed at </a:t>
            </a:r>
            <a:r>
              <a:rPr lang="en-US" sz="1600" dirty="0" err="1" smtClean="0"/>
              <a:t>z</a:t>
            </a:r>
            <a:r>
              <a:rPr lang="en-US" sz="1600" dirty="0" smtClean="0"/>
              <a:t>=2.3 (</a:t>
            </a:r>
            <a:r>
              <a:rPr lang="en-US" sz="1600" dirty="0" err="1" smtClean="0"/>
              <a:t>Erb</a:t>
            </a:r>
            <a:r>
              <a:rPr lang="en-US" sz="1600" dirty="0" smtClean="0"/>
              <a:t> et al. 2010)</a:t>
            </a:r>
          </a:p>
          <a:p>
            <a:pPr marL="266700" indent="-266700"/>
            <a:endParaRPr lang="en-US" sz="1600" dirty="0" smtClean="0"/>
          </a:p>
          <a:p>
            <a:pPr marL="266700" indent="-266700">
              <a:buFontTx/>
              <a:buChar char="-"/>
            </a:pPr>
            <a:r>
              <a:rPr lang="en-US" sz="1600" dirty="0" smtClean="0"/>
              <a:t>CIII] emission strongly depends on both metallicity and ionization parameter. </a:t>
            </a:r>
          </a:p>
          <a:p>
            <a:pPr marL="266700" indent="-266700"/>
            <a:r>
              <a:rPr lang="en-US" sz="1600" dirty="0" smtClean="0"/>
              <a:t>    Should be more common feature in the early Universe</a:t>
            </a:r>
          </a:p>
          <a:p>
            <a:pPr marL="266700" indent="-266700"/>
            <a:endParaRPr lang="en-US" sz="1600" dirty="0" smtClean="0"/>
          </a:p>
          <a:p>
            <a:pPr marL="266700" indent="-266700"/>
            <a:r>
              <a:rPr lang="en-US" sz="1600" dirty="0" smtClean="0"/>
              <a:t>-  High  CIV / CIII] indicates presence of AGN</a:t>
            </a:r>
          </a:p>
          <a:p>
            <a:pPr marL="266700" indent="-266700"/>
            <a:endParaRPr lang="en-US" sz="1600" dirty="0" smtClean="0"/>
          </a:p>
          <a:p>
            <a:pPr marL="266700" indent="-266700"/>
            <a:r>
              <a:rPr lang="en-US" sz="1600" dirty="0" smtClean="0"/>
              <a:t>-   If </a:t>
            </a:r>
            <a:r>
              <a:rPr lang="en-US" sz="1600" dirty="0" err="1" smtClean="0"/>
              <a:t>Lyα</a:t>
            </a:r>
            <a:r>
              <a:rPr lang="en-US" sz="1600" dirty="0" smtClean="0"/>
              <a:t> fully absorbed by neutral hydrogen, CIII] (with </a:t>
            </a:r>
            <a:r>
              <a:rPr lang="en-US" sz="1600" dirty="0" err="1" smtClean="0"/>
              <a:t>HeII</a:t>
            </a:r>
            <a:r>
              <a:rPr lang="en-US" sz="1600" dirty="0" smtClean="0"/>
              <a:t>) could be the strongest line we can detect from the ground at </a:t>
            </a:r>
            <a:r>
              <a:rPr lang="en-US" sz="1600" dirty="0" err="1" smtClean="0"/>
              <a:t>z</a:t>
            </a:r>
            <a:r>
              <a:rPr lang="en-US" sz="1600" dirty="0" smtClean="0"/>
              <a:t>&gt;6.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901" y="1689100"/>
            <a:ext cx="6553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Emergence of the red-sequence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 - Passive galaxies at </a:t>
            </a:r>
            <a:r>
              <a:rPr lang="en-US" dirty="0" err="1" smtClean="0"/>
              <a:t>z</a:t>
            </a:r>
            <a:r>
              <a:rPr lang="en-US" dirty="0" smtClean="0"/>
              <a:t> &gt; 2</a:t>
            </a:r>
            <a:endParaRPr lang="en-US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  </a:t>
            </a:r>
            <a:r>
              <a:rPr lang="en-US" dirty="0" smtClean="0"/>
              <a:t>- Dynamical masses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 - Discriminate models for evolution of mass-size relation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 - Ages and residual SFR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39688" y="3287582"/>
            <a:ext cx="4133846" cy="3171032"/>
            <a:chOff x="5956301" y="1859865"/>
            <a:chExt cx="3187699" cy="2453235"/>
          </a:xfrm>
        </p:grpSpPr>
        <p:pic>
          <p:nvPicPr>
            <p:cNvPr id="9" name="Picture 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56301" y="1859865"/>
              <a:ext cx="3187699" cy="240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217426" y="4122614"/>
              <a:ext cx="1257300" cy="190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Ono et al. 2012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203200" y="241300"/>
            <a:ext cx="8890000" cy="7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KDS: Ancillary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science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81983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observing the primary samples, some spare </a:t>
            </a:r>
            <a:r>
              <a:rPr lang="en-US" dirty="0" err="1" smtClean="0"/>
              <a:t>IFUs</a:t>
            </a:r>
            <a:r>
              <a:rPr lang="en-US" dirty="0" smtClean="0"/>
              <a:t> will be devoted to: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2700"/>
            <a:ext cx="7918450" cy="788894"/>
          </a:xfrm>
        </p:spPr>
        <p:txBody>
          <a:bodyPr/>
          <a:lstStyle/>
          <a:p>
            <a:r>
              <a:rPr lang="en-US" sz="4000" dirty="0" smtClean="0"/>
              <a:t>KMOS Deep Survey: Status and Plan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77975" y="4101419"/>
          <a:ext cx="5943602" cy="203714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71801"/>
                <a:gridCol w="2971801"/>
              </a:tblGrid>
              <a:tr h="431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GB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Science cases</a:t>
                      </a:r>
                      <a:endParaRPr lang="en-GB" sz="1800" b="1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94100" algn="l"/>
                        </a:tabLst>
                        <a:defRPr/>
                      </a:pPr>
                      <a:r>
                        <a:rPr lang="en-US" sz="1800" dirty="0" smtClean="0"/>
                        <a:t>Number of objects</a:t>
                      </a:r>
                      <a:endParaRPr lang="en-GB" sz="1800" b="1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US" sz="1800"/>
                        <a:t>Galaxies at z&gt;7 </a:t>
                      </a:r>
                      <a:endParaRPr lang="en-GB" sz="1800" b="1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GB" sz="1800" b="0" smtClean="0">
                          <a:latin typeface="Times New Roman"/>
                          <a:ea typeface="Cambria"/>
                          <a:cs typeface="Times New Roman"/>
                        </a:rPr>
                        <a:t>~</a:t>
                      </a:r>
                      <a:r>
                        <a:rPr lang="en-US" sz="1800" b="0" smtClean="0"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GB" sz="1800" b="1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US" sz="1800" dirty="0"/>
                        <a:t>Star-forming galaxies at </a:t>
                      </a:r>
                      <a:r>
                        <a:rPr lang="en-US" sz="1800" dirty="0" err="1"/>
                        <a:t>z</a:t>
                      </a:r>
                      <a:r>
                        <a:rPr lang="en-US" sz="1800" dirty="0" smtClean="0"/>
                        <a:t>&gt;3</a:t>
                      </a:r>
                      <a:endParaRPr lang="en-GB" sz="1800" b="1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US" sz="1800" dirty="0" smtClean="0"/>
                        <a:t>200-300</a:t>
                      </a:r>
                      <a:endParaRPr lang="en-GB" sz="1800" b="1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GB" sz="1800" b="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CIII] at </a:t>
                      </a:r>
                      <a:r>
                        <a:rPr lang="en-GB" sz="1800" b="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  <a:r>
                        <a:rPr lang="en-GB" sz="1800" b="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&gt;5</a:t>
                      </a:r>
                      <a:endParaRPr lang="en-GB" sz="1800" b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GB" sz="1800" b="0" dirty="0" smtClean="0">
                          <a:latin typeface="Times New Roman"/>
                          <a:ea typeface="Cambria"/>
                          <a:cs typeface="Times New Roman"/>
                        </a:rPr>
                        <a:t>~30</a:t>
                      </a:r>
                      <a:endParaRPr lang="en-GB" sz="1800" b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GB" sz="1800" b="0" dirty="0" smtClean="0">
                          <a:latin typeface="Times New Roman"/>
                          <a:ea typeface="Cambria"/>
                          <a:cs typeface="Times New Roman"/>
                        </a:rPr>
                        <a:t>Passive</a:t>
                      </a:r>
                      <a:r>
                        <a:rPr lang="en-GB" sz="1800" b="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galaxies  at </a:t>
                      </a:r>
                      <a:r>
                        <a:rPr lang="en-GB" sz="1800" b="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  <a:r>
                        <a:rPr lang="en-GB" sz="1800" b="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&gt;2</a:t>
                      </a:r>
                      <a:endParaRPr lang="en-GB" sz="1800" b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r>
                        <a:rPr lang="en-GB" sz="1800" b="0" dirty="0" smtClean="0">
                          <a:latin typeface="Times New Roman"/>
                          <a:ea typeface="Cambria"/>
                          <a:cs typeface="Times New Roman"/>
                        </a:rPr>
                        <a:t>~50</a:t>
                      </a:r>
                      <a:endParaRPr lang="en-GB" sz="1800" b="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6278265"/>
            <a:ext cx="8150225" cy="461665"/>
          </a:xfrm>
          <a:prstGeom prst="rect">
            <a:avLst/>
          </a:prstGeom>
          <a:solidFill>
            <a:srgbClr val="17375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1-2 nights integration per pointing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28700"/>
            <a:ext cx="899159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   - 35 nights program</a:t>
            </a:r>
          </a:p>
          <a:p>
            <a:endParaRPr lang="en-US" sz="1700" dirty="0" smtClean="0"/>
          </a:p>
          <a:p>
            <a:r>
              <a:rPr lang="en-US" sz="1700" dirty="0" smtClean="0"/>
              <a:t>   - First 4 nights observed in November 2013: very unlucky due to bad weather conditions. </a:t>
            </a:r>
          </a:p>
          <a:p>
            <a:endParaRPr lang="en-US" sz="1700" dirty="0" smtClean="0"/>
          </a:p>
          <a:p>
            <a:r>
              <a:rPr lang="en-US" sz="1700" dirty="0" smtClean="0"/>
              <a:t>   - Next observing runs: April and September 2014</a:t>
            </a:r>
          </a:p>
          <a:p>
            <a:endParaRPr lang="en-US" sz="1700" dirty="0" smtClean="0"/>
          </a:p>
          <a:p>
            <a:r>
              <a:rPr lang="en-US" sz="1700" dirty="0" smtClean="0"/>
              <a:t>   - Very faint targets need extreme care in removing </a:t>
            </a:r>
            <a:r>
              <a:rPr lang="en-US" sz="1700" dirty="0" err="1" smtClean="0"/>
              <a:t>systematics</a:t>
            </a:r>
            <a:r>
              <a:rPr lang="en-US" sz="1700" dirty="0" smtClean="0"/>
              <a:t>:</a:t>
            </a:r>
          </a:p>
          <a:p>
            <a:r>
              <a:rPr lang="en-US" dirty="0" smtClean="0"/>
              <a:t>             </a:t>
            </a:r>
            <a:r>
              <a:rPr lang="en-US" sz="1400" dirty="0" smtClean="0"/>
              <a:t>Detector noise and persistence        </a:t>
            </a:r>
          </a:p>
          <a:p>
            <a:r>
              <a:rPr lang="en-US" sz="1400" dirty="0" smtClean="0"/>
              <a:t>                 Sky subtraction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172670"/>
            <a:ext cx="655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Ancillary science:</a:t>
            </a:r>
          </a:p>
          <a:p>
            <a:pPr marL="355600" indent="-355600"/>
            <a:r>
              <a:rPr lang="en-US" b="1" dirty="0" smtClean="0"/>
              <a:t>  </a:t>
            </a:r>
            <a:r>
              <a:rPr lang="en-US" dirty="0" smtClean="0"/>
              <a:t>- Dynamical masses, ages and residual SFR for passive galaxies at </a:t>
            </a:r>
            <a:r>
              <a:rPr lang="en-US" dirty="0" err="1" smtClean="0"/>
              <a:t>z</a:t>
            </a:r>
            <a:r>
              <a:rPr lang="en-US" dirty="0" smtClean="0"/>
              <a:t> ~2</a:t>
            </a:r>
          </a:p>
          <a:p>
            <a:r>
              <a:rPr lang="en-US" dirty="0" smtClean="0"/>
              <a:t>  - Tentative detection of CIII] at </a:t>
            </a:r>
            <a:r>
              <a:rPr lang="en-US" dirty="0" err="1" smtClean="0"/>
              <a:t>z</a:t>
            </a:r>
            <a:r>
              <a:rPr lang="en-US" dirty="0" smtClean="0"/>
              <a:t>&gt;5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1181100"/>
            <a:ext cx="9093199" cy="2070100"/>
            <a:chOff x="0" y="1181100"/>
            <a:chExt cx="9093199" cy="2070100"/>
          </a:xfrm>
        </p:grpSpPr>
        <p:sp>
          <p:nvSpPr>
            <p:cNvPr id="4" name="TextBox 3"/>
            <p:cNvSpPr txBox="1"/>
            <p:nvPr/>
          </p:nvSpPr>
          <p:spPr>
            <a:xfrm>
              <a:off x="0" y="1447800"/>
              <a:ext cx="617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Galaxies at </a:t>
              </a:r>
              <a:r>
                <a:rPr lang="en-US" b="1" dirty="0" err="1" smtClean="0"/>
                <a:t>z</a:t>
              </a:r>
              <a:r>
                <a:rPr lang="en-US" b="1" dirty="0" smtClean="0"/>
                <a:t> &gt; 7 and the epoch of reionization</a:t>
              </a:r>
            </a:p>
            <a:p>
              <a:r>
                <a:rPr lang="en-US" b="1" dirty="0" smtClean="0"/>
                <a:t>  </a:t>
              </a:r>
              <a:r>
                <a:rPr lang="en-US" dirty="0" smtClean="0"/>
                <a:t>- spectroscopic confirmation</a:t>
              </a:r>
            </a:p>
            <a:p>
              <a:r>
                <a:rPr lang="en-US" dirty="0" smtClean="0"/>
                <a:t>  - fraction of LAE and evolution of neutral hydrogen</a:t>
              </a:r>
            </a:p>
            <a:p>
              <a:r>
                <a:rPr lang="en-US" dirty="0" smtClean="0"/>
                <a:t>  - improved stellar mass and SFR </a:t>
              </a:r>
            </a:p>
          </p:txBody>
        </p:sp>
        <p:pic>
          <p:nvPicPr>
            <p:cNvPr id="11" name="Picture 10" descr="Figure_high_z_1.jpg"/>
            <p:cNvPicPr/>
            <p:nvPr/>
          </p:nvPicPr>
          <p:blipFill>
            <a:blip r:embed="rId2"/>
            <a:srcRect r="109"/>
            <a:stretch>
              <a:fillRect/>
            </a:stretch>
          </p:blipFill>
          <p:spPr>
            <a:xfrm>
              <a:off x="6604000" y="1181100"/>
              <a:ext cx="2489199" cy="2070100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612775" y="12700"/>
            <a:ext cx="7918450" cy="7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ＭＳ Ｐゴシック" charset="-128"/>
                <a:cs typeface="+mj-cs"/>
              </a:rPr>
              <a:t>KMOS Deep Survey: Summary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5100" y="776194"/>
            <a:ext cx="372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35 nights program over 5 years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3496270"/>
            <a:ext cx="9042400" cy="1618907"/>
            <a:chOff x="0" y="3496270"/>
            <a:chExt cx="9042400" cy="1618907"/>
          </a:xfrm>
        </p:grpSpPr>
        <p:sp>
          <p:nvSpPr>
            <p:cNvPr id="6" name="TextBox 5"/>
            <p:cNvSpPr txBox="1"/>
            <p:nvPr/>
          </p:nvSpPr>
          <p:spPr>
            <a:xfrm>
              <a:off x="0" y="3496270"/>
              <a:ext cx="617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Formation of the first discs and bulges at </a:t>
              </a:r>
              <a:r>
                <a:rPr lang="en-US" b="1" dirty="0" err="1" smtClean="0"/>
                <a:t>z</a:t>
              </a:r>
              <a:r>
                <a:rPr lang="en-US" b="1" dirty="0" smtClean="0"/>
                <a:t>&gt;3</a:t>
              </a:r>
            </a:p>
            <a:p>
              <a:r>
                <a:rPr lang="en-US" b="1" dirty="0" smtClean="0"/>
                <a:t>  </a:t>
              </a:r>
              <a:r>
                <a:rPr lang="en-US" dirty="0" smtClean="0"/>
                <a:t>-  Spatially resolved Metallicity and SFR</a:t>
              </a:r>
            </a:p>
            <a:p>
              <a:r>
                <a:rPr lang="en-US" dirty="0" smtClean="0"/>
                <a:t>  -  Mass-metallicity-SFR relation</a:t>
              </a:r>
            </a:p>
            <a:p>
              <a:r>
                <a:rPr lang="en-US" dirty="0" smtClean="0"/>
                <a:t>  -  Dynamics and Tully-Fisher relation</a:t>
              </a:r>
            </a:p>
          </p:txBody>
        </p:sp>
        <p:pic>
          <p:nvPicPr>
            <p:cNvPr id="17" name="Picture 16" descr="Cresci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3700496"/>
              <a:ext cx="3175000" cy="14146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100" y="1320800"/>
            <a:ext cx="805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“Apologies for not being able to attend the meeting. 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Thanks to the </a:t>
            </a:r>
            <a:r>
              <a:rPr lang="en-US" sz="3200" dirty="0" err="1" smtClean="0"/>
              <a:t>organisers</a:t>
            </a:r>
            <a:r>
              <a:rPr lang="en-US" sz="3200" dirty="0" smtClean="0"/>
              <a:t> and especially Roberto for presenting these few summary slides on the KMOS GTO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.”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-26894"/>
            <a:ext cx="7918450" cy="788894"/>
          </a:xfrm>
        </p:spPr>
        <p:txBody>
          <a:bodyPr>
            <a:normAutofit/>
          </a:bodyPr>
          <a:lstStyle/>
          <a:p>
            <a:r>
              <a:rPr lang="en-US" dirty="0" smtClean="0"/>
              <a:t>Why the first 3 billion years</a:t>
            </a:r>
            <a:r>
              <a:rPr lang="en-US" dirty="0" smtClean="0">
                <a:latin typeface="Arial"/>
                <a:cs typeface="Arial"/>
              </a:rPr>
              <a:t> ?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400" y="850900"/>
            <a:ext cx="8902709" cy="2992891"/>
            <a:chOff x="190285" y="1158140"/>
            <a:chExt cx="8790206" cy="2555091"/>
          </a:xfrm>
        </p:grpSpPr>
        <p:sp>
          <p:nvSpPr>
            <p:cNvPr id="18" name="Rectangle 17"/>
            <p:cNvSpPr/>
            <p:nvPr/>
          </p:nvSpPr>
          <p:spPr>
            <a:xfrm>
              <a:off x="223401" y="1244228"/>
              <a:ext cx="8593654" cy="2468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25"/>
            <p:cNvGrpSpPr/>
            <p:nvPr/>
          </p:nvGrpSpPr>
          <p:grpSpPr>
            <a:xfrm>
              <a:off x="190285" y="1158140"/>
              <a:ext cx="8790206" cy="2555091"/>
              <a:chOff x="5216477" y="3883433"/>
              <a:chExt cx="3849082" cy="981248"/>
            </a:xfrm>
          </p:grpSpPr>
          <p:grpSp>
            <p:nvGrpSpPr>
              <p:cNvPr id="20" name="Group 31"/>
              <p:cNvGrpSpPr/>
              <p:nvPr/>
            </p:nvGrpSpPr>
            <p:grpSpPr>
              <a:xfrm>
                <a:off x="5216477" y="3900941"/>
                <a:ext cx="3849082" cy="963740"/>
                <a:chOff x="-35203" y="2467916"/>
                <a:chExt cx="9353137" cy="3323284"/>
              </a:xfrm>
            </p:grpSpPr>
            <p:pic>
              <p:nvPicPr>
                <p:cNvPr id="22" name="Picture 21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2933700"/>
                  <a:ext cx="9144000" cy="28575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3" name="Group 14"/>
                <p:cNvGrpSpPr/>
                <p:nvPr/>
              </p:nvGrpSpPr>
              <p:grpSpPr>
                <a:xfrm>
                  <a:off x="-35203" y="2467916"/>
                  <a:ext cx="9353137" cy="418769"/>
                  <a:chOff x="-35203" y="1543991"/>
                  <a:chExt cx="9353137" cy="418769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590353" y="1553414"/>
                    <a:ext cx="727581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err="1" smtClean="0">
                        <a:solidFill>
                          <a:srgbClr val="FFFFFF"/>
                        </a:solidFill>
                      </a:rPr>
                      <a:t>z</a:t>
                    </a:r>
                    <a:r>
                      <a:rPr lang="en-US" sz="1600" b="1" dirty="0" smtClean="0">
                        <a:solidFill>
                          <a:srgbClr val="FFFFFF"/>
                        </a:solidFill>
                      </a:rPr>
                      <a:t>=0</a:t>
                    </a:r>
                    <a:endParaRPr lang="en-US" sz="1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635996" y="1549926"/>
                    <a:ext cx="1932461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FFFFFF"/>
                        </a:solidFill>
                      </a:rPr>
                      <a:t>z≈1</a:t>
                    </a:r>
                    <a:endParaRPr lang="en-US" sz="1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062031" y="1543991"/>
                    <a:ext cx="1027627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FFFFFF"/>
                        </a:solidFill>
                      </a:rPr>
                      <a:t>z≈7</a:t>
                    </a:r>
                    <a:endParaRPr lang="en-US" sz="1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-35203" y="1580003"/>
                    <a:ext cx="1328244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err="1" smtClean="0">
                        <a:solidFill>
                          <a:schemeClr val="bg1"/>
                        </a:solidFill>
                      </a:rPr>
                      <a:t>z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≈∞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7285371" y="3883433"/>
                <a:ext cx="614687" cy="11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FF"/>
                    </a:solidFill>
                  </a:rPr>
                  <a:t>Redshift</a:t>
                </a:r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" name="Group 17"/>
          <p:cNvGrpSpPr/>
          <p:nvPr/>
        </p:nvGrpSpPr>
        <p:grpSpPr>
          <a:xfrm>
            <a:off x="3975014" y="2154794"/>
            <a:ext cx="1673419" cy="369332"/>
            <a:chOff x="4000500" y="2230993"/>
            <a:chExt cx="1796361" cy="43449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00500" y="2600325"/>
              <a:ext cx="1796361" cy="1588"/>
            </a:xfrm>
            <a:prstGeom prst="straightConnector1">
              <a:avLst/>
            </a:prstGeom>
            <a:ln w="47625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24400" y="2230993"/>
              <a:ext cx="899098" cy="43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3Gyr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3944350" y="1316293"/>
            <a:ext cx="1774622" cy="206900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400" y="4318000"/>
            <a:ext cx="8763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The redshift range 3 &lt; </a:t>
            </a:r>
            <a:r>
              <a:rPr lang="en-US" sz="2400" b="1" dirty="0" err="1" smtClean="0"/>
              <a:t>z</a:t>
            </a:r>
            <a:r>
              <a:rPr lang="en-US" sz="2400" b="1" dirty="0" smtClean="0"/>
              <a:t> &lt; 10 encompasses: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shining of primeval galaxies and the epoch of cosmic re-ionization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formation of the first massive discs and spheroids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emergence of the red sequence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152400" y="850900"/>
            <a:ext cx="8902709" cy="2992891"/>
            <a:chOff x="190285" y="1158140"/>
            <a:chExt cx="8790206" cy="2555091"/>
          </a:xfrm>
        </p:grpSpPr>
        <p:sp>
          <p:nvSpPr>
            <p:cNvPr id="18" name="Rectangle 17"/>
            <p:cNvSpPr/>
            <p:nvPr/>
          </p:nvSpPr>
          <p:spPr>
            <a:xfrm>
              <a:off x="223401" y="1244228"/>
              <a:ext cx="8593654" cy="2468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5"/>
            <p:cNvGrpSpPr/>
            <p:nvPr/>
          </p:nvGrpSpPr>
          <p:grpSpPr>
            <a:xfrm>
              <a:off x="190285" y="1158140"/>
              <a:ext cx="8790206" cy="2555091"/>
              <a:chOff x="5216477" y="3883433"/>
              <a:chExt cx="3849082" cy="981248"/>
            </a:xfrm>
          </p:grpSpPr>
          <p:grpSp>
            <p:nvGrpSpPr>
              <p:cNvPr id="5" name="Group 31"/>
              <p:cNvGrpSpPr/>
              <p:nvPr/>
            </p:nvGrpSpPr>
            <p:grpSpPr>
              <a:xfrm>
                <a:off x="5216477" y="3900941"/>
                <a:ext cx="3849082" cy="963740"/>
                <a:chOff x="-35203" y="2467916"/>
                <a:chExt cx="9353137" cy="3323284"/>
              </a:xfrm>
            </p:grpSpPr>
            <p:pic>
              <p:nvPicPr>
                <p:cNvPr id="22" name="Picture 21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2933700"/>
                  <a:ext cx="9144000" cy="28575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14"/>
                <p:cNvGrpSpPr/>
                <p:nvPr/>
              </p:nvGrpSpPr>
              <p:grpSpPr>
                <a:xfrm>
                  <a:off x="-35203" y="2467916"/>
                  <a:ext cx="9353137" cy="418769"/>
                  <a:chOff x="-35203" y="1543991"/>
                  <a:chExt cx="9353137" cy="418769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590353" y="1553414"/>
                    <a:ext cx="727581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err="1" smtClean="0">
                        <a:solidFill>
                          <a:srgbClr val="FFFFFF"/>
                        </a:solidFill>
                      </a:rPr>
                      <a:t>z</a:t>
                    </a:r>
                    <a:r>
                      <a:rPr lang="en-US" sz="1600" b="1" dirty="0" smtClean="0">
                        <a:solidFill>
                          <a:srgbClr val="FFFFFF"/>
                        </a:solidFill>
                      </a:rPr>
                      <a:t>=0</a:t>
                    </a:r>
                    <a:endParaRPr lang="en-US" sz="1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635996" y="1549926"/>
                    <a:ext cx="1932461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FFFFFF"/>
                        </a:solidFill>
                      </a:rPr>
                      <a:t>z≈1</a:t>
                    </a:r>
                    <a:endParaRPr lang="en-US" sz="1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062031" y="1543991"/>
                    <a:ext cx="1027627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FFFFFF"/>
                        </a:solidFill>
                      </a:rPr>
                      <a:t>z≈7</a:t>
                    </a:r>
                    <a:endParaRPr lang="en-US" sz="1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-35203" y="1580003"/>
                    <a:ext cx="1328244" cy="382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err="1" smtClean="0">
                        <a:solidFill>
                          <a:schemeClr val="bg1"/>
                        </a:solidFill>
                      </a:rPr>
                      <a:t>z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≈∞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7285371" y="3883433"/>
                <a:ext cx="614687" cy="11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FF"/>
                    </a:solidFill>
                  </a:rPr>
                  <a:t>Redshift</a:t>
                </a:r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" name="Group 17"/>
          <p:cNvGrpSpPr/>
          <p:nvPr/>
        </p:nvGrpSpPr>
        <p:grpSpPr>
          <a:xfrm>
            <a:off x="3975014" y="2154794"/>
            <a:ext cx="1673419" cy="369332"/>
            <a:chOff x="4000500" y="2230993"/>
            <a:chExt cx="1796361" cy="43449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00500" y="2600325"/>
              <a:ext cx="1796361" cy="1588"/>
            </a:xfrm>
            <a:prstGeom prst="straightConnector1">
              <a:avLst/>
            </a:prstGeom>
            <a:ln w="47625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24400" y="2230993"/>
              <a:ext cx="899098" cy="434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3Gyr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3944350" y="1316293"/>
            <a:ext cx="1774622" cy="206900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12775" y="-26894"/>
            <a:ext cx="7918450" cy="788894"/>
          </a:xfrm>
        </p:spPr>
        <p:txBody>
          <a:bodyPr>
            <a:normAutofit/>
          </a:bodyPr>
          <a:lstStyle/>
          <a:p>
            <a:r>
              <a:rPr lang="en-US" dirty="0" smtClean="0"/>
              <a:t>Why the first 3 billion years</a:t>
            </a:r>
            <a:r>
              <a:rPr lang="en-US" dirty="0" smtClean="0">
                <a:latin typeface="Arial"/>
                <a:cs typeface="Arial"/>
              </a:rPr>
              <a:t> 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-26894"/>
            <a:ext cx="7918450" cy="788894"/>
          </a:xfrm>
        </p:spPr>
        <p:txBody>
          <a:bodyPr>
            <a:normAutofit/>
          </a:bodyPr>
          <a:lstStyle/>
          <a:p>
            <a:r>
              <a:rPr lang="en-US" dirty="0" smtClean="0"/>
              <a:t>The KMOS</a:t>
            </a:r>
            <a:r>
              <a:rPr lang="en-US" dirty="0" smtClean="0">
                <a:latin typeface="Arial"/>
                <a:cs typeface="Arial"/>
              </a:rPr>
              <a:t> Deep Survey (KDS)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1" y="1714500"/>
            <a:ext cx="811212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35 nights GTO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Several hundred sources at 3 &lt; </a:t>
            </a:r>
            <a:r>
              <a:rPr lang="en-US" sz="2400" dirty="0" err="1" smtClean="0"/>
              <a:t>z</a:t>
            </a:r>
            <a:r>
              <a:rPr lang="en-US" sz="2400" dirty="0" smtClean="0"/>
              <a:t> &lt; 10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Faint targets require long integrations: 8-12hrs on source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Excellent multi-wavelength supporting data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Selection and ancillary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51148"/>
            <a:ext cx="4330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Fields</a:t>
            </a:r>
          </a:p>
          <a:p>
            <a:pPr marL="266700" indent="-88900">
              <a:buFont typeface="Arial"/>
              <a:buChar char="•"/>
            </a:pPr>
            <a:r>
              <a:rPr lang="en-US" sz="1600" dirty="0" smtClean="0"/>
              <a:t> COSMOS</a:t>
            </a:r>
          </a:p>
          <a:p>
            <a:pPr marL="266700" indent="-88900">
              <a:buFont typeface="Arial"/>
              <a:buChar char="•"/>
            </a:pPr>
            <a:r>
              <a:rPr lang="en-US" sz="1600" dirty="0" smtClean="0"/>
              <a:t> UKIDSS-UDS</a:t>
            </a:r>
          </a:p>
          <a:p>
            <a:pPr marL="266700" indent="-88900">
              <a:buFont typeface="Arial"/>
              <a:buChar char="•"/>
            </a:pPr>
            <a:r>
              <a:rPr lang="en-US" sz="1600" dirty="0" smtClean="0"/>
              <a:t> GOODS-South</a:t>
            </a:r>
          </a:p>
          <a:p>
            <a:pPr marL="266700" indent="-88900">
              <a:buFont typeface="Arial"/>
              <a:buChar char="•"/>
            </a:pPr>
            <a:r>
              <a:rPr lang="en-US" sz="1600" dirty="0" smtClean="0"/>
              <a:t> SSA-22</a:t>
            </a:r>
          </a:p>
          <a:p>
            <a:pPr marL="266700" indent="-88900">
              <a:buFont typeface="Arial"/>
              <a:buChar char="•"/>
            </a:pPr>
            <a:r>
              <a:rPr lang="en-US" sz="1600" dirty="0" smtClean="0"/>
              <a:t> Hubble Ultra-Deep Field and Parallels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1300" y="1854166"/>
            <a:ext cx="8823325" cy="2132194"/>
            <a:chOff x="241300" y="1854166"/>
            <a:chExt cx="8823325" cy="2132194"/>
          </a:xfrm>
        </p:grpSpPr>
        <p:sp>
          <p:nvSpPr>
            <p:cNvPr id="4" name="TextBox 3"/>
            <p:cNvSpPr txBox="1"/>
            <p:nvPr/>
          </p:nvSpPr>
          <p:spPr>
            <a:xfrm>
              <a:off x="241300" y="3340029"/>
              <a:ext cx="454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charset="2"/>
                <a:buChar char="ü"/>
              </a:pPr>
              <a:r>
                <a:rPr lang="en-US" dirty="0" smtClean="0"/>
                <a:t> Excellent multi-wavelength data including HST CANDELS imaging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104657" y="1854166"/>
              <a:ext cx="3959968" cy="1266752"/>
              <a:chOff x="5107832" y="585470"/>
              <a:chExt cx="3959968" cy="126675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391400" y="1575223"/>
                <a:ext cx="1673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/>
                  <a:t>Grogin</a:t>
                </a:r>
                <a:r>
                  <a:rPr lang="en-US" sz="1200" dirty="0" smtClean="0"/>
                  <a:t> et al. 2011</a:t>
                </a:r>
                <a:endParaRPr lang="en-US" sz="1200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rcRect t="11385"/>
              <a:stretch>
                <a:fillRect/>
              </a:stretch>
            </p:blipFill>
            <p:spPr>
              <a:xfrm>
                <a:off x="5107832" y="585470"/>
                <a:ext cx="3959968" cy="989753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241300" y="4959391"/>
            <a:ext cx="524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 Extensive spectroscopy available,           ground-based + WFC3 near-IR spectroscopy as part of 3D-HST (PI van </a:t>
            </a:r>
            <a:r>
              <a:rPr lang="en-US" dirty="0" err="1" smtClean="0"/>
              <a:t>Dokkum</a:t>
            </a:r>
            <a:r>
              <a:rPr lang="en-US" dirty="0" smtClean="0"/>
              <a:t>)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889500" y="3177873"/>
            <a:ext cx="4467225" cy="2895348"/>
            <a:chOff x="3733800" y="3733800"/>
            <a:chExt cx="5334000" cy="2980592"/>
          </a:xfrm>
          <a:solidFill>
            <a:schemeClr val="bg1"/>
          </a:solidFill>
        </p:grpSpPr>
        <p:grpSp>
          <p:nvGrpSpPr>
            <p:cNvPr id="10" name="Group 4"/>
            <p:cNvGrpSpPr/>
            <p:nvPr/>
          </p:nvGrpSpPr>
          <p:grpSpPr>
            <a:xfrm>
              <a:off x="3733800" y="3733800"/>
              <a:ext cx="5334000" cy="2590800"/>
              <a:chOff x="0" y="1691640"/>
              <a:chExt cx="9144000" cy="4556760"/>
            </a:xfrm>
            <a:grpFill/>
          </p:grpSpPr>
          <p:pic>
            <p:nvPicPr>
              <p:cNvPr id="12" name="Picture 2" descr="WFC3_GRISM_Fergus_axe_NORM.png"/>
              <p:cNvPicPr>
                <a:picLocks noChangeAspect="1"/>
              </p:cNvPicPr>
              <p:nvPr/>
            </p:nvPicPr>
            <p:blipFill>
              <a:blip r:embed="rId3"/>
              <a:srcRect b="26716"/>
              <a:stretch>
                <a:fillRect/>
              </a:stretch>
            </p:blipFill>
            <p:spPr>
              <a:xfrm>
                <a:off x="0" y="1691640"/>
                <a:ext cx="9144000" cy="4556760"/>
              </a:xfrm>
              <a:prstGeom prst="rect">
                <a:avLst/>
              </a:prstGeom>
              <a:grpFill/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295400" y="2413000"/>
                <a:ext cx="3352800" cy="2286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733800" y="6324599"/>
              <a:ext cx="5333998" cy="389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Cullen, Cirasuolo et al. 2013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3500"/>
            <a:ext cx="8890000" cy="788894"/>
          </a:xfrm>
        </p:spPr>
        <p:txBody>
          <a:bodyPr/>
          <a:lstStyle/>
          <a:p>
            <a:r>
              <a:rPr lang="en-US" sz="3200" dirty="0" smtClean="0"/>
              <a:t>KDS: galaxies at </a:t>
            </a:r>
            <a:r>
              <a:rPr lang="en-US" sz="3200" dirty="0" err="1" smtClean="0"/>
              <a:t>z</a:t>
            </a:r>
            <a:r>
              <a:rPr lang="en-US" sz="3200" dirty="0" smtClean="0"/>
              <a:t>&gt;7 and the epoch of re-ionization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3500"/>
            <a:ext cx="8890000" cy="788894"/>
          </a:xfrm>
        </p:spPr>
        <p:txBody>
          <a:bodyPr/>
          <a:lstStyle/>
          <a:p>
            <a:r>
              <a:rPr lang="en-US" sz="3200" dirty="0" smtClean="0"/>
              <a:t>KDS: galaxies at </a:t>
            </a:r>
            <a:r>
              <a:rPr lang="en-US" sz="3200" dirty="0" err="1" smtClean="0"/>
              <a:t>z</a:t>
            </a:r>
            <a:r>
              <a:rPr lang="en-US" sz="3200" dirty="0" smtClean="0"/>
              <a:t>&gt;7 and the epoch of re-ionization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2914412"/>
            <a:ext cx="617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Aims:</a:t>
            </a:r>
          </a:p>
          <a:p>
            <a:r>
              <a:rPr lang="en-US" sz="1600" b="1" dirty="0" smtClean="0"/>
              <a:t>  </a:t>
            </a:r>
            <a:r>
              <a:rPr lang="en-US" sz="1600" dirty="0" smtClean="0"/>
              <a:t>- Spectroscopic confirmation</a:t>
            </a:r>
          </a:p>
          <a:p>
            <a:r>
              <a:rPr lang="en-US" sz="1600" dirty="0" smtClean="0"/>
              <a:t>  - Fraction of </a:t>
            </a:r>
            <a:r>
              <a:rPr lang="en-US" sz="1600" dirty="0" err="1" smtClean="0"/>
              <a:t>Lyα</a:t>
            </a:r>
            <a:r>
              <a:rPr lang="en-US" sz="1600" dirty="0" smtClean="0"/>
              <a:t> emitters (LAE)</a:t>
            </a:r>
          </a:p>
          <a:p>
            <a:r>
              <a:rPr lang="en-US" sz="1600" dirty="0" smtClean="0"/>
              <a:t>  - Escape fraction and evolution of neutral hydrogen</a:t>
            </a:r>
          </a:p>
          <a:p>
            <a:r>
              <a:rPr lang="en-US" sz="1600" dirty="0" smtClean="0"/>
              <a:t>  - Improved stellar mass and SFR </a:t>
            </a:r>
          </a:p>
        </p:txBody>
      </p:sp>
      <p:pic>
        <p:nvPicPr>
          <p:cNvPr id="12" name="Picture 11" descr="reioniz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" y="4686300"/>
            <a:ext cx="8890000" cy="2133600"/>
          </a:xfrm>
          <a:prstGeom prst="rect">
            <a:avLst/>
          </a:prstGeom>
        </p:spPr>
      </p:pic>
      <p:grpSp>
        <p:nvGrpSpPr>
          <p:cNvPr id="3" name="Group 7"/>
          <p:cNvGrpSpPr/>
          <p:nvPr/>
        </p:nvGrpSpPr>
        <p:grpSpPr>
          <a:xfrm>
            <a:off x="5613400" y="1504950"/>
            <a:ext cx="3530600" cy="3009900"/>
            <a:chOff x="5613400" y="1504950"/>
            <a:chExt cx="3530600" cy="3009900"/>
          </a:xfrm>
        </p:grpSpPr>
        <p:pic>
          <p:nvPicPr>
            <p:cNvPr id="11" name="Picture 10" descr="Figure_high_z_1.jpg"/>
            <p:cNvPicPr/>
            <p:nvPr/>
          </p:nvPicPr>
          <p:blipFill>
            <a:blip r:embed="rId3"/>
            <a:srcRect r="109"/>
            <a:stretch>
              <a:fillRect/>
            </a:stretch>
          </p:blipFill>
          <p:spPr>
            <a:xfrm>
              <a:off x="5613400" y="1504950"/>
              <a:ext cx="3530600" cy="28321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07200" y="4268629"/>
              <a:ext cx="226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McLure</a:t>
              </a:r>
              <a:r>
                <a:rPr lang="en-US" sz="1000" dirty="0" smtClean="0"/>
                <a:t>, Cirasuolo et al. 2012, 2013</a:t>
              </a:r>
              <a:endParaRPr lang="en-US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200" y="1504950"/>
            <a:ext cx="541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selection and observing strategy</a:t>
            </a:r>
          </a:p>
          <a:p>
            <a:r>
              <a:rPr lang="en-US" sz="1600" dirty="0" smtClean="0"/>
              <a:t>~50 Lyman Break Galaxies with robust photo-</a:t>
            </a:r>
            <a:r>
              <a:rPr lang="en-US" sz="1600" dirty="0" err="1" smtClean="0"/>
              <a:t>z</a:t>
            </a:r>
            <a:r>
              <a:rPr lang="en-US" sz="1600" dirty="0" smtClean="0"/>
              <a:t> at </a:t>
            </a:r>
            <a:r>
              <a:rPr lang="en-US" sz="1600" dirty="0" err="1" smtClean="0"/>
              <a:t>z</a:t>
            </a:r>
            <a:r>
              <a:rPr lang="en-US" sz="1600" dirty="0" smtClean="0"/>
              <a:t> &gt; 7.5</a:t>
            </a:r>
          </a:p>
          <a:p>
            <a:r>
              <a:rPr lang="en-US" sz="1600" dirty="0" smtClean="0"/>
              <a:t> Observing band: YJ to detect </a:t>
            </a:r>
            <a:r>
              <a:rPr lang="en-US" sz="1600" dirty="0" err="1" smtClean="0"/>
              <a:t>Lyα</a:t>
            </a:r>
            <a:endParaRPr lang="en-US" sz="16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3200" y="241300"/>
            <a:ext cx="8890000" cy="788894"/>
          </a:xfrm>
        </p:spPr>
        <p:txBody>
          <a:bodyPr/>
          <a:lstStyle/>
          <a:p>
            <a:r>
              <a:rPr lang="en-US" sz="3200" dirty="0" smtClean="0"/>
              <a:t>KDS: Formation of the first discs and bulges at </a:t>
            </a:r>
            <a:r>
              <a:rPr lang="en-US" sz="3200" dirty="0" err="1" smtClean="0"/>
              <a:t>z</a:t>
            </a:r>
            <a:r>
              <a:rPr lang="en-US" sz="3200" dirty="0" smtClean="0"/>
              <a:t>&gt;3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36430</TotalTime>
  <Words>924</Words>
  <Application>Microsoft Macintosh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Why the first 3 billion years ? </vt:lpstr>
      <vt:lpstr>Why the first 3 billion years ? </vt:lpstr>
      <vt:lpstr>The KMOS Deep Survey (KDS) </vt:lpstr>
      <vt:lpstr>Selection and ancillary data</vt:lpstr>
      <vt:lpstr>KDS: galaxies at z&gt;7 and the epoch of re-ionization</vt:lpstr>
      <vt:lpstr>KDS: galaxies at z&gt;7 and the epoch of re-ionization</vt:lpstr>
      <vt:lpstr>KDS: Formation of the first discs and bulges at z&gt;3 </vt:lpstr>
      <vt:lpstr>KDS: Formation of the first discs and bulges at z&gt;3 </vt:lpstr>
      <vt:lpstr>PowerPoint Presentation</vt:lpstr>
      <vt:lpstr>PowerPoint Presentation</vt:lpstr>
      <vt:lpstr>PowerPoint Presentation</vt:lpstr>
      <vt:lpstr>KMOS Deep Survey: Status and Plan</vt:lpstr>
      <vt:lpstr>PowerPoint Presentation</vt:lpstr>
    </vt:vector>
  </TitlesOfParts>
  <Company>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</dc:title>
  <dc:creator>Michele Cirasuolo</dc:creator>
  <cp:lastModifiedBy>Roberto Maiolino</cp:lastModifiedBy>
  <cp:revision>330</cp:revision>
  <cp:lastPrinted>2013-09-10T07:25:24Z</cp:lastPrinted>
  <dcterms:created xsi:type="dcterms:W3CDTF">2014-03-12T11:35:52Z</dcterms:created>
  <dcterms:modified xsi:type="dcterms:W3CDTF">2014-03-13T23:05:34Z</dcterms:modified>
</cp:coreProperties>
</file>