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8" r:id="rId2"/>
    <p:sldId id="256" r:id="rId3"/>
    <p:sldId id="274" r:id="rId4"/>
    <p:sldId id="276" r:id="rId5"/>
    <p:sldId id="284" r:id="rId6"/>
    <p:sldId id="260" r:id="rId7"/>
    <p:sldId id="261" r:id="rId8"/>
    <p:sldId id="283" r:id="rId9"/>
    <p:sldId id="287" r:id="rId10"/>
    <p:sldId id="257" r:id="rId11"/>
    <p:sldId id="262" r:id="rId12"/>
    <p:sldId id="282" r:id="rId13"/>
    <p:sldId id="263" r:id="rId14"/>
    <p:sldId id="264" r:id="rId15"/>
    <p:sldId id="265" r:id="rId16"/>
    <p:sldId id="266" r:id="rId17"/>
    <p:sldId id="278" r:id="rId18"/>
    <p:sldId id="279" r:id="rId19"/>
    <p:sldId id="280" r:id="rId20"/>
    <p:sldId id="281" r:id="rId21"/>
    <p:sldId id="268" r:id="rId22"/>
    <p:sldId id="259" r:id="rId23"/>
    <p:sldId id="269" r:id="rId24"/>
    <p:sldId id="270" r:id="rId25"/>
    <p:sldId id="271" r:id="rId26"/>
    <p:sldId id="28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344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494D4-9167-934D-8746-2C1034B7C40B}" type="datetimeFigureOut">
              <a:rPr lang="en-US" smtClean="0"/>
              <a:t>13/3/14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5CBB2-2DAC-154D-896E-4CF50530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3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CF005-4B13-1B42-8B8C-7DA249DB37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03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961FC-CF9F-8642-88DF-15E1E17A36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6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207C-EB00-A94D-BB6F-60E401C71EE1}" type="datetimeFigureOut">
              <a:rPr lang="en-US" smtClean="0"/>
              <a:t>13/3/14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DCB4-3C1B-5141-93EA-17A95C3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2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207C-EB00-A94D-BB6F-60E401C71EE1}" type="datetimeFigureOut">
              <a:rPr lang="en-US" smtClean="0"/>
              <a:t>13/3/14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DCB4-3C1B-5141-93EA-17A95C3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64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207C-EB00-A94D-BB6F-60E401C71EE1}" type="datetimeFigureOut">
              <a:rPr lang="en-US" smtClean="0"/>
              <a:t>13/3/14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DCB4-3C1B-5141-93EA-17A95C3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9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207C-EB00-A94D-BB6F-60E401C71EE1}" type="datetimeFigureOut">
              <a:rPr lang="en-US" smtClean="0"/>
              <a:t>13/3/14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DCB4-3C1B-5141-93EA-17A95C3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0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207C-EB00-A94D-BB6F-60E401C71EE1}" type="datetimeFigureOut">
              <a:rPr lang="en-US" smtClean="0"/>
              <a:t>13/3/14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DCB4-3C1B-5141-93EA-17A95C3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207C-EB00-A94D-BB6F-60E401C71EE1}" type="datetimeFigureOut">
              <a:rPr lang="en-US" smtClean="0"/>
              <a:t>13/3/14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DCB4-3C1B-5141-93EA-17A95C3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207C-EB00-A94D-BB6F-60E401C71EE1}" type="datetimeFigureOut">
              <a:rPr lang="en-US" smtClean="0"/>
              <a:t>13/3/14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DCB4-3C1B-5141-93EA-17A95C3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9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207C-EB00-A94D-BB6F-60E401C71EE1}" type="datetimeFigureOut">
              <a:rPr lang="en-US" smtClean="0"/>
              <a:t>13/3/14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DCB4-3C1B-5141-93EA-17A95C3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51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207C-EB00-A94D-BB6F-60E401C71EE1}" type="datetimeFigureOut">
              <a:rPr lang="en-US" smtClean="0"/>
              <a:t>13/3/14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DCB4-3C1B-5141-93EA-17A95C3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2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207C-EB00-A94D-BB6F-60E401C71EE1}" type="datetimeFigureOut">
              <a:rPr lang="en-US" smtClean="0"/>
              <a:t>13/3/14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DCB4-3C1B-5141-93EA-17A95C3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4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7207C-EB00-A94D-BB6F-60E401C71EE1}" type="datetimeFigureOut">
              <a:rPr lang="en-US" smtClean="0"/>
              <a:t>13/3/14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BDCB4-3C1B-5141-93EA-17A95C3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9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7207C-EB00-A94D-BB6F-60E401C71EE1}" type="datetimeFigureOut">
              <a:rPr lang="en-US" smtClean="0"/>
              <a:t>13/3/14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BDCB4-3C1B-5141-93EA-17A95C353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7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.png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3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4.emf"/><Relationship Id="rId9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2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15658" y="2708187"/>
            <a:ext cx="69709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Deep fields with MUSE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Simon Lilly (</a:t>
            </a:r>
            <a:r>
              <a:rPr lang="en-US" sz="2400" dirty="0" smtClean="0"/>
              <a:t>ETH Zurich)</a:t>
            </a:r>
            <a:endParaRPr lang="en-US" sz="2400" dirty="0" smtClean="0"/>
          </a:p>
          <a:p>
            <a:r>
              <a:rPr lang="en-US" sz="2400" dirty="0" smtClean="0"/>
              <a:t>with</a:t>
            </a:r>
            <a:r>
              <a:rPr lang="en-US" sz="2400" dirty="0" smtClean="0"/>
              <a:t> </a:t>
            </a:r>
            <a:r>
              <a:rPr lang="en-US" sz="2400" dirty="0" err="1" smtClean="0"/>
              <a:t>Sebastiano</a:t>
            </a:r>
            <a:r>
              <a:rPr lang="en-US" sz="2400" dirty="0" smtClean="0"/>
              <a:t> </a:t>
            </a:r>
            <a:r>
              <a:rPr lang="en-US" sz="2400" dirty="0" err="1" smtClean="0"/>
              <a:t>Cantalupo</a:t>
            </a:r>
            <a:r>
              <a:rPr lang="en-US" sz="2400" dirty="0" smtClean="0"/>
              <a:t> (UCSC) </a:t>
            </a:r>
            <a:endParaRPr lang="en-US" sz="2400" dirty="0" smtClean="0"/>
          </a:p>
          <a:p>
            <a:r>
              <a:rPr lang="en-US" sz="2400" dirty="0"/>
              <a:t>a</a:t>
            </a:r>
            <a:r>
              <a:rPr lang="en-US" sz="2400" dirty="0" smtClean="0"/>
              <a:t>nd the </a:t>
            </a:r>
            <a:r>
              <a:rPr lang="en-US" sz="2400" dirty="0" smtClean="0"/>
              <a:t>MUSE Consortium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81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0" y="1265104"/>
            <a:ext cx="4183976" cy="3534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72" y="1265105"/>
            <a:ext cx="4183977" cy="35348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6879" y="209593"/>
            <a:ext cx="798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Line sensitivity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11101" y="5301465"/>
            <a:ext cx="5178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Importance of adaptive apertures for asymmetric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8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_durh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92" y="4194804"/>
            <a:ext cx="3544744" cy="5132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688" y="369805"/>
            <a:ext cx="7346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MUSE and absorption</a:t>
            </a:r>
            <a:endParaRPr lang="en-US" sz="2400" b="1" dirty="0"/>
          </a:p>
        </p:txBody>
      </p:sp>
      <p:pic>
        <p:nvPicPr>
          <p:cNvPr id="7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7" y="1048844"/>
            <a:ext cx="4130486" cy="214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88" y="3276658"/>
            <a:ext cx="2959976" cy="241087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598738" y="5828629"/>
            <a:ext cx="4333888" cy="10293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tt_durh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25" y="1140871"/>
            <a:ext cx="3544744" cy="513253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0688" y="5727850"/>
            <a:ext cx="7975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 of MUSE is to characterize 2-d characteristics of nearby objects (velocity fields, </a:t>
            </a:r>
            <a:r>
              <a:rPr lang="en-US" dirty="0" err="1" smtClean="0"/>
              <a:t>metalicity</a:t>
            </a:r>
            <a:r>
              <a:rPr lang="en-US" dirty="0" smtClean="0"/>
              <a:t> gradients </a:t>
            </a:r>
            <a:r>
              <a:rPr lang="en-US" dirty="0" err="1" smtClean="0"/>
              <a:t>etc</a:t>
            </a:r>
            <a:r>
              <a:rPr lang="en-US" dirty="0" smtClean="0"/>
              <a:t>), plus settle ambiguities in associations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87600" y="0"/>
            <a:ext cx="3056399" cy="423511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39336" y="1113705"/>
            <a:ext cx="3562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Bright quasars give exquisite sensitivity to intervening material, </a:t>
            </a:r>
            <a:r>
              <a:rPr lang="en-US" i="1" dirty="0" smtClean="0"/>
              <a:t>but only along one-dimension 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39336" y="2037035"/>
            <a:ext cx="3562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dimensional information available only through statistical approaches.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839336" y="2994475"/>
            <a:ext cx="3562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e.g. stacking ~5000 </a:t>
            </a:r>
            <a:r>
              <a:rPr lang="en-US" dirty="0" err="1" smtClean="0"/>
              <a:t>zC</a:t>
            </a:r>
            <a:r>
              <a:rPr lang="en-US" dirty="0" smtClean="0"/>
              <a:t> background galaxy spectra passing close to ~ 4000 0.5 &lt; z &lt; 0.9 galaxies </a:t>
            </a:r>
            <a:r>
              <a:rPr lang="en-US" dirty="0" smtClean="0"/>
              <a:t> </a:t>
            </a:r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Bordoloi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et al (2011)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1300" y="409520"/>
            <a:ext cx="7772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See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talks by Nicholas </a:t>
            </a:r>
            <a:r>
              <a:rPr lang="en-US" dirty="0" err="1">
                <a:solidFill>
                  <a:srgbClr val="008000"/>
                </a:solidFill>
                <a:latin typeface="Apple Casual"/>
                <a:cs typeface="Apple Casual"/>
              </a:rPr>
              <a:t>Bouché</a:t>
            </a:r>
            <a:r>
              <a:rPr lang="en-US" dirty="0">
                <a:solidFill>
                  <a:srgbClr val="008000"/>
                </a:solidFill>
                <a:latin typeface="Apple Casual"/>
                <a:cs typeface="Apple Casual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and Celine </a:t>
            </a:r>
            <a:r>
              <a:rPr lang="en-US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Péroux</a:t>
            </a:r>
            <a:endParaRPr lang="en-US" dirty="0" smtClean="0">
              <a:solidFill>
                <a:srgbClr val="008000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27125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8375" y="600637"/>
            <a:ext cx="7346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MUSE and absorption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38375" y="1390679"/>
            <a:ext cx="32579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cs typeface="Apple Casual"/>
              </a:rPr>
              <a:t>From Turner et al (2014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cs typeface="Apple Casual"/>
              </a:rPr>
              <a:t>)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Apple Casual"/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pple Casual"/>
              </a:rPr>
              <a:t>Optical depth (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pple Casual"/>
              </a:rPr>
              <a:t>r</a:t>
            </a:r>
            <a:r>
              <a:rPr lang="en-US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pple Casual"/>
              </a:rPr>
              <a:t>p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pple Casual"/>
              </a:rPr>
              <a:t>,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pple Casual"/>
              </a:rPr>
              <a:t>) for different species derived from ~ 480 z ~ 2 MOS (continuum-selected) galaxies near quasar sightlines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619" y="-1"/>
            <a:ext cx="5328300" cy="64519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375" y="3321428"/>
            <a:ext cx="32579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pple Casual"/>
              </a:rPr>
              <a:t>MUSE can simultaneously measure “every” redshift within 250 </a:t>
            </a:r>
            <a:r>
              <a:rPr lang="en-US" dirty="0" err="1" smtClean="0">
                <a:cs typeface="Apple Casual"/>
              </a:rPr>
              <a:t>kpc</a:t>
            </a:r>
            <a:r>
              <a:rPr lang="en-US" dirty="0" smtClean="0">
                <a:cs typeface="Apple Casual"/>
              </a:rPr>
              <a:t> of a given sightline, especially in </a:t>
            </a:r>
            <a:r>
              <a:rPr lang="en-US" dirty="0" err="1" smtClean="0">
                <a:cs typeface="Apple Casual"/>
              </a:rPr>
              <a:t>Ly</a:t>
            </a:r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cs typeface="Apple Casual"/>
              </a:rPr>
              <a:t> where ~ </a:t>
            </a:r>
            <a:r>
              <a:rPr lang="en-US" dirty="0" smtClean="0">
                <a:cs typeface="Apple Casual"/>
              </a:rPr>
              <a:t>40+ </a:t>
            </a:r>
            <a:r>
              <a:rPr lang="en-US" dirty="0" err="1" smtClean="0">
                <a:cs typeface="Apple Casual"/>
              </a:rPr>
              <a:t>Ly</a:t>
            </a:r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cs typeface="Apple Casual"/>
              </a:rPr>
              <a:t> emitting galaxies </a:t>
            </a:r>
            <a:r>
              <a:rPr lang="en-US" dirty="0" smtClean="0">
                <a:cs typeface="Apple Casual"/>
              </a:rPr>
              <a:t>detectable per unit z </a:t>
            </a:r>
            <a:r>
              <a:rPr lang="en-US" dirty="0" smtClean="0">
                <a:cs typeface="Apple Casual"/>
              </a:rPr>
              <a:t>in 8 hrs.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5411" y="369805"/>
            <a:ext cx="8293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MUSE and </a:t>
            </a:r>
            <a:r>
              <a:rPr lang="en-US" sz="2400" b="1" dirty="0" smtClean="0"/>
              <a:t>intermediate-z galaxy kinematics and </a:t>
            </a:r>
            <a:r>
              <a:rPr lang="en-US" sz="2400" b="1" dirty="0" err="1" smtClean="0"/>
              <a:t>metalllicity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5411" y="1050627"/>
            <a:ext cx="7772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See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talk by </a:t>
            </a:r>
            <a:r>
              <a:rPr lang="en-US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Matthieu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 </a:t>
            </a:r>
            <a:r>
              <a:rPr lang="en-US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Puech</a:t>
            </a:r>
            <a:endParaRPr lang="en-US" dirty="0" smtClean="0">
              <a:solidFill>
                <a:srgbClr val="008000"/>
              </a:solidFill>
              <a:latin typeface="Apple Casual"/>
              <a:cs typeface="Apple Casu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6484" y="4535185"/>
            <a:ext cx="7940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that the full-octave MUSE spectral range gives R</a:t>
            </a:r>
            <a:r>
              <a:rPr lang="en-US" baseline="-25000" dirty="0" smtClean="0"/>
              <a:t>23</a:t>
            </a:r>
            <a:r>
              <a:rPr lang="en-US" dirty="0"/>
              <a:t> </a:t>
            </a:r>
            <a:r>
              <a:rPr lang="en-US" dirty="0" smtClean="0"/>
              <a:t>lines ([OII]3727, </a:t>
            </a:r>
            <a:r>
              <a:rPr lang="en-US" dirty="0" err="1" smtClean="0"/>
              <a:t>H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, [OIII]4959,5007) for 0.3 &lt; z &lt; 0.9, plus H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and [NII] for 0.3 &lt; </a:t>
            </a:r>
            <a:r>
              <a:rPr lang="en-US" i="1" dirty="0" smtClean="0">
                <a:latin typeface="Times New Roman"/>
                <a:cs typeface="Times New Roman"/>
              </a:rPr>
              <a:t>z</a:t>
            </a:r>
            <a:r>
              <a:rPr lang="en-US" dirty="0" smtClean="0"/>
              <a:t> &lt; 0.5 </a:t>
            </a:r>
          </a:p>
          <a:p>
            <a:r>
              <a:rPr lang="en-US" dirty="0" smtClean="0"/>
              <a:t>(nice to add KMOS for H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cs typeface="Symbol" charset="2"/>
              </a:rPr>
              <a:t>+[NII]</a:t>
            </a:r>
            <a:r>
              <a:rPr lang="en-US" dirty="0" smtClean="0"/>
              <a:t> at z &gt; 0.5!)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742412"/>
            <a:ext cx="8648700" cy="2349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7743" y="4007190"/>
            <a:ext cx="19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Puech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 (2012)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3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6" y="2932531"/>
            <a:ext cx="7302266" cy="3287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4461" y="1428951"/>
            <a:ext cx="3339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= 0.694</a:t>
            </a:r>
          </a:p>
          <a:p>
            <a:r>
              <a:rPr lang="en-US" dirty="0" smtClean="0"/>
              <a:t>SFR ~ 80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/>
              <a:t>yr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Mass ~ 10</a:t>
            </a:r>
            <a:r>
              <a:rPr lang="en-US" baseline="30000" dirty="0" smtClean="0"/>
              <a:t>10.3</a:t>
            </a:r>
            <a:r>
              <a:rPr lang="en-US" dirty="0" smtClean="0"/>
              <a:t>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baseline="-25000" dirty="0" smtClean="0"/>
          </a:p>
          <a:p>
            <a:r>
              <a:rPr lang="en-US" dirty="0" err="1" smtClean="0"/>
              <a:t>sSFR</a:t>
            </a:r>
            <a:r>
              <a:rPr lang="en-US" dirty="0" smtClean="0"/>
              <a:t> ~ 4 Gyr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 smtClean="0"/>
              <a:t>(~ 10x </a:t>
            </a:r>
            <a:r>
              <a:rPr lang="en-US" dirty="0" smtClean="0"/>
              <a:t>MS)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800" y="606116"/>
            <a:ext cx="4397491" cy="2326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461" y="260660"/>
            <a:ext cx="7346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Emission from outflowing material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rom Rubin et al (2011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rgbClr val="008000"/>
                </a:solidFill>
                <a:latin typeface="Apple Casual"/>
                <a:cs typeface="Apple Casual"/>
              </a:rPr>
              <a:t>a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lso Masami </a:t>
            </a:r>
            <a:r>
              <a:rPr lang="en-US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Ouchi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 talk</a:t>
            </a:r>
            <a:endParaRPr lang="en-US" dirty="0">
              <a:solidFill>
                <a:srgbClr val="008000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201087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5400" y="249238"/>
            <a:ext cx="865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Can we see the cosmic web </a:t>
            </a:r>
            <a:r>
              <a:rPr lang="en-US" sz="2400" b="1" dirty="0" smtClean="0"/>
              <a:t>and feeding filaments in </a:t>
            </a:r>
            <a:r>
              <a:rPr lang="en-US" sz="2400" b="1" dirty="0" smtClean="0"/>
              <a:t>emission?</a:t>
            </a:r>
            <a:endParaRPr lang="en-US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12538" y="772548"/>
            <a:ext cx="816067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Self-shielded neutral gas fluoresces when illuminated by the UV background </a:t>
            </a:r>
            <a:r>
              <a:rPr lang="en-US" dirty="0" smtClean="0"/>
              <a:t>(in principle every </a:t>
            </a:r>
            <a:r>
              <a:rPr lang="en-US" dirty="0" smtClean="0"/>
              <a:t>ionizing photon </a:t>
            </a:r>
            <a:r>
              <a:rPr lang="en-US" dirty="0" smtClean="0">
                <a:sym typeface="Wingdings"/>
              </a:rPr>
              <a:t>produces ~ 0.6 </a:t>
            </a:r>
            <a:r>
              <a:rPr lang="en-US" dirty="0" err="1" smtClean="0">
                <a:sym typeface="Wingdings"/>
              </a:rPr>
              <a:t>Ly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 photon</a:t>
            </a:r>
            <a:r>
              <a:rPr lang="en-US" dirty="0" smtClean="0">
                <a:sym typeface="Wingdings"/>
              </a:rPr>
              <a:t>)</a:t>
            </a:r>
          </a:p>
          <a:p>
            <a:pPr marL="444500" indent="-444500"/>
            <a:r>
              <a:rPr lang="en-US" dirty="0" smtClean="0">
                <a:solidFill>
                  <a:srgbClr val="000000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	</a:t>
            </a:r>
            <a:r>
              <a:rPr lang="en-US" sz="1600" dirty="0" smtClean="0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Hogan </a:t>
            </a:r>
            <a:r>
              <a:rPr lang="en-US" sz="1600" dirty="0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&amp; </a:t>
            </a:r>
            <a:r>
              <a:rPr lang="en-US" sz="1600" dirty="0" err="1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Weymann</a:t>
            </a:r>
            <a:r>
              <a:rPr lang="en-US" sz="1600" dirty="0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 1987</a:t>
            </a:r>
            <a:r>
              <a:rPr lang="en-US" sz="1600" dirty="0" smtClean="0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; Gould </a:t>
            </a:r>
            <a:r>
              <a:rPr lang="en-US" sz="1600" dirty="0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&amp; Weinberg 1996; </a:t>
            </a:r>
            <a:r>
              <a:rPr lang="en-US" sz="1600" dirty="0" err="1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Zheng</a:t>
            </a:r>
            <a:r>
              <a:rPr lang="en-US" sz="1600" dirty="0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 &amp; </a:t>
            </a:r>
            <a:r>
              <a:rPr lang="en-US" sz="1600" dirty="0" err="1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Miralda-Escude</a:t>
            </a:r>
            <a:r>
              <a:rPr lang="en-US" sz="1600" dirty="0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 2005; Cantalupo+05,07; Kollmeier+08, Cantalupo+</a:t>
            </a:r>
            <a:r>
              <a:rPr lang="en-US" sz="1600" dirty="0" smtClean="0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12</a:t>
            </a:r>
            <a:endParaRPr lang="en-US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Extra illumination by a nearby quasar shrinks </a:t>
            </a:r>
            <a:r>
              <a:rPr lang="en-US" dirty="0" smtClean="0"/>
              <a:t>self-shielded region </a:t>
            </a:r>
            <a:r>
              <a:rPr lang="en-US" dirty="0" smtClean="0"/>
              <a:t>but </a:t>
            </a:r>
            <a:r>
              <a:rPr lang="en-US" dirty="0" smtClean="0"/>
              <a:t>boosts </a:t>
            </a:r>
            <a:r>
              <a:rPr lang="en-US" dirty="0" smtClean="0"/>
              <a:t>surface </a:t>
            </a:r>
            <a:r>
              <a:rPr lang="en-US" dirty="0" smtClean="0"/>
              <a:t>brightness over region &gt; 10 </a:t>
            </a:r>
            <a:r>
              <a:rPr lang="en-US" dirty="0" err="1" smtClean="0"/>
              <a:t>Mpc</a:t>
            </a:r>
            <a:endParaRPr lang="en-US" dirty="0" smtClean="0"/>
          </a:p>
          <a:p>
            <a:r>
              <a:rPr lang="en-US" sz="1600" dirty="0" smtClean="0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	Cantalupo</a:t>
            </a:r>
            <a:r>
              <a:rPr lang="en-US" sz="1600" dirty="0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+</a:t>
            </a:r>
            <a:r>
              <a:rPr lang="en-US" sz="1600" dirty="0" smtClean="0">
                <a:solidFill>
                  <a:srgbClr val="7F7F7F"/>
                </a:solidFill>
                <a:ea typeface="ＭＳ Ｐゴシック" charset="0"/>
                <a:cs typeface="Palatino" charset="0"/>
                <a:sym typeface="Palatino" charset="0"/>
              </a:rPr>
              <a:t>05,07,12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04314" y="2592909"/>
            <a:ext cx="8739686" cy="4404582"/>
            <a:chOff x="124254" y="2040873"/>
            <a:chExt cx="9213979" cy="4956618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758" y="2104161"/>
              <a:ext cx="5002760" cy="489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163" y="2104161"/>
              <a:ext cx="5001371" cy="489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124254" y="2040873"/>
              <a:ext cx="9213979" cy="4554260"/>
              <a:chOff x="124254" y="2040873"/>
              <a:chExt cx="9213979" cy="4554260"/>
            </a:xfrm>
          </p:grpSpPr>
          <p:sp>
            <p:nvSpPr>
              <p:cNvPr id="21" name="Rectangle 8"/>
              <p:cNvSpPr>
                <a:spLocks/>
              </p:cNvSpPr>
              <p:nvPr/>
            </p:nvSpPr>
            <p:spPr bwMode="auto">
              <a:xfrm>
                <a:off x="1249303" y="5888822"/>
                <a:ext cx="144817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2000" dirty="0" err="1" smtClean="0">
                    <a:solidFill>
                      <a:srgbClr val="FFFF00"/>
                    </a:solidFill>
                    <a:ea typeface="ＭＳ Ｐゴシック" charset="0"/>
                    <a:cs typeface="Palatino Linotype" charset="0"/>
                  </a:rPr>
                  <a:t>UVBgd</a:t>
                </a:r>
                <a:r>
                  <a:rPr lang="en-US" sz="2000" dirty="0" smtClean="0">
                    <a:solidFill>
                      <a:srgbClr val="FFFF00"/>
                    </a:solidFill>
                    <a:ea typeface="ＭＳ Ｐゴシック" charset="0"/>
                    <a:cs typeface="Palatino Linotype" charset="0"/>
                  </a:rPr>
                  <a:t> +</a:t>
                </a:r>
                <a:r>
                  <a:rPr lang="en-US" sz="2000" dirty="0">
                    <a:solidFill>
                      <a:srgbClr val="FFFF00"/>
                    </a:solidFill>
                    <a:ea typeface="ＭＳ Ｐゴシック" charset="0"/>
                    <a:cs typeface="Palatino Linotype" charset="0"/>
                  </a:rPr>
                  <a:t>Stars</a:t>
                </a:r>
              </a:p>
            </p:txBody>
          </p:sp>
          <p:sp>
            <p:nvSpPr>
              <p:cNvPr id="22" name="Rectangle 9"/>
              <p:cNvSpPr>
                <a:spLocks/>
              </p:cNvSpPr>
              <p:nvPr/>
            </p:nvSpPr>
            <p:spPr bwMode="auto">
              <a:xfrm>
                <a:off x="5224008" y="5906321"/>
                <a:ext cx="311313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square" lIns="0" tIns="0" rIns="40639" bIns="0">
                <a:spAutoFit/>
              </a:bodyPr>
              <a:lstStyle/>
              <a:p>
                <a:pPr marL="39688"/>
                <a:r>
                  <a:rPr lang="en-US" sz="2000" dirty="0" err="1" smtClean="0">
                    <a:solidFill>
                      <a:srgbClr val="FFFF00"/>
                    </a:solidFill>
                    <a:ea typeface="ＭＳ Ｐゴシック" charset="0"/>
                    <a:cs typeface="Palatino Linotype" charset="0"/>
                  </a:rPr>
                  <a:t>UVBgd+Stars+QSO</a:t>
                </a:r>
                <a:r>
                  <a:rPr lang="en-US" sz="2000" dirty="0" smtClean="0">
                    <a:solidFill>
                      <a:srgbClr val="FFFF00"/>
                    </a:solidFill>
                    <a:ea typeface="ＭＳ Ｐゴシック" charset="0"/>
                    <a:cs typeface="Palatino Linotype" charset="0"/>
                  </a:rPr>
                  <a:t> boost</a:t>
                </a:r>
                <a:endParaRPr lang="en-US" sz="2000" dirty="0">
                  <a:solidFill>
                    <a:srgbClr val="FFFF00"/>
                  </a:solidFill>
                  <a:ea typeface="ＭＳ Ｐゴシック" charset="0"/>
                  <a:cs typeface="Palatino Linotype" charset="0"/>
                </a:endParaRPr>
              </a:p>
            </p:txBody>
          </p:sp>
          <p:sp>
            <p:nvSpPr>
              <p:cNvPr id="23" name="Rectangle 10"/>
              <p:cNvSpPr>
                <a:spLocks/>
              </p:cNvSpPr>
              <p:nvPr/>
            </p:nvSpPr>
            <p:spPr bwMode="auto">
              <a:xfrm>
                <a:off x="124254" y="2040873"/>
                <a:ext cx="919185" cy="497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300" dirty="0">
                    <a:solidFill>
                      <a:schemeClr val="tx1"/>
                    </a:solidFill>
                    <a:ea typeface="ＭＳ Ｐゴシック" charset="0"/>
                    <a:cs typeface="Palatino Linotype" charset="0"/>
                  </a:rPr>
                  <a:t>SB </a:t>
                </a:r>
              </a:p>
              <a:p>
                <a:pPr marL="39688"/>
                <a:r>
                  <a:rPr lang="en-US" sz="1300" dirty="0">
                    <a:solidFill>
                      <a:schemeClr val="tx1"/>
                    </a:solidFill>
                    <a:ea typeface="ＭＳ Ｐゴシック" charset="0"/>
                    <a:cs typeface="Palatino Linotype" charset="0"/>
                  </a:rPr>
                  <a:t>(</a:t>
                </a:r>
                <a:r>
                  <a:rPr lang="en-US" sz="1300" dirty="0" err="1">
                    <a:solidFill>
                      <a:schemeClr val="tx1"/>
                    </a:solidFill>
                    <a:ea typeface="ＭＳ Ｐゴシック" charset="0"/>
                    <a:cs typeface="Palatino Linotype" charset="0"/>
                  </a:rPr>
                  <a:t>cgs</a:t>
                </a:r>
                <a:r>
                  <a:rPr lang="en-US" sz="1300" dirty="0">
                    <a:solidFill>
                      <a:schemeClr val="tx1"/>
                    </a:solidFill>
                    <a:ea typeface="ＭＳ Ｐゴシック" charset="0"/>
                    <a:cs typeface="Palatino Linotype" charset="0"/>
                  </a:rPr>
                  <a:t>/arcsec</a:t>
                </a:r>
                <a:r>
                  <a:rPr lang="en-US" sz="1300" baseline="32000" dirty="0">
                    <a:solidFill>
                      <a:schemeClr val="tx1"/>
                    </a:solidFill>
                    <a:ea typeface="ＭＳ Ｐゴシック" charset="0"/>
                    <a:cs typeface="Palatino Linotype" charset="0"/>
                  </a:rPr>
                  <a:t>2</a:t>
                </a:r>
                <a:r>
                  <a:rPr lang="en-US" sz="1300" dirty="0">
                    <a:solidFill>
                      <a:schemeClr val="tx1"/>
                    </a:solidFill>
                    <a:ea typeface="ＭＳ Ｐゴシック" charset="0"/>
                    <a:cs typeface="Palatino Linotype" charset="0"/>
                  </a:rPr>
                  <a:t>)</a:t>
                </a:r>
              </a:p>
            </p:txBody>
          </p:sp>
          <p:pic>
            <p:nvPicPr>
              <p:cNvPr id="24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9581" y="3319904"/>
                <a:ext cx="1282973" cy="1295251"/>
              </a:xfrm>
              <a:prstGeom prst="rect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12"/>
              <p:cNvSpPr>
                <a:spLocks/>
              </p:cNvSpPr>
              <p:nvPr/>
            </p:nvSpPr>
            <p:spPr bwMode="auto">
              <a:xfrm>
                <a:off x="6987575" y="4892708"/>
                <a:ext cx="477643" cy="485719"/>
              </a:xfrm>
              <a:prstGeom prst="rect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 flipH="1">
                <a:off x="7001460" y="3308339"/>
                <a:ext cx="766451" cy="161906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 flipH="1">
                <a:off x="7498543" y="4632502"/>
                <a:ext cx="1494024" cy="72279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Rectangle 15"/>
              <p:cNvSpPr>
                <a:spLocks/>
              </p:cNvSpPr>
              <p:nvPr/>
            </p:nvSpPr>
            <p:spPr bwMode="auto">
              <a:xfrm>
                <a:off x="6279363" y="6283417"/>
                <a:ext cx="2625749" cy="311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dirty="0">
                    <a:solidFill>
                      <a:srgbClr val="7F7F7F"/>
                    </a:solidFill>
                    <a:ea typeface="ＭＳ Ｐゴシック" charset="0"/>
                    <a:cs typeface="Palatino Linotype Italic" charset="0"/>
                    <a:sym typeface="Palatino Linotype Italic" charset="0"/>
                  </a:rPr>
                  <a:t>f</a:t>
                </a:r>
                <a:r>
                  <a:rPr lang="en-US" dirty="0" smtClean="0">
                    <a:solidFill>
                      <a:srgbClr val="7F7F7F"/>
                    </a:solidFill>
                    <a:ea typeface="ＭＳ Ｐゴシック" charset="0"/>
                    <a:cs typeface="Palatino Linotype Italic" charset="0"/>
                    <a:sym typeface="Palatino Linotype Italic" charset="0"/>
                  </a:rPr>
                  <a:t>rom </a:t>
                </a:r>
                <a:r>
                  <a:rPr lang="en-US" dirty="0" err="1" smtClean="0">
                    <a:solidFill>
                      <a:srgbClr val="7F7F7F"/>
                    </a:solidFill>
                    <a:ea typeface="ＭＳ Ｐゴシック" charset="0"/>
                    <a:cs typeface="Palatino Linotype Italic" charset="0"/>
                    <a:sym typeface="Palatino Linotype Italic" charset="0"/>
                  </a:rPr>
                  <a:t>Cantalupo</a:t>
                </a:r>
                <a:r>
                  <a:rPr lang="en-US" dirty="0" smtClean="0">
                    <a:solidFill>
                      <a:srgbClr val="7F7F7F"/>
                    </a:solidFill>
                    <a:ea typeface="ＭＳ Ｐゴシック" charset="0"/>
                    <a:cs typeface="Palatino Linotype Italic" charset="0"/>
                    <a:sym typeface="Palatino Linotype Italic" charset="0"/>
                  </a:rPr>
                  <a:t> et al 2012</a:t>
                </a:r>
                <a:endParaRPr lang="en-US" dirty="0">
                  <a:solidFill>
                    <a:srgbClr val="7F7F7F"/>
                  </a:solidFill>
                  <a:ea typeface="ＭＳ Ｐゴシック" charset="0"/>
                  <a:cs typeface="Palatino Linotype Italic" charset="0"/>
                  <a:sym typeface="Palatino Linotype Italic" charset="0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158309" y="2297993"/>
                <a:ext cx="2257346" cy="415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10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cMpc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box @ z ~ 2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402949" y="2953948"/>
                <a:ext cx="1935284" cy="415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MUSE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406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0847" y="285234"/>
            <a:ext cx="8927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“Dark galaxies” on the VLT</a:t>
            </a: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Cantalupo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Lilly &amp;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Haehnelt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2012</a:t>
            </a:r>
          </a:p>
          <a:p>
            <a:r>
              <a:rPr lang="en-US" dirty="0" smtClean="0"/>
              <a:t>Based on 20 </a:t>
            </a:r>
            <a:r>
              <a:rPr lang="en-US" dirty="0" err="1" smtClean="0"/>
              <a:t>hr</a:t>
            </a:r>
            <a:r>
              <a:rPr lang="en-US" dirty="0" smtClean="0"/>
              <a:t> FORS integration in custom 40A </a:t>
            </a:r>
            <a:r>
              <a:rPr lang="en-US" dirty="0" err="1" smtClean="0"/>
              <a:t>nb</a:t>
            </a:r>
            <a:r>
              <a:rPr lang="en-US" dirty="0" smtClean="0"/>
              <a:t> filter on HE0109-3518 z = 2.4057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J</a:t>
            </a:r>
            <a:r>
              <a:rPr lang="en-US" dirty="0" smtClean="0"/>
              <a:t> = 16.7 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6" y="1468444"/>
            <a:ext cx="4725115" cy="4629381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14" y="1117355"/>
            <a:ext cx="4317886" cy="558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32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0847" y="285234"/>
            <a:ext cx="8927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“Dark galaxies” on the VLT</a:t>
            </a: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Cantalupo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Lilly &amp;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Haehnelt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2012</a:t>
            </a:r>
          </a:p>
          <a:p>
            <a:r>
              <a:rPr lang="en-US" dirty="0" smtClean="0"/>
              <a:t>Based on 20 </a:t>
            </a:r>
            <a:r>
              <a:rPr lang="en-US" dirty="0" err="1" smtClean="0"/>
              <a:t>hr</a:t>
            </a:r>
            <a:r>
              <a:rPr lang="en-US" dirty="0" smtClean="0"/>
              <a:t> FORS integration in custom 40A </a:t>
            </a:r>
            <a:r>
              <a:rPr lang="en-US" dirty="0" err="1" smtClean="0"/>
              <a:t>nb</a:t>
            </a:r>
            <a:r>
              <a:rPr lang="en-US" dirty="0" smtClean="0"/>
              <a:t> filter on HE0109-3518 z = 2.4057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J</a:t>
            </a:r>
            <a:r>
              <a:rPr lang="en-US" dirty="0" smtClean="0"/>
              <a:t> = 16.7  </a:t>
            </a:r>
            <a:endParaRPr 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14" y="1117355"/>
            <a:ext cx="4317886" cy="558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6" y="2120702"/>
            <a:ext cx="4320338" cy="2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842000" y="2210348"/>
            <a:ext cx="1270000" cy="17839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2221" y="1549078"/>
            <a:ext cx="444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18/100 LAE have </a:t>
            </a:r>
            <a:r>
              <a:rPr lang="en-US" dirty="0" smtClean="0"/>
              <a:t>EW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 smtClean="0"/>
              <a:t>&gt; 240 A, and  of these 12 </a:t>
            </a:r>
            <a:r>
              <a:rPr lang="en-US" dirty="0" smtClean="0"/>
              <a:t>unresolved have </a:t>
            </a:r>
            <a:r>
              <a:rPr lang="en-US" dirty="0" smtClean="0"/>
              <a:t>no detected continuum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5302" y="4566071"/>
            <a:ext cx="4170812" cy="1608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8">
              <a:lnSpc>
                <a:spcPct val="91000"/>
              </a:lnSpc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Palatino Linotype" charset="0"/>
              </a:rPr>
              <a:t>Stacked image gives combined constraint: 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Palatino Linotype" charset="0"/>
              </a:rPr>
              <a:t>EW</a:t>
            </a:r>
            <a:r>
              <a:rPr lang="en-US" baseline="-25000" dirty="0" smtClean="0">
                <a:solidFill>
                  <a:srgbClr val="000000"/>
                </a:solidFill>
                <a:ea typeface="ＭＳ Ｐゴシック" charset="0"/>
                <a:cs typeface="Palatino Linotype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Palatino Linotype" charset="0"/>
              </a:rPr>
              <a:t>&gt;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Palatino Linotype" charset="0"/>
              </a:rPr>
              <a:t>800A (1σ)</a:t>
            </a:r>
          </a:p>
          <a:p>
            <a:pPr marL="39688">
              <a:lnSpc>
                <a:spcPct val="91000"/>
              </a:lnSpc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Palatino Linotype" charset="0"/>
              </a:rPr>
              <a:t>Estimate SFR &lt; 0.01 M</a:t>
            </a:r>
            <a:r>
              <a:rPr lang="en-US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yr</a:t>
            </a:r>
            <a:r>
              <a:rPr lang="en-US" baseline="30000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-1</a:t>
            </a:r>
          </a:p>
          <a:p>
            <a:pPr marL="39688">
              <a:lnSpc>
                <a:spcPct val="91000"/>
              </a:lnSpc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Estimate </a:t>
            </a:r>
            <a:r>
              <a:rPr lang="en-US" dirty="0" err="1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gas</a:t>
            </a:r>
            <a:r>
              <a:rPr lang="en-US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 ~ 10</a:t>
            </a:r>
            <a:r>
              <a:rPr lang="en-US" baseline="30000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9</a:t>
            </a:r>
            <a:r>
              <a:rPr lang="en-US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cs typeface="Palatino Linotype" charset="0"/>
              </a:rPr>
              <a:t>M</a:t>
            </a:r>
            <a:r>
              <a:rPr lang="en-US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marL="39688">
              <a:lnSpc>
                <a:spcPct val="91000"/>
              </a:lnSpc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dirty="0" err="1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sSFR</a:t>
            </a:r>
            <a:r>
              <a:rPr lang="en-US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 plausibly &lt; 0.01 </a:t>
            </a:r>
            <a:r>
              <a:rPr lang="en-US" dirty="0" err="1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sSFR</a:t>
            </a:r>
            <a:r>
              <a:rPr lang="en-US" baseline="-25000" dirty="0" err="1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MS</a:t>
            </a:r>
            <a:endParaRPr lang="en-US" baseline="-25000" dirty="0" smtClean="0">
              <a:solidFill>
                <a:srgbClr val="000000"/>
              </a:solidFill>
              <a:ea typeface="Wingdings"/>
              <a:cs typeface="Wingdings"/>
              <a:sym typeface="Wingdings"/>
            </a:endParaRPr>
          </a:p>
          <a:p>
            <a:pPr marL="39688">
              <a:lnSpc>
                <a:spcPct val="91000"/>
              </a:lnSpc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</a:pPr>
            <a:r>
              <a:rPr lang="en-US" dirty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	</a:t>
            </a:r>
            <a:r>
              <a:rPr lang="en-US" dirty="0" smtClean="0">
                <a:solidFill>
                  <a:srgbClr val="000000"/>
                </a:solidFill>
                <a:ea typeface="Wingdings"/>
                <a:cs typeface="Wingdings"/>
                <a:sym typeface="Wingdings"/>
              </a:rPr>
              <a:t>i.e. “dark galaxies” ?</a:t>
            </a:r>
            <a:endParaRPr lang="en-US" dirty="0" smtClean="0">
              <a:solidFill>
                <a:srgbClr val="000000"/>
              </a:solidFill>
              <a:ea typeface="ＭＳ Ｐゴシック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79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58" y="2314939"/>
            <a:ext cx="4647211" cy="322268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0847" y="285234"/>
            <a:ext cx="8927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“Dark galaxies” on the VLT</a:t>
            </a: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Cantalupo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Lilly &amp;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Haehnelt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2012</a:t>
            </a:r>
          </a:p>
          <a:p>
            <a:r>
              <a:rPr lang="en-US" dirty="0" smtClean="0"/>
              <a:t>Based on 20 </a:t>
            </a:r>
            <a:r>
              <a:rPr lang="en-US" dirty="0" err="1" smtClean="0"/>
              <a:t>hr</a:t>
            </a:r>
            <a:r>
              <a:rPr lang="en-US" dirty="0" smtClean="0"/>
              <a:t> FORS integration in custom 40A </a:t>
            </a:r>
            <a:r>
              <a:rPr lang="en-US" dirty="0" err="1" smtClean="0"/>
              <a:t>nb</a:t>
            </a:r>
            <a:r>
              <a:rPr lang="en-US" dirty="0" smtClean="0"/>
              <a:t> filter on HE0109-3518 z = 2.4057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J</a:t>
            </a:r>
            <a:r>
              <a:rPr lang="en-US" dirty="0" smtClean="0"/>
              <a:t> = 16.7  </a:t>
            </a:r>
            <a:endParaRPr 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14" y="1117355"/>
            <a:ext cx="4317886" cy="558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8128000" y="2958354"/>
            <a:ext cx="493059" cy="5428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8903" y="1708627"/>
            <a:ext cx="422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Extended high EW emission around galaxies in quasar field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8903" y="5433040"/>
            <a:ext cx="422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Inflowing filaments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?</a:t>
            </a:r>
          </a:p>
          <a:p>
            <a:pPr algn="ctr"/>
            <a:r>
              <a:rPr lang="en-US" dirty="0">
                <a:solidFill>
                  <a:srgbClr val="008000"/>
                </a:solidFill>
                <a:latin typeface="Apple Casual"/>
                <a:cs typeface="Apple Casual"/>
              </a:rPr>
              <a:t>o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r just t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idal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features?</a:t>
            </a:r>
            <a:endParaRPr lang="en-US" dirty="0">
              <a:solidFill>
                <a:srgbClr val="008000"/>
              </a:solidFill>
              <a:latin typeface="Apple Casual"/>
              <a:cs typeface="Apple Casu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319276" y="4882280"/>
            <a:ext cx="1528880" cy="1232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08309" y="4820634"/>
            <a:ext cx="184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 </a:t>
            </a:r>
            <a:r>
              <a:rPr lang="en-US" dirty="0" err="1" smtClean="0">
                <a:solidFill>
                  <a:schemeClr val="bg1"/>
                </a:solidFill>
              </a:rPr>
              <a:t>arcsec</a:t>
            </a:r>
            <a:r>
              <a:rPr lang="en-US" dirty="0" smtClean="0">
                <a:solidFill>
                  <a:schemeClr val="bg1"/>
                </a:solidFill>
              </a:rPr>
              <a:t> = 60 </a:t>
            </a:r>
            <a:r>
              <a:rPr lang="en-US" dirty="0" err="1" smtClean="0">
                <a:solidFill>
                  <a:schemeClr val="bg1"/>
                </a:solidFill>
              </a:rPr>
              <a:t>kpc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58" y="2314939"/>
            <a:ext cx="4647211" cy="322268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0847" y="285234"/>
            <a:ext cx="8927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“Dark galaxies” on the VLT</a:t>
            </a: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Cantalupo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Lilly &amp;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Haehnelt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2012</a:t>
            </a:r>
          </a:p>
          <a:p>
            <a:r>
              <a:rPr lang="en-US" dirty="0" smtClean="0"/>
              <a:t>Based on 20 </a:t>
            </a:r>
            <a:r>
              <a:rPr lang="en-US" dirty="0" err="1" smtClean="0"/>
              <a:t>hr</a:t>
            </a:r>
            <a:r>
              <a:rPr lang="en-US" dirty="0" smtClean="0"/>
              <a:t> FORS integration in custom 40A </a:t>
            </a:r>
            <a:r>
              <a:rPr lang="en-US" dirty="0" err="1" smtClean="0"/>
              <a:t>nb</a:t>
            </a:r>
            <a:r>
              <a:rPr lang="en-US" dirty="0" smtClean="0"/>
              <a:t> filter on HE0109-3518 z = 2.4057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J</a:t>
            </a:r>
            <a:r>
              <a:rPr lang="en-US" dirty="0" smtClean="0"/>
              <a:t> = 16.7  </a:t>
            </a:r>
            <a:endParaRPr 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14" y="1117355"/>
            <a:ext cx="4317886" cy="558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8128000" y="2958354"/>
            <a:ext cx="493059" cy="5428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8903" y="1708627"/>
            <a:ext cx="422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Extended high EW emission around galaxies in quasar field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2657197">
            <a:off x="967422" y="3936153"/>
            <a:ext cx="2195451" cy="30696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2167">
            <a:off x="1509003" y="1293819"/>
            <a:ext cx="4385612" cy="2158924"/>
          </a:xfrm>
          <a:prstGeom prst="rect">
            <a:avLst/>
          </a:prstGeom>
          <a:noFill/>
          <a:ln w="38100" cap="flat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3750234" y="2314939"/>
            <a:ext cx="652456" cy="674225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775014" y="2958354"/>
            <a:ext cx="1437339" cy="1329764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645553">
            <a:off x="2247662" y="3404549"/>
            <a:ext cx="10428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75 </a:t>
            </a:r>
            <a:r>
              <a:rPr lang="en-US" dirty="0" err="1" smtClean="0">
                <a:solidFill>
                  <a:srgbClr val="FFFF00"/>
                </a:solidFill>
              </a:rPr>
              <a:t>kpc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8744476">
            <a:off x="3650583" y="2472043"/>
            <a:ext cx="12822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500 kms</a:t>
            </a:r>
            <a:r>
              <a:rPr lang="en-US" baseline="30000" dirty="0" smtClean="0">
                <a:solidFill>
                  <a:srgbClr val="FFFF00"/>
                </a:solidFill>
              </a:rPr>
              <a:t>-1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41618" y="831426"/>
            <a:ext cx="2247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Double line          structure consistent 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with cold gas illuminated by the quasar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903" y="5433040"/>
            <a:ext cx="422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Inflowing filaments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?</a:t>
            </a:r>
          </a:p>
          <a:p>
            <a:pPr algn="ctr"/>
            <a:r>
              <a:rPr lang="en-US" dirty="0">
                <a:solidFill>
                  <a:srgbClr val="008000"/>
                </a:solidFill>
                <a:latin typeface="Apple Casual"/>
                <a:cs typeface="Apple Casual"/>
              </a:rPr>
              <a:t>o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r just t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idal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features?</a:t>
            </a:r>
            <a:endParaRPr lang="en-US" dirty="0">
              <a:solidFill>
                <a:srgbClr val="008000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50073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 rot="19776163">
            <a:off x="1942540" y="4630246"/>
            <a:ext cx="2522456" cy="7829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 rot="19765860">
            <a:off x="2138819" y="4867728"/>
            <a:ext cx="2129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“quenched” passive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8929" y="277472"/>
            <a:ext cx="849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Emerging observational paradigms (1):  </a:t>
            </a:r>
          </a:p>
          <a:p>
            <a:r>
              <a:rPr lang="en-US" sz="2400" b="1" dirty="0" smtClean="0"/>
              <a:t>“Flow-through” of galaxies in (</a:t>
            </a:r>
            <a:r>
              <a:rPr lang="en-US" sz="2400" b="1" i="1" dirty="0" err="1" smtClean="0">
                <a:latin typeface="Times New Roman"/>
                <a:cs typeface="Times New Roman"/>
              </a:rPr>
              <a:t>m,sSFR</a:t>
            </a:r>
            <a:r>
              <a:rPr lang="en-US" sz="2400" b="1" dirty="0"/>
              <a:t>)</a:t>
            </a:r>
          </a:p>
        </p:txBody>
      </p:sp>
      <p:sp>
        <p:nvSpPr>
          <p:cNvPr id="7" name="Oval 6"/>
          <p:cNvSpPr/>
          <p:nvPr/>
        </p:nvSpPr>
        <p:spPr>
          <a:xfrm rot="19608996">
            <a:off x="585704" y="4301462"/>
            <a:ext cx="3523029" cy="35154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95092" y="2743533"/>
            <a:ext cx="0" cy="898672"/>
          </a:xfrm>
          <a:prstGeom prst="straightConnector1">
            <a:avLst/>
          </a:prstGeom>
          <a:ln>
            <a:solidFill>
              <a:srgbClr val="5959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763262" y="3367459"/>
            <a:ext cx="0" cy="831049"/>
          </a:xfrm>
          <a:prstGeom prst="straightConnector1">
            <a:avLst/>
          </a:prstGeom>
          <a:ln>
            <a:solidFill>
              <a:srgbClr val="5959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168390" y="4349647"/>
            <a:ext cx="0" cy="877495"/>
          </a:xfrm>
          <a:prstGeom prst="straightConnector1">
            <a:avLst/>
          </a:prstGeom>
          <a:ln>
            <a:solidFill>
              <a:srgbClr val="5959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85052" y="3838985"/>
            <a:ext cx="0" cy="829788"/>
          </a:xfrm>
          <a:prstGeom prst="straightConnector1">
            <a:avLst/>
          </a:prstGeom>
          <a:ln>
            <a:solidFill>
              <a:srgbClr val="5959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115640" y="3439460"/>
            <a:ext cx="63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SFR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 rot="19608996">
            <a:off x="585704" y="3381777"/>
            <a:ext cx="3523029" cy="35154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9608996">
            <a:off x="1465360" y="2387343"/>
            <a:ext cx="2537273" cy="445545"/>
          </a:xfrm>
          <a:prstGeom prst="ellipse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9500104">
            <a:off x="1283668" y="3930126"/>
            <a:ext cx="680378" cy="215464"/>
          </a:xfrm>
          <a:prstGeom prst="rightArrow">
            <a:avLst/>
          </a:prstGeom>
          <a:solidFill>
            <a:srgbClr val="000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5400000">
            <a:off x="2142574" y="4139830"/>
            <a:ext cx="1631270" cy="24946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rved Down Arrow 16"/>
          <p:cNvSpPr/>
          <p:nvPr/>
        </p:nvSpPr>
        <p:spPr>
          <a:xfrm>
            <a:off x="3203767" y="2285145"/>
            <a:ext cx="375578" cy="483916"/>
          </a:xfrm>
          <a:prstGeom prst="curvedDown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9500104">
            <a:off x="2783178" y="2944696"/>
            <a:ext cx="680378" cy="215464"/>
          </a:xfrm>
          <a:prstGeom prst="rightArrow">
            <a:avLst/>
          </a:prstGeom>
          <a:solidFill>
            <a:srgbClr val="000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9500104">
            <a:off x="2102252" y="3405020"/>
            <a:ext cx="680378" cy="215464"/>
          </a:xfrm>
          <a:prstGeom prst="rightArrow">
            <a:avLst/>
          </a:prstGeom>
          <a:solidFill>
            <a:srgbClr val="000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rved Down Arrow 19"/>
          <p:cNvSpPr/>
          <p:nvPr/>
        </p:nvSpPr>
        <p:spPr>
          <a:xfrm>
            <a:off x="2645687" y="2628331"/>
            <a:ext cx="375578" cy="483916"/>
          </a:xfrm>
          <a:prstGeom prst="curvedDown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75510" y="2833613"/>
            <a:ext cx="17929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sSFR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MS</a:t>
            </a:r>
            <a:r>
              <a:rPr lang="en-US" sz="1600" dirty="0" smtClean="0">
                <a:solidFill>
                  <a:srgbClr val="0000FF"/>
                </a:solidFill>
              </a:rPr>
              <a:t> declines by twenty since z = 2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5400000">
            <a:off x="2626090" y="3816903"/>
            <a:ext cx="1631270" cy="24946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56628" y="1862536"/>
            <a:ext cx="0" cy="413503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56627" y="5997574"/>
            <a:ext cx="4015373" cy="769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33476" y="6009456"/>
            <a:ext cx="234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Stellar mass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9461816">
            <a:off x="620621" y="3486582"/>
            <a:ext cx="2129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Main Sequence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9539259">
            <a:off x="1884247" y="1854044"/>
            <a:ext cx="21298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“Outliers”</a:t>
            </a: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284" y="3473179"/>
            <a:ext cx="4879607" cy="294087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260887" y="2958957"/>
            <a:ext cx="2256332" cy="346834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992225" y="3202210"/>
            <a:ext cx="3255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causes </a:t>
            </a:r>
            <a:r>
              <a:rPr lang="en-US" dirty="0" err="1" smtClean="0"/>
              <a:t>sSFR</a:t>
            </a:r>
            <a:r>
              <a:rPr lang="en-US" baseline="-25000" dirty="0" err="1" smtClean="0"/>
              <a:t>MS</a:t>
            </a:r>
            <a:r>
              <a:rPr lang="en-US" dirty="0" smtClean="0"/>
              <a:t>(z)</a:t>
            </a:r>
            <a:endParaRPr lang="en-US" dirty="0" smtClean="0">
              <a:cs typeface="Apple Casu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88964" y="803923"/>
            <a:ext cx="3255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quenches galaxies?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Linked to cool gas content (</a:t>
            </a:r>
            <a:r>
              <a:rPr lang="en-US" sz="1600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Amelie</a:t>
            </a:r>
            <a:r>
              <a:rPr lang="en-US" sz="1600" dirty="0" smtClean="0">
                <a:solidFill>
                  <a:srgbClr val="008000"/>
                </a:solidFill>
                <a:latin typeface="Apple Casual"/>
                <a:cs typeface="Apple Casual"/>
              </a:rPr>
              <a:t> </a:t>
            </a:r>
            <a:r>
              <a:rPr lang="en-US" sz="1600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Saintonge</a:t>
            </a:r>
            <a:r>
              <a:rPr lang="en-US" sz="1600" dirty="0" smtClean="0">
                <a:solidFill>
                  <a:srgbClr val="008000"/>
                </a:solidFill>
                <a:latin typeface="Apple Casual"/>
                <a:cs typeface="Apple Casual"/>
              </a:rPr>
              <a:t> talk)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Apple Casual"/>
              </a:rPr>
              <a:t>But is it ejection or cut-off of supply, or both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Apple Casual"/>
              </a:rPr>
              <a:t>AGN?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Apple Casual"/>
              </a:rPr>
              <a:t>Halo physics?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Apple Casual"/>
              </a:rPr>
              <a:t>Links to structure?  Mergers?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63479" y="5474354"/>
            <a:ext cx="159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sMIR</a:t>
            </a:r>
            <a:r>
              <a:rPr lang="en-US" sz="1400" dirty="0" smtClean="0">
                <a:solidFill>
                  <a:srgbClr val="008000"/>
                </a:solidFill>
                <a:latin typeface="Apple Casual"/>
                <a:cs typeface="Apple Casual"/>
              </a:rPr>
              <a:t> = specific accretion rate</a:t>
            </a:r>
            <a:endParaRPr lang="en-US" sz="1400" dirty="0">
              <a:solidFill>
                <a:srgbClr val="008000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184527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58" y="2314939"/>
            <a:ext cx="4647211" cy="322268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0847" y="285234"/>
            <a:ext cx="8927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“Dark galaxies” on the VLT</a:t>
            </a:r>
          </a:p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Cantalupo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Lilly &amp;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Haehnelt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2012</a:t>
            </a:r>
          </a:p>
          <a:p>
            <a:r>
              <a:rPr lang="en-US" dirty="0" smtClean="0"/>
              <a:t>Based on 20 </a:t>
            </a:r>
            <a:r>
              <a:rPr lang="en-US" dirty="0" err="1" smtClean="0"/>
              <a:t>hr</a:t>
            </a:r>
            <a:r>
              <a:rPr lang="en-US" dirty="0" smtClean="0"/>
              <a:t> FORS integration in custom 40A </a:t>
            </a:r>
            <a:r>
              <a:rPr lang="en-US" dirty="0" err="1" smtClean="0"/>
              <a:t>nb</a:t>
            </a:r>
            <a:r>
              <a:rPr lang="en-US" dirty="0" smtClean="0"/>
              <a:t> filter on HE0109-3518 z = 2.4057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J</a:t>
            </a:r>
            <a:r>
              <a:rPr lang="en-US" dirty="0" smtClean="0"/>
              <a:t> = 16.7  </a:t>
            </a:r>
            <a:endParaRPr 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14" y="1117355"/>
            <a:ext cx="4317886" cy="558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8903" y="1708627"/>
            <a:ext cx="422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Extended high EW emission around galaxies in quasar field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8903" y="5433040"/>
            <a:ext cx="422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Filaments?</a:t>
            </a:r>
          </a:p>
          <a:p>
            <a:pPr algn="ctr"/>
            <a:r>
              <a:rPr lang="en-US" dirty="0" smtClean="0"/>
              <a:t>Tidal features?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979851" y="1938539"/>
            <a:ext cx="0" cy="33255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Left Arrow 17"/>
          <p:cNvSpPr/>
          <p:nvPr/>
        </p:nvSpPr>
        <p:spPr>
          <a:xfrm>
            <a:off x="5038339" y="2498376"/>
            <a:ext cx="1420427" cy="985981"/>
          </a:xfrm>
          <a:prstGeom prst="left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05453" y="2707269"/>
            <a:ext cx="132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MUSE 5</a:t>
            </a:r>
            <a:r>
              <a:rPr lang="en-US" sz="1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sz="1400" dirty="0" smtClean="0">
                <a:solidFill>
                  <a:schemeClr val="bg1"/>
                </a:solidFill>
              </a:rPr>
              <a:t> 8 </a:t>
            </a:r>
            <a:r>
              <a:rPr lang="en-US" sz="1400" dirty="0" err="1" smtClean="0">
                <a:solidFill>
                  <a:schemeClr val="bg1"/>
                </a:solidFill>
              </a:rPr>
              <a:t>hrs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point source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492577" y="4864847"/>
            <a:ext cx="52004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Left Arrow 24"/>
          <p:cNvSpPr/>
          <p:nvPr/>
        </p:nvSpPr>
        <p:spPr>
          <a:xfrm rot="16200000">
            <a:off x="2806801" y="3661643"/>
            <a:ext cx="1420427" cy="985981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2830352" y="3755150"/>
            <a:ext cx="132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MUSE </a:t>
            </a:r>
            <a:r>
              <a:rPr lang="en-US" sz="1400" dirty="0"/>
              <a:t>3</a:t>
            </a:r>
            <a:r>
              <a:rPr lang="en-US" sz="1400" dirty="0" smtClean="0">
                <a:latin typeface="Symbol" charset="2"/>
                <a:cs typeface="Symbol" charset="2"/>
              </a:rPr>
              <a:t>s</a:t>
            </a:r>
            <a:r>
              <a:rPr lang="en-US" sz="1400" dirty="0" smtClean="0"/>
              <a:t> 8 </a:t>
            </a:r>
            <a:r>
              <a:rPr lang="en-US" sz="1400" dirty="0" err="1" smtClean="0"/>
              <a:t>hrs</a:t>
            </a:r>
            <a:endParaRPr lang="en-US" sz="1400" dirty="0" smtClean="0"/>
          </a:p>
          <a:p>
            <a:r>
              <a:rPr lang="en-US" sz="1400" dirty="0"/>
              <a:t>p</a:t>
            </a:r>
            <a:r>
              <a:rPr lang="en-US" sz="1400" dirty="0" smtClean="0"/>
              <a:t>er arcsec</a:t>
            </a:r>
            <a:r>
              <a:rPr lang="en-US" sz="1400" baseline="30000" dirty="0" smtClean="0"/>
              <a:t>2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193077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9259" y="247040"/>
            <a:ext cx="73460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Giant </a:t>
            </a:r>
            <a:r>
              <a:rPr lang="en-US" sz="2400" b="1" dirty="0" err="1" smtClean="0"/>
              <a:t>Ly</a:t>
            </a:r>
            <a:r>
              <a:rPr lang="en-US" sz="2400" b="1" dirty="0" err="1" smtClean="0">
                <a:latin typeface="Symbol" charset="2"/>
                <a:cs typeface="Symbol" charset="2"/>
              </a:rPr>
              <a:t>a</a:t>
            </a:r>
            <a:r>
              <a:rPr lang="en-US" sz="2400" b="1" dirty="0" smtClean="0"/>
              <a:t> nebulae in the high redshift Universe</a:t>
            </a:r>
          </a:p>
          <a:p>
            <a:r>
              <a:rPr lang="en-US" dirty="0" smtClean="0"/>
              <a:t>The Slug Nebula around radio quiet UM287 at z = 2.4 (0.5 </a:t>
            </a:r>
            <a:r>
              <a:rPr lang="en-US" dirty="0" err="1" smtClean="0"/>
              <a:t>Mpc</a:t>
            </a:r>
            <a:r>
              <a:rPr lang="en-US" dirty="0" smtClean="0"/>
              <a:t> in extent)</a:t>
            </a:r>
          </a:p>
          <a:p>
            <a:r>
              <a:rPr lang="en-US" dirty="0" err="1" smtClean="0"/>
              <a:t>L</a:t>
            </a:r>
            <a:r>
              <a:rPr lang="en-US" baseline="-25000" dirty="0" err="1" smtClean="0"/>
              <a:t>neb</a:t>
            </a:r>
            <a:r>
              <a:rPr lang="en-US" dirty="0" smtClean="0"/>
              <a:t>(</a:t>
            </a:r>
            <a:r>
              <a:rPr lang="en-US" dirty="0" err="1" smtClean="0"/>
              <a:t>Ly</a:t>
            </a:r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) = 2.2x10</a:t>
            </a:r>
            <a:r>
              <a:rPr lang="en-US" baseline="30000" dirty="0" smtClean="0"/>
              <a:t>44</a:t>
            </a:r>
            <a:r>
              <a:rPr lang="en-US" dirty="0" smtClean="0"/>
              <a:t> erg 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Cantalupo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 (2014, Nature 506, 63)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6" y="1790661"/>
            <a:ext cx="4354490" cy="435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34" y="1882577"/>
            <a:ext cx="4950489" cy="382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19463277">
            <a:off x="1736491" y="3156345"/>
            <a:ext cx="1989085" cy="1759445"/>
          </a:xfrm>
          <a:prstGeom prst="rect">
            <a:avLst/>
          </a:prstGeom>
          <a:noFill/>
          <a:ln w="222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9487722">
            <a:off x="1102644" y="2985222"/>
            <a:ext cx="2027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MUSE </a:t>
            </a:r>
            <a:r>
              <a:rPr lang="en-US" dirty="0" err="1" smtClean="0">
                <a:solidFill>
                  <a:schemeClr val="bg1"/>
                </a:solidFill>
              </a:rPr>
              <a:t>FoV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414726" y="3186788"/>
            <a:ext cx="1176991" cy="1190698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32647" y="2727358"/>
            <a:ext cx="1472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280 </a:t>
            </a:r>
            <a:r>
              <a:rPr lang="en-US" sz="1400" dirty="0" err="1" smtClean="0">
                <a:solidFill>
                  <a:srgbClr val="FFFF00"/>
                </a:solidFill>
              </a:rPr>
              <a:t>kpc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1400" dirty="0" err="1" smtClean="0">
                <a:solidFill>
                  <a:srgbClr val="FFFF00"/>
                </a:solidFill>
              </a:rPr>
              <a:t>virial</a:t>
            </a:r>
            <a:r>
              <a:rPr lang="en-US" sz="1400" dirty="0" smtClean="0">
                <a:solidFill>
                  <a:srgbClr val="FFFF00"/>
                </a:solidFill>
              </a:rPr>
              <a:t>  diameter of  10</a:t>
            </a:r>
            <a:r>
              <a:rPr lang="en-US" sz="1400" baseline="30000" dirty="0" smtClean="0">
                <a:solidFill>
                  <a:srgbClr val="FFFF00"/>
                </a:solidFill>
              </a:rPr>
              <a:t>12.5</a:t>
            </a:r>
            <a:r>
              <a:rPr lang="en-US" sz="1400" dirty="0" smtClean="0">
                <a:solidFill>
                  <a:srgbClr val="FFFF00"/>
                </a:solidFill>
              </a:rPr>
              <a:t> M</a:t>
            </a:r>
            <a:r>
              <a:rPr lang="en-US" sz="1400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rgbClr val="FFFF00"/>
                </a:solidFill>
              </a:rPr>
              <a:t> halo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93505" y="2271831"/>
            <a:ext cx="167109" cy="1052827"/>
          </a:xfrm>
          <a:prstGeom prst="downArrow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0120" y="2802259"/>
            <a:ext cx="1424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MUSE 3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 8</a:t>
            </a:r>
            <a:r>
              <a:rPr lang="en-US" sz="1400" dirty="0" smtClean="0">
                <a:solidFill>
                  <a:srgbClr val="FF0000"/>
                </a:solidFill>
                <a:cs typeface="Symbol" charset="2"/>
              </a:rPr>
              <a:t>hr</a:t>
            </a:r>
            <a:r>
              <a:rPr lang="en-US" sz="1400" dirty="0" smtClean="0">
                <a:solidFill>
                  <a:srgbClr val="FF0000"/>
                </a:solidFill>
              </a:rPr>
              <a:t> 2x2 arcsec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1" grpId="0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417005" y="-1463596"/>
            <a:ext cx="9094939" cy="7058983"/>
            <a:chOff x="2008161" y="-22367"/>
            <a:chExt cx="7135839" cy="6301072"/>
          </a:xfrm>
        </p:grpSpPr>
        <p:grpSp>
          <p:nvGrpSpPr>
            <p:cNvPr id="10" name="Group 9"/>
            <p:cNvGrpSpPr/>
            <p:nvPr/>
          </p:nvGrpSpPr>
          <p:grpSpPr>
            <a:xfrm>
              <a:off x="2008161" y="-22367"/>
              <a:ext cx="7135839" cy="6301072"/>
              <a:chOff x="2008161" y="-22367"/>
              <a:chExt cx="7135839" cy="6301072"/>
            </a:xfrm>
          </p:grpSpPr>
          <p:pic>
            <p:nvPicPr>
              <p:cNvPr id="6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8161" y="-22367"/>
                <a:ext cx="6724677" cy="6278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2008161" y="-22367"/>
                <a:ext cx="2196963" cy="627870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573725" y="0"/>
                <a:ext cx="2196963" cy="627870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145473" y="-22367"/>
                <a:ext cx="6998527" cy="186065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145473" y="4255950"/>
                <a:ext cx="6998527" cy="201754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4205124" y="1838286"/>
              <a:ext cx="2368602" cy="241224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6258" y="385756"/>
            <a:ext cx="714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MUSE as parallel science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8587" y="987479"/>
            <a:ext cx="4057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MUSE = 	90,000 spectra</a:t>
            </a:r>
          </a:p>
          <a:p>
            <a:r>
              <a:rPr lang="en-US" dirty="0"/>
              <a:t>	</a:t>
            </a:r>
            <a:r>
              <a:rPr lang="en-US" dirty="0" smtClean="0"/>
              <a:t>	400 million pixels</a:t>
            </a:r>
          </a:p>
          <a:p>
            <a:r>
              <a:rPr lang="en-US" dirty="0" smtClean="0"/>
              <a:t>Most of which will be “empty” even in extremely deep exposures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9590" y="263252"/>
            <a:ext cx="253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 arcmin</a:t>
            </a:r>
            <a:r>
              <a:rPr lang="en-US" baseline="30000" dirty="0" smtClean="0"/>
              <a:t>2</a:t>
            </a:r>
            <a:r>
              <a:rPr lang="en-US" dirty="0" smtClean="0"/>
              <a:t> of HUDF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0245" y="2235415"/>
            <a:ext cx="5396354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But, you get everything in the </a:t>
            </a:r>
            <a:r>
              <a:rPr lang="en-US" dirty="0" smtClean="0"/>
              <a:t>field regardless                of whether you wanted it.  </a:t>
            </a:r>
            <a:r>
              <a:rPr lang="en-US" dirty="0"/>
              <a:t>E</a:t>
            </a:r>
            <a:r>
              <a:rPr lang="en-US" dirty="0" smtClean="0"/>
              <a:t>very </a:t>
            </a:r>
            <a:r>
              <a:rPr lang="en-US" dirty="0" smtClean="0"/>
              <a:t>1 arcmin</a:t>
            </a:r>
            <a:r>
              <a:rPr lang="en-US" baseline="30000" dirty="0" smtClean="0"/>
              <a:t>2</a:t>
            </a:r>
            <a:r>
              <a:rPr lang="en-US" dirty="0" smtClean="0"/>
              <a:t> field </a:t>
            </a:r>
            <a:r>
              <a:rPr lang="en-US" dirty="0" smtClean="0"/>
              <a:t>       s                   will contain: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Five I</a:t>
            </a:r>
            <a:r>
              <a:rPr lang="en-US" baseline="-25000" dirty="0" smtClean="0"/>
              <a:t>AB</a:t>
            </a:r>
            <a:r>
              <a:rPr lang="en-US" dirty="0" smtClean="0"/>
              <a:t> &lt; 22.5 galaxies (0.1 &lt; </a:t>
            </a:r>
            <a:r>
              <a:rPr lang="en-US" sz="2000" i="1" dirty="0" smtClean="0">
                <a:latin typeface="Times New Roman"/>
                <a:cs typeface="Times New Roman"/>
              </a:rPr>
              <a:t>z</a:t>
            </a:r>
            <a:r>
              <a:rPr lang="en-US" dirty="0" smtClean="0"/>
              <a:t> &lt; 1.2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OK for resolved spectroscopy in several </a:t>
            </a:r>
            <a:r>
              <a:rPr lang="en-US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hrs</a:t>
            </a:r>
            <a:endParaRPr lang="en-US" dirty="0" smtClean="0">
              <a:solidFill>
                <a:srgbClr val="008000"/>
              </a:solidFill>
              <a:latin typeface="Apple Casual"/>
              <a:cs typeface="Apple Casu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Thirty I</a:t>
            </a:r>
            <a:r>
              <a:rPr lang="en-US" baseline="-25000" dirty="0" smtClean="0"/>
              <a:t>AB</a:t>
            </a:r>
            <a:r>
              <a:rPr lang="en-US" dirty="0" smtClean="0"/>
              <a:t> &lt; 24.5 </a:t>
            </a:r>
            <a:r>
              <a:rPr lang="en-US" dirty="0" smtClean="0"/>
              <a:t>galaxies (0.1 &lt; z &lt; 4)</a:t>
            </a:r>
          </a:p>
          <a:p>
            <a:r>
              <a:rPr lang="en-US" dirty="0"/>
              <a:t>	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OK for absorption z in several </a:t>
            </a:r>
            <a:r>
              <a:rPr lang="en-US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hrs</a:t>
            </a:r>
            <a:endParaRPr lang="en-US" dirty="0" smtClean="0">
              <a:solidFill>
                <a:srgbClr val="008000"/>
              </a:solidFill>
              <a:latin typeface="Apple Casual"/>
              <a:cs typeface="Apple Casu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Many </a:t>
            </a:r>
            <a:r>
              <a:rPr lang="en-US" dirty="0" err="1" smtClean="0"/>
              <a:t>Ly</a:t>
            </a:r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emitters at 2.8 &lt; </a:t>
            </a:r>
            <a:r>
              <a:rPr lang="en-US" sz="2000" i="1" dirty="0" smtClean="0">
                <a:latin typeface="Times New Roman"/>
                <a:cs typeface="Times New Roman"/>
              </a:rPr>
              <a:t>z</a:t>
            </a:r>
            <a:r>
              <a:rPr lang="en-US" dirty="0" smtClean="0"/>
              <a:t> </a:t>
            </a:r>
            <a:r>
              <a:rPr lang="en-US" dirty="0"/>
              <a:t>&lt;</a:t>
            </a:r>
            <a:r>
              <a:rPr lang="en-US" dirty="0" smtClean="0"/>
              <a:t> 6.7</a:t>
            </a:r>
          </a:p>
          <a:p>
            <a:endParaRPr lang="en-US" dirty="0" smtClean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691732"/>
              </p:ext>
            </p:extLst>
          </p:nvPr>
        </p:nvGraphicFramePr>
        <p:xfrm>
          <a:off x="674309" y="4598016"/>
          <a:ext cx="6934649" cy="1725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4" imgW="5410200" imgH="1346200" progId="Word.Document.12">
                  <p:embed/>
                </p:oleObj>
              </mc:Choice>
              <mc:Fallback>
                <p:oleObj name="Document" r:id="rId4" imgW="5410200" imgH="1346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4309" y="4598016"/>
                        <a:ext cx="6934649" cy="1725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253740" y="6046360"/>
            <a:ext cx="3332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0000FF"/>
                </a:solidFill>
              </a:rPr>
              <a:t>GalLICS</a:t>
            </a:r>
            <a:r>
              <a:rPr lang="en-US" sz="1400" dirty="0" smtClean="0">
                <a:solidFill>
                  <a:srgbClr val="0000FF"/>
                </a:solidFill>
              </a:rPr>
              <a:t> simulations </a:t>
            </a:r>
            <a:r>
              <a:rPr lang="en-US" sz="1400" dirty="0" err="1" smtClean="0">
                <a:solidFill>
                  <a:srgbClr val="0000FF"/>
                </a:solidFill>
              </a:rPr>
              <a:t>Garel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et al 2012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 rot="10800000">
            <a:off x="4662332" y="3754536"/>
            <a:ext cx="329714" cy="84348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92046" y="3951685"/>
            <a:ext cx="2559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pple Casual"/>
                <a:cs typeface="Apple Casual"/>
              </a:rPr>
              <a:t>Nominal MUSE sensitivity in 8 hours</a:t>
            </a:r>
            <a:endParaRPr lang="en-US" dirty="0">
              <a:solidFill>
                <a:srgbClr val="FF0000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70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5848" y="345042"/>
            <a:ext cx="714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MUSE </a:t>
            </a:r>
            <a:r>
              <a:rPr lang="en-US" sz="2400" b="1" dirty="0" smtClean="0"/>
              <a:t>(GTO) deep survey strategy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5848" y="1047969"/>
            <a:ext cx="750216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Build up large samples of serendipitous objects at all redshifts 0.05 &lt; z &lt; 6.5 using pointed observations of:</a:t>
            </a:r>
          </a:p>
          <a:p>
            <a:r>
              <a:rPr lang="en-US" dirty="0" smtClean="0"/>
              <a:t>(1) 	Interesting objects at particular redshifts, e.g.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Bright quasars for extended Ly </a:t>
            </a:r>
            <a:r>
              <a:rPr lang="en-US" dirty="0" smtClean="0">
                <a:latin typeface="Symbol" charset="2"/>
                <a:cs typeface="Symbol" charset="2"/>
              </a:rPr>
              <a:t>a </a:t>
            </a:r>
            <a:r>
              <a:rPr lang="en-US" dirty="0" smtClean="0">
                <a:cs typeface="Arial"/>
              </a:rPr>
              <a:t>and/or </a:t>
            </a:r>
            <a:r>
              <a:rPr lang="en-US" dirty="0" err="1" smtClean="0">
                <a:cs typeface="Arial"/>
              </a:rPr>
              <a:t>Ly</a:t>
            </a:r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cs typeface="Arial"/>
              </a:rPr>
              <a:t> blobs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Bright quasars for absorption line </a:t>
            </a:r>
            <a:r>
              <a:rPr lang="en-US" dirty="0" smtClean="0"/>
              <a:t>studies (Mg II at z &lt; 1, </a:t>
            </a:r>
            <a:r>
              <a:rPr lang="en-US" dirty="0" err="1" smtClean="0"/>
              <a:t>Ly</a:t>
            </a:r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and metal lines at z &gt; 3)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Intermediate redshift groups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Lensing </a:t>
            </a:r>
            <a:r>
              <a:rPr lang="en-US" dirty="0" smtClean="0"/>
              <a:t>clusters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Others….</a:t>
            </a:r>
            <a:endParaRPr lang="en-US" dirty="0" smtClean="0"/>
          </a:p>
          <a:p>
            <a:pPr marL="342900" lvl="1" indent="-342900">
              <a:buAutoNum type="arabicParenBoth" startAt="2"/>
            </a:pPr>
            <a:r>
              <a:rPr lang="en-US" dirty="0" smtClean="0"/>
              <a:t>HST deep </a:t>
            </a:r>
            <a:r>
              <a:rPr lang="en-US" dirty="0" smtClean="0"/>
              <a:t>fields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05848" y="4228528"/>
            <a:ext cx="750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 produce a h</a:t>
            </a:r>
            <a:r>
              <a:rPr lang="en-US" dirty="0" smtClean="0"/>
              <a:t>omogeneous </a:t>
            </a:r>
            <a:r>
              <a:rPr lang="en-US" dirty="0" smtClean="0"/>
              <a:t>data set with “standard” exposure time of about 8hr, with a few 80hr extremely deep fields and also multiple 1 </a:t>
            </a:r>
            <a:r>
              <a:rPr lang="en-US" dirty="0" err="1" smtClean="0"/>
              <a:t>hr</a:t>
            </a:r>
            <a:r>
              <a:rPr lang="en-US" dirty="0" smtClean="0"/>
              <a:t> “snapshots”.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848" y="5141788"/>
            <a:ext cx="8209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Apple Casual"/>
                <a:cs typeface="Apple Casual"/>
              </a:rPr>
              <a:t>Key point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: Apart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from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observational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details like dithering, </a:t>
            </a:r>
            <a:r>
              <a:rPr lang="en-US" i="1" dirty="0" smtClean="0">
                <a:solidFill>
                  <a:srgbClr val="008000"/>
                </a:solidFill>
                <a:latin typeface="Apple Casual"/>
                <a:cs typeface="Apple Casual"/>
              </a:rPr>
              <a:t>all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 MUSE extragalactic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cubes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(beyond nearby extended galaxies) should be more or less identical 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  <a:sym typeface="Wingdings"/>
              </a:rPr>
              <a:t> highly homogeneous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  <a:sym typeface="Wingdings"/>
              </a:rPr>
              <a:t>and representative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  <a:sym typeface="Wingdings"/>
              </a:rPr>
              <a:t>data 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  <a:sym typeface="Wingdings"/>
              </a:rPr>
              <a:t>set on the distant Universe over an octave of wavelength</a:t>
            </a:r>
            <a:endParaRPr lang="en-US" dirty="0" smtClean="0">
              <a:solidFill>
                <a:srgbClr val="008000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425653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1930" y="282790"/>
            <a:ext cx="714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How deep can we go with </a:t>
            </a:r>
            <a:r>
              <a:rPr lang="en-US" sz="2400" b="1" dirty="0" smtClean="0"/>
              <a:t>MUSE?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1930" y="884179"/>
            <a:ext cx="4271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MUSE has been designed for high stability (no moving parts) allowing self-calibration techniques, but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High quality sky-subtraction needed with different spatial characteristics than usual</a:t>
            </a:r>
            <a:endParaRPr lang="en-US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726547" y="3991700"/>
            <a:ext cx="6003429" cy="2333968"/>
            <a:chOff x="2546067" y="3714244"/>
            <a:chExt cx="6597933" cy="2663045"/>
          </a:xfrm>
        </p:grpSpPr>
        <p:pic>
          <p:nvPicPr>
            <p:cNvPr id="7" name="Picture 6" descr="espe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1" t="5073" r="7561" b="9898"/>
            <a:stretch/>
          </p:blipFill>
          <p:spPr>
            <a:xfrm>
              <a:off x="2546067" y="4297024"/>
              <a:ext cx="6168236" cy="1729935"/>
            </a:xfrm>
            <a:prstGeom prst="rect">
              <a:avLst/>
            </a:prstGeom>
          </p:spPr>
        </p:pic>
        <p:pic>
          <p:nvPicPr>
            <p:cNvPr id="8" name="Picture 7" descr="especzoo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1" t="7766" r="9294" b="9279"/>
            <a:stretch/>
          </p:blipFill>
          <p:spPr>
            <a:xfrm>
              <a:off x="5889958" y="3714244"/>
              <a:ext cx="3254042" cy="1441611"/>
            </a:xfrm>
            <a:prstGeom prst="rect">
              <a:avLst/>
            </a:prstGeom>
            <a:ln w="41275">
              <a:solidFill>
                <a:srgbClr val="FF660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464371" y="5996283"/>
              <a:ext cx="519790" cy="326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9000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21255" y="5996283"/>
              <a:ext cx="519790" cy="326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9200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73887" y="5990317"/>
              <a:ext cx="519790" cy="326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8800</a:t>
              </a:r>
            </a:p>
          </p:txBody>
        </p:sp>
        <p:sp>
          <p:nvSpPr>
            <p:cNvPr id="15" name="Frame 14"/>
            <p:cNvSpPr/>
            <p:nvPr/>
          </p:nvSpPr>
          <p:spPr>
            <a:xfrm>
              <a:off x="3889151" y="4652824"/>
              <a:ext cx="536127" cy="1374135"/>
            </a:xfrm>
            <a:prstGeom prst="frame">
              <a:avLst>
                <a:gd name="adj1" fmla="val 4252"/>
              </a:avLst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11005" y="3994855"/>
              <a:ext cx="1105074" cy="326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Eigenspectra</a:t>
              </a:r>
              <a:endParaRPr lang="en-US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3889151" y="3714244"/>
              <a:ext cx="2000807" cy="944714"/>
            </a:xfrm>
            <a:prstGeom prst="line">
              <a:avLst/>
            </a:prstGeom>
            <a:ln>
              <a:solidFill>
                <a:srgbClr val="FF6600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425278" y="5155855"/>
              <a:ext cx="4718722" cy="871104"/>
            </a:xfrm>
            <a:prstGeom prst="line">
              <a:avLst/>
            </a:prstGeom>
            <a:ln>
              <a:solidFill>
                <a:srgbClr val="FF6600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403611" y="6050802"/>
              <a:ext cx="491603" cy="326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λ</a:t>
              </a:r>
              <a:r>
                <a:rPr lang="en-US" dirty="0" smtClean="0"/>
                <a:t> (</a:t>
              </a:r>
              <a:r>
                <a:rPr lang="en-US" dirty="0" err="1" smtClean="0"/>
                <a:t>Å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54350" y="2838292"/>
            <a:ext cx="43857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Promising post-processing approaches: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e.g. ZAP (Soto et al. in prep).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PCA identification of </a:t>
            </a:r>
            <a:r>
              <a:rPr lang="en-US" sz="2000" dirty="0" err="1" smtClean="0">
                <a:solidFill>
                  <a:srgbClr val="0000FF"/>
                </a:solidFill>
              </a:rPr>
              <a:t>eigenspectra</a:t>
            </a:r>
            <a:r>
              <a:rPr lang="en-US" sz="2000" dirty="0" smtClean="0">
                <a:solidFill>
                  <a:srgbClr val="0000FF"/>
                </a:solidFill>
              </a:rPr>
              <a:t> of sky residuals (see Sharp &amp; Parkinson 2010 for AAT </a:t>
            </a:r>
            <a:r>
              <a:rPr lang="en-US" sz="2000" dirty="0" err="1" smtClean="0">
                <a:solidFill>
                  <a:srgbClr val="0000FF"/>
                </a:solidFill>
              </a:rPr>
              <a:t>fibres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853016" y="461431"/>
            <a:ext cx="4222328" cy="2237472"/>
            <a:chOff x="3427999" y="1127546"/>
            <a:chExt cx="4222328" cy="2237472"/>
          </a:xfrm>
        </p:grpSpPr>
        <p:pic>
          <p:nvPicPr>
            <p:cNvPr id="25" name="Picture 24" descr="varcurv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0" t="8398" r="6460" b="64078"/>
            <a:stretch/>
          </p:blipFill>
          <p:spPr>
            <a:xfrm>
              <a:off x="3722148" y="1127546"/>
              <a:ext cx="3928179" cy="205628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16200000">
              <a:off x="3131325" y="2033220"/>
              <a:ext cx="887498" cy="294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Variance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44637" y="3038531"/>
              <a:ext cx="1907865" cy="326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Number of </a:t>
              </a:r>
              <a:r>
                <a:rPr lang="en-US" dirty="0" err="1" smtClean="0"/>
                <a:t>Eigenmodes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280401" y="1990446"/>
              <a:ext cx="89607" cy="994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600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pic>
        <p:nvPicPr>
          <p:cNvPr id="24" name="Picture 23" descr="postza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7" t="13070" r="13519" b="8478"/>
          <a:stretch/>
        </p:blipFill>
        <p:spPr>
          <a:xfrm>
            <a:off x="4499992" y="2892398"/>
            <a:ext cx="4043249" cy="3380333"/>
          </a:xfrm>
          <a:prstGeom prst="rect">
            <a:avLst/>
          </a:prstGeom>
        </p:spPr>
      </p:pic>
      <p:pic>
        <p:nvPicPr>
          <p:cNvPr id="25" name="Picture 24" descr="prez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5" t="13050" r="21984" b="8386"/>
          <a:stretch/>
        </p:blipFill>
        <p:spPr>
          <a:xfrm>
            <a:off x="774068" y="2894329"/>
            <a:ext cx="3523818" cy="3378402"/>
          </a:xfrm>
          <a:prstGeom prst="rect">
            <a:avLst/>
          </a:prstGeom>
        </p:spPr>
      </p:pic>
      <p:pic>
        <p:nvPicPr>
          <p:cNvPr id="26" name="Picture 25" descr="prez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7" t="13050" r="13928" b="8386"/>
          <a:stretch/>
        </p:blipFill>
        <p:spPr>
          <a:xfrm>
            <a:off x="276423" y="2896260"/>
            <a:ext cx="385423" cy="337840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53016" y="461431"/>
            <a:ext cx="4222328" cy="2237472"/>
            <a:chOff x="3427999" y="1127546"/>
            <a:chExt cx="4222328" cy="2237472"/>
          </a:xfrm>
        </p:grpSpPr>
        <p:pic>
          <p:nvPicPr>
            <p:cNvPr id="29" name="Picture 28" descr="varcurv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0" t="8398" r="6460" b="64078"/>
            <a:stretch/>
          </p:blipFill>
          <p:spPr>
            <a:xfrm>
              <a:off x="3722148" y="1127546"/>
              <a:ext cx="3928179" cy="205628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 rot="16200000">
              <a:off x="3131325" y="2033220"/>
              <a:ext cx="887498" cy="294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Variance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44637" y="3038531"/>
              <a:ext cx="1907865" cy="326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Number of </a:t>
              </a:r>
              <a:r>
                <a:rPr lang="en-US" dirty="0" err="1" smtClean="0"/>
                <a:t>Eigenmodes</a:t>
              </a:r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4280401" y="1990446"/>
              <a:ext cx="89607" cy="9945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17721" y="916991"/>
            <a:ext cx="444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Encouraging results so far</a:t>
            </a:r>
            <a:endParaRPr lang="en-US" dirty="0"/>
          </a:p>
          <a:p>
            <a:pPr marL="93663" indent="-93663">
              <a:buFont typeface="Arial"/>
              <a:buChar char="•"/>
            </a:pPr>
            <a:r>
              <a:rPr lang="en-US" dirty="0" smtClean="0"/>
              <a:t> preservation of (real) line fluxes and profiles, even for extended objects</a:t>
            </a:r>
          </a:p>
          <a:p>
            <a:pPr marL="93663" indent="-93663">
              <a:buFont typeface="Arial"/>
              <a:buChar char="•"/>
            </a:pPr>
            <a:r>
              <a:rPr lang="en-US" dirty="0" smtClean="0"/>
              <a:t> no </a:t>
            </a:r>
            <a:r>
              <a:rPr lang="en-US" dirty="0"/>
              <a:t>a</a:t>
            </a:r>
            <a:r>
              <a:rPr lang="en-US" dirty="0" smtClean="0"/>
              <a:t>rtificial “de-noising”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76423" y="2517718"/>
            <a:ext cx="4223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</a:rPr>
              <a:t>s</a:t>
            </a:r>
            <a:r>
              <a:rPr lang="en-US" sz="1600" dirty="0" smtClean="0">
                <a:solidFill>
                  <a:srgbClr val="0000FF"/>
                </a:solidFill>
              </a:rPr>
              <a:t>imulated MUSE data on an OH sky line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1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3473" y="628778"/>
            <a:ext cx="81129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Summary</a:t>
            </a:r>
          </a:p>
          <a:p>
            <a:endParaRPr lang="en-US" sz="2000" dirty="0"/>
          </a:p>
          <a:p>
            <a:r>
              <a:rPr lang="en-US" sz="2000" dirty="0" smtClean="0"/>
              <a:t>Gas </a:t>
            </a:r>
            <a:r>
              <a:rPr lang="en-US" sz="2000" i="1" dirty="0" smtClean="0"/>
              <a:t>content</a:t>
            </a:r>
            <a:r>
              <a:rPr lang="en-US" sz="2000" dirty="0" smtClean="0"/>
              <a:t> (mass, state, metallicity </a:t>
            </a:r>
            <a:r>
              <a:rPr lang="en-US" sz="2000" dirty="0" err="1" smtClean="0"/>
              <a:t>etc</a:t>
            </a:r>
            <a:r>
              <a:rPr lang="en-US" sz="2000" dirty="0" smtClean="0"/>
              <a:t>) and gas </a:t>
            </a:r>
            <a:r>
              <a:rPr lang="en-US" sz="2000" i="1" dirty="0" smtClean="0"/>
              <a:t>flows,</a:t>
            </a:r>
            <a:r>
              <a:rPr lang="en-US" sz="2000" dirty="0" smtClean="0"/>
              <a:t> in and out, are essential for understanding the regulation of star-formation in galaxies</a:t>
            </a:r>
          </a:p>
          <a:p>
            <a:endParaRPr lang="en-US" sz="2000" dirty="0"/>
          </a:p>
          <a:p>
            <a:r>
              <a:rPr lang="en-US" sz="2000" dirty="0" smtClean="0"/>
              <a:t>MUSE  offers new capabilities/efficiencies for studying gas (and continuum) at both intermediate redshifts and (</a:t>
            </a:r>
            <a:r>
              <a:rPr lang="en-US" sz="2000" dirty="0" err="1" smtClean="0"/>
              <a:t>Ly</a:t>
            </a:r>
            <a:r>
              <a:rPr lang="en-US" sz="2000" dirty="0" err="1" smtClean="0">
                <a:latin typeface="Symbol" charset="2"/>
                <a:cs typeface="Symbol" charset="2"/>
              </a:rPr>
              <a:t>a</a:t>
            </a:r>
            <a:r>
              <a:rPr lang="en-US" sz="2000" dirty="0" smtClean="0"/>
              <a:t>) at very high redshifts 3 &lt; z &lt; 6.7  </a:t>
            </a:r>
          </a:p>
          <a:p>
            <a:endParaRPr lang="en-US" sz="2000" dirty="0"/>
          </a:p>
          <a:p>
            <a:r>
              <a:rPr lang="en-US" sz="2000" dirty="0" smtClean="0"/>
              <a:t>Excellent prospects for tracing extended filamentary gas feeding galaxies from the cosmic web</a:t>
            </a:r>
          </a:p>
          <a:p>
            <a:endParaRPr lang="en-US" sz="2000" dirty="0"/>
          </a:p>
          <a:p>
            <a:r>
              <a:rPr lang="en-US" sz="2000" dirty="0" smtClean="0"/>
              <a:t>The 1x1 arcmin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465 &lt; nm &lt; 930 MUSE cubes will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ontain everything (regardless of whether you whether you wanted it)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b</a:t>
            </a:r>
            <a:r>
              <a:rPr lang="en-US" sz="2000" dirty="0" smtClean="0"/>
              <a:t>e highly homogeneous (no “settings” beyond dithering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So we will build up large uniform data set on the deep (optical) Universe.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321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28812" y="1893885"/>
            <a:ext cx="1093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Outflow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428812" y="1540811"/>
            <a:ext cx="1825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Star-formation</a:t>
            </a:r>
            <a:endParaRPr lang="en-US" sz="2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296106" y="1425082"/>
            <a:ext cx="11027105" cy="1038233"/>
            <a:chOff x="250194" y="958706"/>
            <a:chExt cx="11027105" cy="1038233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5293482"/>
                </p:ext>
              </p:extLst>
            </p:nvPr>
          </p:nvGraphicFramePr>
          <p:xfrm>
            <a:off x="2262386" y="1567085"/>
            <a:ext cx="8939850" cy="2979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0" name="Document" r:id="rId3" imgW="5334000" imgH="177800" progId="Word.Document.12">
                    <p:embed/>
                  </p:oleObj>
                </mc:Choice>
                <mc:Fallback>
                  <p:oleObj name="Document" r:id="rId3" imgW="5334000" imgH="1778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62386" y="1567085"/>
                          <a:ext cx="8939850" cy="2979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9723721"/>
                </p:ext>
              </p:extLst>
            </p:nvPr>
          </p:nvGraphicFramePr>
          <p:xfrm>
            <a:off x="2260621" y="1155710"/>
            <a:ext cx="9016678" cy="3434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" name="Document" r:id="rId5" imgW="5334000" imgH="203200" progId="Word.Document.12">
                    <p:embed/>
                  </p:oleObj>
                </mc:Choice>
                <mc:Fallback>
                  <p:oleObj name="Document" r:id="rId5" imgW="5334000" imgH="2032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260621" y="1155710"/>
                          <a:ext cx="9016678" cy="3434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Oval 32"/>
            <p:cNvSpPr/>
            <p:nvPr/>
          </p:nvSpPr>
          <p:spPr>
            <a:xfrm>
              <a:off x="2626221" y="1472118"/>
              <a:ext cx="489960" cy="42858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929363" y="1093379"/>
              <a:ext cx="495026" cy="42858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50194" y="958706"/>
              <a:ext cx="3674037" cy="103823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9471" y="2847995"/>
            <a:ext cx="43811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Galaxy evolves in quasi-</a:t>
            </a:r>
            <a:r>
              <a:rPr lang="en-US" dirty="0" smtClean="0"/>
              <a:t>equilibrium.  </a:t>
            </a:r>
            <a:r>
              <a:rPr lang="en-US" dirty="0" smtClean="0"/>
              <a:t>If regulated by </a:t>
            </a:r>
            <a:r>
              <a:rPr lang="en-US" i="1" dirty="0" err="1" smtClean="0">
                <a:latin typeface="Times New Roman"/>
                <a:cs typeface="Times New Roman"/>
              </a:rPr>
              <a:t>m</a:t>
            </a:r>
            <a:r>
              <a:rPr lang="en-US" baseline="-25000" dirty="0" err="1" smtClean="0"/>
              <a:t>gas</a:t>
            </a:r>
            <a:r>
              <a:rPr lang="en-US" dirty="0" smtClean="0"/>
              <a:t> (see Lilly+2013):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i="1" dirty="0" err="1" smtClean="0">
                <a:latin typeface="Times New Roman"/>
                <a:cs typeface="Times New Roman"/>
              </a:rPr>
              <a:t>sSFR</a:t>
            </a:r>
            <a:r>
              <a:rPr lang="en-US" i="1" dirty="0" smtClean="0">
                <a:latin typeface="Times New Roman"/>
                <a:cs typeface="Times New Roman"/>
              </a:rPr>
              <a:t> ~ </a:t>
            </a:r>
            <a:r>
              <a:rPr lang="en-US" i="1" dirty="0" err="1" smtClean="0">
                <a:latin typeface="Times New Roman"/>
                <a:cs typeface="Times New Roman"/>
              </a:rPr>
              <a:t>sMIR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dirty="0" smtClean="0"/>
              <a:t>(independent of </a:t>
            </a:r>
            <a:r>
              <a:rPr lang="en-US" dirty="0" smtClean="0">
                <a:latin typeface="Symbol" charset="2"/>
                <a:cs typeface="Symbol" charset="2"/>
              </a:rPr>
              <a:t>e </a:t>
            </a:r>
            <a:r>
              <a:rPr lang="en-US" dirty="0" smtClean="0"/>
              <a:t>or </a:t>
            </a:r>
            <a:r>
              <a:rPr lang="en-US" dirty="0" smtClean="0">
                <a:latin typeface="Symbol" charset="2"/>
                <a:cs typeface="Symbol" charset="2"/>
              </a:rPr>
              <a:t>l!)</a:t>
            </a:r>
            <a:endParaRPr lang="en-US" dirty="0" smtClean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Times New Roman"/>
              </a:rPr>
              <a:t>g</a:t>
            </a:r>
            <a:r>
              <a:rPr lang="en-US" dirty="0" smtClean="0">
                <a:cs typeface="Times New Roman"/>
              </a:rPr>
              <a:t>as fraction </a:t>
            </a:r>
            <a:r>
              <a:rPr lang="en-US" i="1" dirty="0" err="1" smtClean="0">
                <a:latin typeface="Times New Roman"/>
                <a:cs typeface="Times New Roman"/>
              </a:rPr>
              <a:t>m</a:t>
            </a:r>
            <a:r>
              <a:rPr lang="en-US" baseline="-25000" dirty="0" err="1" smtClean="0">
                <a:latin typeface="Times New Roman"/>
                <a:cs typeface="Times New Roman"/>
              </a:rPr>
              <a:t>gas</a:t>
            </a:r>
            <a:r>
              <a:rPr lang="en-US" dirty="0" smtClean="0">
                <a:latin typeface="Times New Roman"/>
                <a:cs typeface="Times New Roman"/>
              </a:rPr>
              <a:t>/</a:t>
            </a:r>
            <a:r>
              <a:rPr lang="en-US" i="1" dirty="0" err="1" smtClean="0">
                <a:latin typeface="Times New Roman"/>
                <a:cs typeface="Times New Roman"/>
              </a:rPr>
              <a:t>m</a:t>
            </a:r>
            <a:r>
              <a:rPr lang="en-US" baseline="-25000" dirty="0" err="1" smtClean="0">
                <a:latin typeface="Times New Roman"/>
                <a:cs typeface="Times New Roman"/>
              </a:rPr>
              <a:t>star</a:t>
            </a:r>
            <a:r>
              <a:rPr lang="en-US" dirty="0" smtClean="0">
                <a:latin typeface="Times New Roman"/>
                <a:cs typeface="Times New Roman"/>
              </a:rPr>
              <a:t> =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baseline="30000" dirty="0" smtClean="0">
                <a:latin typeface="Times New Roman"/>
                <a:cs typeface="Times New Roman"/>
              </a:rPr>
              <a:t>-1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cs typeface="Times New Roman"/>
              </a:rPr>
              <a:t>sSFR</a:t>
            </a:r>
            <a:endParaRPr lang="en-US" i="1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Z</a:t>
            </a:r>
            <a:r>
              <a:rPr lang="en-US" dirty="0" smtClean="0"/>
              <a:t> ~ </a:t>
            </a:r>
            <a:r>
              <a:rPr lang="en-US" i="1" dirty="0" smtClean="0">
                <a:latin typeface="Times New Roman"/>
                <a:cs typeface="Times New Roman"/>
              </a:rPr>
              <a:t>y</a:t>
            </a:r>
            <a:r>
              <a:rPr lang="en-US" dirty="0" smtClean="0"/>
              <a:t> </a:t>
            </a:r>
            <a:r>
              <a:rPr lang="en-US" i="1" dirty="0" err="1" smtClean="0"/>
              <a:t>f</a:t>
            </a:r>
            <a:r>
              <a:rPr lang="en-US" baseline="-25000" dirty="0" err="1" smtClean="0"/>
              <a:t>star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r>
              <a:rPr lang="en-US" dirty="0" smtClean="0"/>
              <a:t>, linking metallicity to production of stars and thus to </a:t>
            </a:r>
            <a:r>
              <a:rPr lang="en-US" i="1" dirty="0" err="1" smtClean="0">
                <a:latin typeface="Times New Roman"/>
                <a:cs typeface="Times New Roman"/>
              </a:rPr>
              <a:t>m</a:t>
            </a:r>
            <a:r>
              <a:rPr lang="en-US" baseline="-25000" dirty="0" err="1" smtClean="0"/>
              <a:t>star</a:t>
            </a:r>
            <a:r>
              <a:rPr lang="en-US" dirty="0" smtClean="0"/>
              <a:t>/</a:t>
            </a:r>
            <a:r>
              <a:rPr lang="en-US" i="1" dirty="0" err="1" smtClean="0">
                <a:latin typeface="Times New Roman"/>
                <a:cs typeface="Times New Roman"/>
              </a:rPr>
              <a:t>m</a:t>
            </a:r>
            <a:r>
              <a:rPr lang="en-US" baseline="-25000" dirty="0" err="1" smtClean="0"/>
              <a:t>halo</a:t>
            </a:r>
            <a:endParaRPr lang="en-US" baseline="-25000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Z</a:t>
            </a:r>
            <a:r>
              <a:rPr lang="en-US" dirty="0" smtClean="0"/>
              <a:t>(</a:t>
            </a:r>
            <a:r>
              <a:rPr lang="en-US" i="1" dirty="0" err="1" smtClean="0">
                <a:latin typeface="Times New Roman"/>
                <a:cs typeface="Times New Roman"/>
              </a:rPr>
              <a:t>m,SFR</a:t>
            </a:r>
            <a:r>
              <a:rPr lang="en-US" dirty="0" smtClean="0"/>
              <a:t>) </a:t>
            </a:r>
            <a:r>
              <a:rPr lang="en-US" dirty="0" smtClean="0"/>
              <a:t>relation which is also epoch</a:t>
            </a:r>
            <a:r>
              <a:rPr lang="en-US" dirty="0" smtClean="0"/>
              <a:t>-independent </a:t>
            </a:r>
            <a:r>
              <a:rPr lang="en-US" dirty="0" smtClean="0"/>
              <a:t>(FMR) </a:t>
            </a:r>
            <a:r>
              <a:rPr lang="en-US" dirty="0" smtClean="0"/>
              <a:t>if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(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dirty="0" smtClean="0"/>
              <a:t>) and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(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dirty="0" smtClean="0"/>
              <a:t>) constant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58956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2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 descr="bath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41" y="340974"/>
            <a:ext cx="10403425" cy="7045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929" y="277472"/>
            <a:ext cx="8227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Emerging observational paradigms (2):  </a:t>
            </a:r>
          </a:p>
          <a:p>
            <a:r>
              <a:rPr lang="en-US" sz="2400" b="1" dirty="0" smtClean="0"/>
              <a:t>Flow-through of gas through regulator systems</a:t>
            </a:r>
            <a:endParaRPr lang="en-US" sz="2400" b="1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90790" y="5622019"/>
            <a:ext cx="37189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See Bouche et al 2010,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Krumholz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Dekel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2012, Dave et al 2011, 2012, Lilly et al 2013,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Dekel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Mandelker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2014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152" y="5437084"/>
            <a:ext cx="4416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But what exactly is in balance with what?   Need </a:t>
            </a:r>
            <a:r>
              <a:rPr lang="en-US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mol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, </a:t>
            </a:r>
            <a:r>
              <a:rPr lang="en-US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atom</a:t>
            </a:r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, metallicity, outflow, SFR, (inflow)</a:t>
            </a:r>
            <a:endParaRPr lang="en-US" dirty="0">
              <a:solidFill>
                <a:srgbClr val="008000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166969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2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40054" y="6492875"/>
            <a:ext cx="2133600" cy="365125"/>
          </a:xfrm>
        </p:spPr>
        <p:txBody>
          <a:bodyPr/>
          <a:lstStyle/>
          <a:p>
            <a:fld id="{C3614BC7-8FBF-0642-8C7D-60669E4F6E8E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0" y="727410"/>
            <a:ext cx="9144000" cy="1232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43914" y="135618"/>
            <a:ext cx="850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Understanding the conversion of baryons into stars in haloes</a:t>
            </a:r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43836" y="1106351"/>
            <a:ext cx="6625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pple Casual"/>
                <a:cs typeface="Apple Casual"/>
              </a:rPr>
              <a:t>Aside: Quenching </a:t>
            </a:r>
            <a:r>
              <a:rPr lang="en-US" sz="2000" dirty="0" smtClean="0">
                <a:solidFill>
                  <a:srgbClr val="008000"/>
                </a:solidFill>
                <a:latin typeface="Apple Casual"/>
                <a:cs typeface="Apple Casual"/>
              </a:rPr>
              <a:t>occurs just as </a:t>
            </a:r>
            <a:r>
              <a:rPr lang="en-US" sz="2000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m</a:t>
            </a:r>
            <a:r>
              <a:rPr lang="en-US" sz="2000" baseline="-25000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star</a:t>
            </a:r>
            <a:r>
              <a:rPr lang="en-US" sz="2000" dirty="0" smtClean="0">
                <a:solidFill>
                  <a:srgbClr val="008000"/>
                </a:solidFill>
                <a:latin typeface="Apple Casual"/>
                <a:cs typeface="Apple Casual"/>
              </a:rPr>
              <a:t>/</a:t>
            </a:r>
            <a:r>
              <a:rPr lang="en-US" sz="2000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m</a:t>
            </a:r>
            <a:r>
              <a:rPr lang="en-US" sz="2000" baseline="-25000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halo</a:t>
            </a:r>
            <a:r>
              <a:rPr lang="en-US" sz="2000" dirty="0" smtClean="0">
                <a:solidFill>
                  <a:srgbClr val="008000"/>
                </a:solidFill>
                <a:latin typeface="Apple Casual"/>
                <a:cs typeface="Apple Casual"/>
              </a:rPr>
              <a:t> approaches the maximum possible (cosmic baryon fraction ~ 0.15). What is this telling us? see </a:t>
            </a:r>
            <a:r>
              <a:rPr lang="en-US" sz="2000" dirty="0" err="1" smtClean="0">
                <a:solidFill>
                  <a:srgbClr val="008000"/>
                </a:solidFill>
                <a:latin typeface="Apple Casual"/>
                <a:cs typeface="Apple Casual"/>
              </a:rPr>
              <a:t>Birrer</a:t>
            </a:r>
            <a:r>
              <a:rPr lang="en-US" sz="2000" dirty="0" smtClean="0">
                <a:solidFill>
                  <a:srgbClr val="008000"/>
                </a:solidFill>
                <a:latin typeface="Apple Casual"/>
                <a:cs typeface="Apple Casual"/>
              </a:rPr>
              <a:t> et al (2014)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87200" y="5330228"/>
            <a:ext cx="1787785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(Mass-) quenching as required by constant M*</a:t>
            </a:r>
            <a:r>
              <a:rPr lang="en-US" sz="1600" baseline="-25000" dirty="0" smtClean="0"/>
              <a:t>SF</a:t>
            </a:r>
            <a:endParaRPr lang="en-US" sz="1600" baseline="-25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36" y="2367876"/>
            <a:ext cx="5790327" cy="3919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914" y="3003109"/>
            <a:ext cx="2320911" cy="230832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Increasingly efficient conversion of stars to baryons in galaxies (due mostly to decreasing effect of </a:t>
            </a:r>
            <a:r>
              <a:rPr lang="en-US" sz="1600" dirty="0" smtClean="0"/>
              <a:t>winds </a:t>
            </a:r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/>
              <a:t>(</a:t>
            </a:r>
            <a:r>
              <a:rPr lang="en-US" sz="1600" i="1" dirty="0" smtClean="0">
                <a:latin typeface="Times New Roman"/>
                <a:cs typeface="Times New Roman"/>
              </a:rPr>
              <a:t>m</a:t>
            </a:r>
            <a:r>
              <a:rPr lang="en-US" sz="1600" dirty="0" smtClean="0"/>
              <a:t>) </a:t>
            </a:r>
            <a:r>
              <a:rPr lang="en-US" sz="1600" dirty="0" smtClean="0"/>
              <a:t>as traced by </a:t>
            </a:r>
            <a:r>
              <a:rPr lang="en-US" sz="1600" i="1" dirty="0" smtClean="0">
                <a:latin typeface="Times New Roman"/>
                <a:cs typeface="Times New Roman"/>
              </a:rPr>
              <a:t>Z</a:t>
            </a:r>
            <a:r>
              <a:rPr lang="en-US" sz="1600" dirty="0" smtClean="0"/>
              <a:t>(</a:t>
            </a:r>
            <a:r>
              <a:rPr lang="en-US" sz="1600" i="1" dirty="0" smtClean="0">
                <a:latin typeface="Times New Roman"/>
                <a:cs typeface="Times New Roman"/>
              </a:rPr>
              <a:t>m</a:t>
            </a:r>
            <a:r>
              <a:rPr lang="en-US" sz="1600" dirty="0" smtClean="0"/>
              <a:t>)</a:t>
            </a:r>
          </a:p>
          <a:p>
            <a:pPr algn="ctr"/>
            <a:r>
              <a:rPr lang="en-US" sz="1600" i="1" dirty="0" err="1" smtClean="0">
                <a:latin typeface="Times New Roman"/>
                <a:cs typeface="Times New Roman"/>
              </a:rPr>
              <a:t>m</a:t>
            </a:r>
            <a:r>
              <a:rPr lang="en-US" sz="1600" baseline="-25000" dirty="0" err="1" smtClean="0">
                <a:latin typeface="Times New Roman"/>
                <a:cs typeface="Times New Roman"/>
              </a:rPr>
              <a:t>star</a:t>
            </a:r>
            <a:r>
              <a:rPr lang="en-US" sz="1600" dirty="0" smtClean="0">
                <a:latin typeface="Times New Roman"/>
                <a:cs typeface="Times New Roman"/>
              </a:rPr>
              <a:t>/</a:t>
            </a:r>
            <a:r>
              <a:rPr lang="en-US" sz="1600" i="1" dirty="0" err="1" smtClean="0">
                <a:latin typeface="Times New Roman"/>
                <a:cs typeface="Times New Roman"/>
              </a:rPr>
              <a:t>m</a:t>
            </a:r>
            <a:r>
              <a:rPr lang="en-US" sz="1600" baseline="-25000" dirty="0" err="1" smtClean="0">
                <a:latin typeface="Times New Roman"/>
                <a:cs typeface="Times New Roman"/>
              </a:rPr>
              <a:t>halo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  <a:sym typeface="Symbol"/>
              </a:rPr>
              <a:t>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i="1" dirty="0" err="1" smtClean="0">
                <a:latin typeface="Times New Roman"/>
                <a:cs typeface="Times New Roman"/>
              </a:rPr>
              <a:t>m</a:t>
            </a:r>
            <a:r>
              <a:rPr lang="en-US" sz="1600" baseline="-25000" dirty="0" err="1" smtClean="0">
                <a:latin typeface="Times New Roman"/>
                <a:cs typeface="Times New Roman"/>
              </a:rPr>
              <a:t>halo</a:t>
            </a:r>
            <a:endParaRPr lang="en-US" sz="1600" baseline="-25000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>
                <a:cs typeface="Times New Roman"/>
              </a:rPr>
              <a:t>p</a:t>
            </a:r>
            <a:r>
              <a:rPr lang="en-US" sz="1600" dirty="0" smtClean="0">
                <a:cs typeface="Times New Roman"/>
              </a:rPr>
              <a:t>lus low SFE in very low mass haloes ?</a:t>
            </a:r>
            <a:endParaRPr lang="en-US" sz="1600" dirty="0">
              <a:cs typeface="Times New Roman"/>
            </a:endParaRPr>
          </a:p>
        </p:txBody>
      </p:sp>
      <p:sp>
        <p:nvSpPr>
          <p:cNvPr id="8" name="Right Arrow 7"/>
          <p:cNvSpPr/>
          <p:nvPr/>
        </p:nvSpPr>
        <p:spPr>
          <a:xfrm rot="18280350">
            <a:off x="2720789" y="3617025"/>
            <a:ext cx="1483817" cy="357631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982478" y="2539771"/>
            <a:ext cx="2735633" cy="3193209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 rot="2328885">
            <a:off x="4673138" y="3623173"/>
            <a:ext cx="1483817" cy="357631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00017" y="3233601"/>
            <a:ext cx="2491790" cy="132343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Effect of (</a:t>
            </a:r>
            <a:r>
              <a:rPr lang="en-US" sz="1600" dirty="0"/>
              <a:t>m</a:t>
            </a:r>
            <a:r>
              <a:rPr lang="en-US" sz="1600" dirty="0" smtClean="0"/>
              <a:t>ass-) quenching as required by constant </a:t>
            </a:r>
            <a:r>
              <a:rPr lang="en-US" sz="1600" dirty="0" smtClean="0">
                <a:cs typeface="Times New Roman"/>
              </a:rPr>
              <a:t>M</a:t>
            </a:r>
            <a:r>
              <a:rPr lang="en-US" sz="1600" dirty="0" smtClean="0"/>
              <a:t>*</a:t>
            </a:r>
            <a:r>
              <a:rPr lang="en-US" sz="1600" baseline="-25000" dirty="0" smtClean="0"/>
              <a:t>SF</a:t>
            </a:r>
            <a:r>
              <a:rPr lang="en-US" sz="1600" dirty="0" smtClean="0"/>
              <a:t>, plus some modest mass increase due to merging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374985" y="5853448"/>
            <a:ext cx="1764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M* = 10</a:t>
            </a:r>
            <a:r>
              <a:rPr lang="en-US" sz="1400" baseline="30000" dirty="0" smtClean="0">
                <a:solidFill>
                  <a:srgbClr val="FF0000"/>
                </a:solidFill>
              </a:rPr>
              <a:t>10.7</a:t>
            </a:r>
            <a:r>
              <a:rPr lang="en-US" sz="1400" dirty="0" smtClean="0">
                <a:solidFill>
                  <a:srgbClr val="FF0000"/>
                </a:solidFill>
              </a:rPr>
              <a:t> M</a:t>
            </a:r>
            <a:r>
              <a:rPr lang="en-US" sz="1400" baseline="-25000" dirty="0">
                <a:solidFill>
                  <a:srgbClr val="FF0000"/>
                </a:solidFill>
                <a:sym typeface="Wingdings 2"/>
              </a:rPr>
              <a:t></a:t>
            </a:r>
            <a:r>
              <a:rPr lang="en-US" sz="1400" dirty="0" smtClean="0">
                <a:solidFill>
                  <a:srgbClr val="FF0000"/>
                </a:solidFill>
                <a:effectLst/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70169" y="2207868"/>
            <a:ext cx="3204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rom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Behroozi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 (2012)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474806" y="2347670"/>
            <a:ext cx="2250080" cy="0"/>
          </a:xfrm>
          <a:prstGeom prst="line">
            <a:avLst/>
          </a:prstGeom>
          <a:ln w="31750" cmpd="sng">
            <a:solidFill>
              <a:srgbClr val="4F6228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Up-Down Arrow 25"/>
          <p:cNvSpPr/>
          <p:nvPr/>
        </p:nvSpPr>
        <p:spPr>
          <a:xfrm>
            <a:off x="4007058" y="2367876"/>
            <a:ext cx="370063" cy="677384"/>
          </a:xfrm>
          <a:prstGeom prst="up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290811" y="2478658"/>
            <a:ext cx="168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25%(!)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35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8" grpId="0" animBg="1"/>
      <p:bldP spid="20" grpId="0" animBg="1"/>
      <p:bldP spid="15" grpId="0" animBg="1"/>
      <p:bldP spid="19" grpId="0"/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9" y="19147"/>
            <a:ext cx="7603523" cy="68510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/>
          </p:cNvSpPr>
          <p:nvPr/>
        </p:nvSpPr>
        <p:spPr bwMode="auto">
          <a:xfrm>
            <a:off x="537241" y="219347"/>
            <a:ext cx="35291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3200" dirty="0" smtClean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The </a:t>
            </a:r>
            <a:r>
              <a:rPr lang="en-US" sz="3200" dirty="0" smtClean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visible </a:t>
            </a:r>
            <a:r>
              <a:rPr lang="en-US" sz="3200" dirty="0" smtClean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Universe</a:t>
            </a:r>
            <a:endParaRPr lang="en-US" sz="3200" dirty="0">
              <a:solidFill>
                <a:srgbClr val="FFFFFF"/>
              </a:solidFill>
              <a:ea typeface="ＭＳ Ｐゴシック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8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3930441" cy="49716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-971550"/>
            <a:ext cx="8007350" cy="800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" name="Rectangle 7"/>
          <p:cNvSpPr>
            <a:spLocks/>
          </p:cNvSpPr>
          <p:nvPr/>
        </p:nvSpPr>
        <p:spPr bwMode="auto">
          <a:xfrm>
            <a:off x="537241" y="219347"/>
            <a:ext cx="35291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3200" dirty="0" smtClean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The real Universe</a:t>
            </a:r>
            <a:endParaRPr lang="en-US" sz="3200" dirty="0">
              <a:solidFill>
                <a:srgbClr val="FFFFFF"/>
              </a:solidFill>
              <a:ea typeface="ＭＳ Ｐゴシック" charset="0"/>
              <a:cs typeface="Palatino Linotype" charset="0"/>
            </a:endParaRPr>
          </a:p>
        </p:txBody>
      </p:sp>
      <p:sp>
        <p:nvSpPr>
          <p:cNvPr id="22" name="Rectangle 8"/>
          <p:cNvSpPr>
            <a:spLocks/>
          </p:cNvSpPr>
          <p:nvPr/>
        </p:nvSpPr>
        <p:spPr bwMode="auto">
          <a:xfrm>
            <a:off x="4864100" y="-81712"/>
            <a:ext cx="4279900" cy="6975583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Oval 9"/>
          <p:cNvSpPr>
            <a:spLocks/>
          </p:cNvSpPr>
          <p:nvPr/>
        </p:nvSpPr>
        <p:spPr bwMode="auto">
          <a:xfrm>
            <a:off x="2383193" y="1361440"/>
            <a:ext cx="207977" cy="208142"/>
          </a:xfrm>
          <a:prstGeom prst="ellipse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10800000" flipH="1">
            <a:off x="2581010" y="1196751"/>
            <a:ext cx="2567054" cy="253137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Oval 11"/>
          <p:cNvSpPr>
            <a:spLocks/>
          </p:cNvSpPr>
          <p:nvPr/>
        </p:nvSpPr>
        <p:spPr bwMode="auto">
          <a:xfrm>
            <a:off x="4384162" y="294052"/>
            <a:ext cx="1864238" cy="1780667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Oval 12"/>
          <p:cNvSpPr>
            <a:spLocks/>
          </p:cNvSpPr>
          <p:nvPr/>
        </p:nvSpPr>
        <p:spPr bwMode="auto">
          <a:xfrm>
            <a:off x="2367953" y="4376680"/>
            <a:ext cx="464890" cy="489746"/>
          </a:xfrm>
          <a:prstGeom prst="ellipse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rot="10800000" flipH="1">
            <a:off x="2832843" y="3260724"/>
            <a:ext cx="2087214" cy="1301476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Oval 14"/>
          <p:cNvSpPr>
            <a:spLocks/>
          </p:cNvSpPr>
          <p:nvPr/>
        </p:nvSpPr>
        <p:spPr bwMode="auto">
          <a:xfrm>
            <a:off x="4446959" y="2544983"/>
            <a:ext cx="1861537" cy="1786874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Oval 15"/>
          <p:cNvSpPr>
            <a:spLocks/>
          </p:cNvSpPr>
          <p:nvPr/>
        </p:nvSpPr>
        <p:spPr bwMode="auto">
          <a:xfrm>
            <a:off x="2383193" y="5041900"/>
            <a:ext cx="1213447" cy="1150904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3588898" y="5641221"/>
            <a:ext cx="1518539" cy="73462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Oval 17"/>
          <p:cNvSpPr>
            <a:spLocks/>
          </p:cNvSpPr>
          <p:nvPr/>
        </p:nvSpPr>
        <p:spPr bwMode="auto">
          <a:xfrm>
            <a:off x="4531360" y="4786671"/>
            <a:ext cx="1861537" cy="1856023"/>
          </a:xfrm>
          <a:prstGeom prst="ellipse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Rectangle 18"/>
          <p:cNvSpPr>
            <a:spLocks/>
          </p:cNvSpPr>
          <p:nvPr/>
        </p:nvSpPr>
        <p:spPr bwMode="auto">
          <a:xfrm>
            <a:off x="6357816" y="582632"/>
            <a:ext cx="2732577" cy="126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What determines star-formation efficiency in galaxies</a:t>
            </a:r>
            <a:r>
              <a:rPr lang="en-US" sz="1800" dirty="0" smtClean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?  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Are</a:t>
            </a:r>
            <a:r>
              <a:rPr lang="en-US" sz="1800" dirty="0" smtClean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there </a:t>
            </a:r>
            <a:r>
              <a:rPr lang="en-US" sz="1800" dirty="0" smtClean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gas-rich </a:t>
            </a:r>
            <a:r>
              <a:rPr lang="ja-JP" altLang="en-US" sz="1800" dirty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“</a:t>
            </a:r>
            <a:r>
              <a:rPr lang="en-US" sz="1800" dirty="0" smtClean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dark galaxies” </a:t>
            </a:r>
            <a:r>
              <a:rPr lang="en-US" sz="1800" dirty="0" smtClean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in low mass haloes at </a:t>
            </a:r>
            <a:r>
              <a:rPr lang="en-US" sz="1800" dirty="0" smtClean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high z</a:t>
            </a:r>
            <a:r>
              <a:rPr lang="en-US" sz="1800" dirty="0" smtClean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?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Where is gas deposited in galaxies?  How does it reach the central AGN?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How are winds launched?</a:t>
            </a:r>
            <a:r>
              <a:rPr lang="en-US" sz="1800" dirty="0" smtClean="0">
                <a:solidFill>
                  <a:schemeClr val="tx1"/>
                </a:solidFill>
                <a:latin typeface="+mj-lt"/>
                <a:ea typeface="ＭＳ Ｐゴシック" charset="0"/>
                <a:cs typeface="Palatino Linotype Bold" charset="0"/>
                <a:sym typeface="Palatino Linotype Bold" charset="0"/>
              </a:rPr>
              <a:t>?</a:t>
            </a:r>
            <a:endParaRPr lang="en-US" sz="1800" dirty="0">
              <a:solidFill>
                <a:schemeClr val="tx1"/>
              </a:solidFill>
              <a:latin typeface="+mj-lt"/>
              <a:ea typeface="ＭＳ Ｐゴシック" charset="0"/>
              <a:cs typeface="Palatino Linotype Bold" charset="0"/>
              <a:sym typeface="Palatino Linotype Bold" charset="0"/>
            </a:endParaRPr>
          </a:p>
        </p:txBody>
      </p:sp>
      <p:sp>
        <p:nvSpPr>
          <p:cNvPr id="33" name="Rectangle 19"/>
          <p:cNvSpPr>
            <a:spLocks/>
          </p:cNvSpPr>
          <p:nvPr/>
        </p:nvSpPr>
        <p:spPr bwMode="auto">
          <a:xfrm>
            <a:off x="6423753" y="3536259"/>
            <a:ext cx="2732577" cy="1752221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What </a:t>
            </a:r>
            <a:r>
              <a:rPr lang="en-US" sz="1800" dirty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is the morphology of the accreting gas and how does this affect galaxy </a:t>
            </a:r>
            <a:r>
              <a:rPr lang="en-US" sz="1800" dirty="0" smtClean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evolution?</a:t>
            </a:r>
            <a:endParaRPr lang="en-US" sz="1800" dirty="0" smtClean="0">
              <a:solidFill>
                <a:schemeClr val="tx1"/>
              </a:solidFill>
              <a:ea typeface="ＭＳ Ｐゴシック" charset="0"/>
              <a:cs typeface="Palatino Linotype Bold" charset="0"/>
              <a:sym typeface="Palatino Linotype Bold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W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hat 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happens </a:t>
            </a: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to the ejected material?</a:t>
            </a:r>
            <a:endParaRPr lang="en-US" dirty="0">
              <a:solidFill>
                <a:srgbClr val="FFFFFF"/>
              </a:solidFill>
              <a:ea typeface="ＭＳ Ｐゴシック" charset="0"/>
              <a:cs typeface="Palatino Linotype Bold" charset="0"/>
              <a:sym typeface="Palatino Linotype Bold" charset="0"/>
            </a:endParaRPr>
          </a:p>
        </p:txBody>
      </p:sp>
      <p:sp>
        <p:nvSpPr>
          <p:cNvPr id="34" name="Rectangle 20"/>
          <p:cNvSpPr>
            <a:spLocks/>
          </p:cNvSpPr>
          <p:nvPr/>
        </p:nvSpPr>
        <p:spPr bwMode="auto">
          <a:xfrm>
            <a:off x="6466179" y="5442880"/>
            <a:ext cx="267529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800" dirty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What are the physical </a:t>
            </a:r>
            <a:r>
              <a:rPr lang="en-US" sz="1800" dirty="0" smtClean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and morphological </a:t>
            </a:r>
            <a:r>
              <a:rPr lang="en-US" sz="1800" dirty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properties of </a:t>
            </a:r>
            <a:r>
              <a:rPr lang="en-US" sz="1800" dirty="0" smtClean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the gaseous  </a:t>
            </a:r>
            <a:r>
              <a:rPr lang="en-US" sz="1800" dirty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Cosmic </a:t>
            </a:r>
            <a:r>
              <a:rPr lang="en-US" sz="1800" dirty="0" smtClean="0">
                <a:solidFill>
                  <a:srgbClr val="FFFFFF"/>
                </a:solidFill>
                <a:ea typeface="ＭＳ Ｐゴシック" charset="0"/>
                <a:cs typeface="Palatino Linotype Bold" charset="0"/>
                <a:sym typeface="Palatino Linotype Bold" charset="0"/>
              </a:rPr>
              <a:t>Web?</a:t>
            </a:r>
            <a:endParaRPr lang="en-US" sz="1800" dirty="0">
              <a:solidFill>
                <a:srgbClr val="FFFFFF"/>
              </a:solidFill>
              <a:ea typeface="ＭＳ Ｐゴシック" charset="0"/>
              <a:cs typeface="Palatino Linotype Bold" charset="0"/>
              <a:sym typeface="Palatino Linotype Bold" charset="0"/>
            </a:endParaRPr>
          </a:p>
        </p:txBody>
      </p:sp>
      <p:sp>
        <p:nvSpPr>
          <p:cNvPr id="35" name="Rectangle 21"/>
          <p:cNvSpPr>
            <a:spLocks/>
          </p:cNvSpPr>
          <p:nvPr/>
        </p:nvSpPr>
        <p:spPr bwMode="auto">
          <a:xfrm>
            <a:off x="4772962" y="1708074"/>
            <a:ext cx="11104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1800" dirty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1-</a:t>
            </a:r>
            <a:r>
              <a:rPr lang="en-US" sz="1800" dirty="0">
                <a:solidFill>
                  <a:schemeClr val="bg1"/>
                </a:solidFill>
                <a:ea typeface="ＭＳ Ｐゴシック" charset="0"/>
                <a:cs typeface="Palatino Linotype" charset="0"/>
              </a:rPr>
              <a:t>10 </a:t>
            </a:r>
            <a:r>
              <a:rPr lang="en-US" sz="1800" dirty="0" err="1">
                <a:solidFill>
                  <a:schemeClr val="bg1"/>
                </a:solidFill>
                <a:ea typeface="ＭＳ Ｐゴシック" charset="0"/>
                <a:cs typeface="Palatino Linotype" charset="0"/>
              </a:rPr>
              <a:t>kpc</a:t>
            </a:r>
            <a:endParaRPr lang="en-US" sz="1800" dirty="0">
              <a:solidFill>
                <a:schemeClr val="bg1"/>
              </a:solidFill>
              <a:ea typeface="ＭＳ Ｐゴシック" charset="0"/>
              <a:cs typeface="Palatino Linotype" charset="0"/>
            </a:endParaRPr>
          </a:p>
        </p:txBody>
      </p:sp>
      <p:sp>
        <p:nvSpPr>
          <p:cNvPr id="36" name="Rectangle 22"/>
          <p:cNvSpPr>
            <a:spLocks/>
          </p:cNvSpPr>
          <p:nvPr/>
        </p:nvSpPr>
        <p:spPr bwMode="auto">
          <a:xfrm>
            <a:off x="4697659" y="3873649"/>
            <a:ext cx="13814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1800" dirty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10-200 </a:t>
            </a:r>
            <a:r>
              <a:rPr lang="en-US" sz="1800" dirty="0" err="1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kpc</a:t>
            </a:r>
            <a:endParaRPr lang="en-US" sz="1800" dirty="0">
              <a:solidFill>
                <a:srgbClr val="FFFFFF"/>
              </a:solidFill>
              <a:ea typeface="ＭＳ Ｐゴシック" charset="0"/>
              <a:cs typeface="Palatino Linotype" charset="0"/>
            </a:endParaRPr>
          </a:p>
        </p:txBody>
      </p:sp>
      <p:sp>
        <p:nvSpPr>
          <p:cNvPr id="37" name="Rectangle 23"/>
          <p:cNvSpPr>
            <a:spLocks/>
          </p:cNvSpPr>
          <p:nvPr/>
        </p:nvSpPr>
        <p:spPr bwMode="auto">
          <a:xfrm>
            <a:off x="4728885" y="6027997"/>
            <a:ext cx="18475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/>
            <a:r>
              <a:rPr lang="en-US" sz="1800" dirty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200-1000+ </a:t>
            </a:r>
            <a:r>
              <a:rPr lang="en-US" sz="1800" dirty="0" err="1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kpc</a:t>
            </a:r>
            <a:endParaRPr lang="en-US" sz="1800" dirty="0">
              <a:solidFill>
                <a:srgbClr val="FFFFFF"/>
              </a:solidFill>
              <a:ea typeface="ＭＳ Ｐゴシック" charset="0"/>
              <a:cs typeface="Palatino Linotype" charset="0"/>
            </a:endParaRPr>
          </a:p>
        </p:txBody>
      </p:sp>
      <p:sp>
        <p:nvSpPr>
          <p:cNvPr id="38" name="Rectangle 24"/>
          <p:cNvSpPr>
            <a:spLocks/>
          </p:cNvSpPr>
          <p:nvPr/>
        </p:nvSpPr>
        <p:spPr bwMode="auto">
          <a:xfrm rot="16200000">
            <a:off x="-1657161" y="4503598"/>
            <a:ext cx="4105408" cy="31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 dirty="0" smtClean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Simulation and slide from </a:t>
            </a:r>
            <a:r>
              <a:rPr lang="en-US" sz="1400" dirty="0" err="1" smtClean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Sebastiano</a:t>
            </a:r>
            <a:r>
              <a:rPr lang="en-US" sz="1400" dirty="0" smtClean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Cantalupo</a:t>
            </a:r>
            <a:r>
              <a:rPr lang="en-US" sz="1400" dirty="0" smtClean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ea typeface="ＭＳ Ｐゴシック" charset="0"/>
                <a:cs typeface="Palatino Linotype" charset="0"/>
              </a:rPr>
              <a:t>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76448" y="0"/>
            <a:ext cx="274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Gas questions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3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utoUpdateAnimBg="0"/>
      <p:bldP spid="33" grpId="0" animBg="1" autoUpdateAnimBg="0"/>
      <p:bldP spid="34" grpId="0" autoUpdateAnimBg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177" y="2604606"/>
            <a:ext cx="4103941" cy="369781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51082" y="188132"/>
            <a:ext cx="1505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MUSE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278747" y="305715"/>
            <a:ext cx="1646243" cy="20313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MUSE Consortium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P.I. Roland Bacon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CRAL Lyon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Leiden (NOVA)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Gottingen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AIP Potsdam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IRAP Toulouse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ETH Zurich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+ ESO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375" y="4133548"/>
            <a:ext cx="312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First Light Feb 2014!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Content Placeholder 4" descr="eso1407c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r="6113"/>
          <a:stretch>
            <a:fillRect/>
          </a:stretch>
        </p:blipFill>
        <p:spPr>
          <a:xfrm>
            <a:off x="717375" y="4502880"/>
            <a:ext cx="3098658" cy="1801573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6171597" y="3692092"/>
            <a:ext cx="1718611" cy="15756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772908"/>
            <a:ext cx="602865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1x1 arcmin</a:t>
            </a:r>
            <a:r>
              <a:rPr lang="en-US" sz="1800" baseline="30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, advanced slicer design feeding 24 identical spectrographs</a:t>
            </a:r>
          </a:p>
          <a:p>
            <a:pPr marL="800100" lvl="1" indent="-342900" algn="l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4650 &lt;</a:t>
            </a:r>
            <a:r>
              <a:rPr lang="en-US" sz="1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 l </a:t>
            </a:r>
            <a:r>
              <a:rPr lang="en-US" sz="1800" dirty="0" smtClean="0">
                <a:solidFill>
                  <a:schemeClr val="tx1"/>
                </a:solidFill>
              </a:rPr>
              <a:t>&lt; 9300 A @ 1500 &lt; </a:t>
            </a:r>
            <a:r>
              <a:rPr lang="en-US" sz="18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R</a:t>
            </a:r>
            <a:r>
              <a:rPr lang="en-US" sz="1800" dirty="0" smtClean="0">
                <a:solidFill>
                  <a:schemeClr val="tx1"/>
                </a:solidFill>
              </a:rPr>
              <a:t> &lt; 3500</a:t>
            </a:r>
          </a:p>
          <a:p>
            <a:pPr marL="800100" lvl="1" indent="-342900" algn="l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90,000 0.2×0.2 </a:t>
            </a:r>
            <a:r>
              <a:rPr lang="en-US" sz="1800" dirty="0" err="1" smtClean="0">
                <a:solidFill>
                  <a:schemeClr val="tx1"/>
                </a:solidFill>
              </a:rPr>
              <a:t>arcsec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spaxels</a:t>
            </a:r>
            <a:r>
              <a:rPr lang="en-US" sz="1800" dirty="0" smtClean="0">
                <a:solidFill>
                  <a:schemeClr val="tx1"/>
                </a:solidFill>
              </a:rPr>
              <a:t>, image quality limited by atmosphere (eventually GALACSI seeing-assist)</a:t>
            </a:r>
          </a:p>
          <a:p>
            <a:pPr marL="800100" lvl="1" indent="-342900" algn="l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High stability (no moving parts)</a:t>
            </a:r>
          </a:p>
          <a:p>
            <a:pPr marL="800100" lvl="1" indent="-342900" algn="l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High throughput (0.35 end-to-end)</a:t>
            </a:r>
          </a:p>
          <a:p>
            <a:pPr marL="800100" lvl="1" indent="-342900" algn="l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400 </a:t>
            </a:r>
            <a:r>
              <a:rPr lang="en-US" sz="1800" dirty="0" err="1" smtClean="0">
                <a:solidFill>
                  <a:schemeClr val="tx1"/>
                </a:solidFill>
              </a:rPr>
              <a:t>Mpixels</a:t>
            </a:r>
            <a:endParaRPr lang="en-US" sz="1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22667" y="2748106"/>
            <a:ext cx="289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i="1" dirty="0" smtClean="0">
                <a:solidFill>
                  <a:srgbClr val="008000"/>
                </a:solidFill>
                <a:latin typeface="Apple Casual"/>
                <a:cs typeface="Apple Casual"/>
              </a:rPr>
              <a:t>but most of them </a:t>
            </a:r>
            <a:r>
              <a:rPr lang="en-US" i="1" dirty="0" smtClean="0">
                <a:solidFill>
                  <a:srgbClr val="008000"/>
                </a:solidFill>
                <a:latin typeface="Apple Casual"/>
                <a:cs typeface="Apple Casual"/>
              </a:rPr>
              <a:t>will be empty or uninteresting!</a:t>
            </a:r>
            <a:endParaRPr lang="en-US" i="1" dirty="0" smtClean="0">
              <a:solidFill>
                <a:srgbClr val="008000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217940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177" y="2604606"/>
            <a:ext cx="4103941" cy="369781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772908"/>
            <a:ext cx="602865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1x1 arcmin</a:t>
            </a:r>
            <a:r>
              <a:rPr lang="en-US" sz="1800" baseline="30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, advanced slicer design feeding 24 identical spectrographs</a:t>
            </a:r>
          </a:p>
          <a:p>
            <a:pPr marL="800100" lvl="1" indent="-342900" algn="l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4650 &lt;</a:t>
            </a:r>
            <a:r>
              <a:rPr lang="en-US" sz="1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 l </a:t>
            </a:r>
            <a:r>
              <a:rPr lang="en-US" sz="1800" dirty="0" smtClean="0">
                <a:solidFill>
                  <a:schemeClr val="tx1"/>
                </a:solidFill>
              </a:rPr>
              <a:t>&lt; 9300 A @ 1500 &lt; </a:t>
            </a:r>
            <a:r>
              <a:rPr lang="en-US" sz="18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R</a:t>
            </a:r>
            <a:r>
              <a:rPr lang="en-US" sz="1800" dirty="0" smtClean="0">
                <a:solidFill>
                  <a:schemeClr val="tx1"/>
                </a:solidFill>
              </a:rPr>
              <a:t> &lt; 3500</a:t>
            </a:r>
          </a:p>
          <a:p>
            <a:pPr marL="800100" lvl="1" indent="-342900" algn="l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90,000 0.2×0.2 </a:t>
            </a:r>
            <a:r>
              <a:rPr lang="en-US" sz="1800" dirty="0" err="1" smtClean="0">
                <a:solidFill>
                  <a:schemeClr val="tx1"/>
                </a:solidFill>
              </a:rPr>
              <a:t>arcsec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spaxels</a:t>
            </a:r>
            <a:r>
              <a:rPr lang="en-US" sz="1800" dirty="0" smtClean="0">
                <a:solidFill>
                  <a:schemeClr val="tx1"/>
                </a:solidFill>
              </a:rPr>
              <a:t>, image quality limited by atmosphere (eventually GALACSI seeing-assist)</a:t>
            </a:r>
          </a:p>
          <a:p>
            <a:pPr marL="800100" lvl="1" indent="-342900" algn="l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High stability (no moving parts)</a:t>
            </a:r>
          </a:p>
          <a:p>
            <a:pPr marL="800100" lvl="1" indent="-342900" algn="l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High throughput (0.35 end-to-end)</a:t>
            </a:r>
          </a:p>
          <a:p>
            <a:pPr marL="800100" lvl="1" indent="-342900" algn="l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400 </a:t>
            </a:r>
            <a:r>
              <a:rPr lang="en-US" sz="1800" dirty="0" err="1" smtClean="0">
                <a:solidFill>
                  <a:schemeClr val="tx1"/>
                </a:solidFill>
              </a:rPr>
              <a:t>Mpixels</a:t>
            </a:r>
            <a:endParaRPr lang="en-US" sz="18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751082" y="188132"/>
            <a:ext cx="1505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MUSE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278747" y="305715"/>
            <a:ext cx="1646243" cy="20313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MUSE Consortium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P.I. Roland Bacon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CRAL Lyon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Leiden (NOVA)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Gottingen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AIP Potsdam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IRAP Toulouse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ETH Zurich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+ ESO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1597" y="3692092"/>
            <a:ext cx="1718611" cy="15756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6198" y="3325290"/>
            <a:ext cx="419209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MUSE is </a:t>
            </a:r>
            <a:r>
              <a:rPr lang="en-US" u="sng" dirty="0" smtClean="0"/>
              <a:t>not</a:t>
            </a:r>
            <a:r>
              <a:rPr lang="en-US" dirty="0" smtClean="0"/>
              <a:t> a redshift-survey machine!</a:t>
            </a:r>
          </a:p>
          <a:p>
            <a:r>
              <a:rPr lang="en-US" dirty="0" smtClean="0"/>
              <a:t>MUSE deep surveys will be best for: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Spatially resolved objects </a:t>
            </a:r>
            <a:r>
              <a:rPr lang="en-US" i="1" dirty="0" smtClean="0"/>
              <a:t>(N.B. GALACSI seeing-assist will be very important)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“Unknown” (</a:t>
            </a:r>
            <a:r>
              <a:rPr lang="en-US" dirty="0" err="1" smtClean="0"/>
              <a:t>untargettable</a:t>
            </a:r>
            <a:r>
              <a:rPr lang="en-US" dirty="0" smtClean="0"/>
              <a:t>) objects – e.g. very faint emission line sources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Crowded contiguous fields (lensing clusters, </a:t>
            </a:r>
            <a:r>
              <a:rPr lang="en-US" dirty="0" err="1" smtClean="0"/>
              <a:t>qso</a:t>
            </a:r>
            <a:r>
              <a:rPr lang="en-US" dirty="0" smtClean="0"/>
              <a:t> sight lines </a:t>
            </a:r>
            <a:r>
              <a:rPr lang="en-US" dirty="0" err="1" smtClean="0"/>
              <a:t>etc</a:t>
            </a:r>
            <a:r>
              <a:rPr lang="en-US" dirty="0" smtClean="0"/>
              <a:t>) where other MOS approaches are inefficient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Using adaptive apertures (no slit losses)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5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-19869" y="6451955"/>
            <a:ext cx="9163869" cy="123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8264" y="6402786"/>
            <a:ext cx="4080172" cy="515694"/>
          </a:xfrm>
        </p:spPr>
        <p:txBody>
          <a:bodyPr/>
          <a:lstStyle/>
          <a:p>
            <a:r>
              <a:rPr lang="en-US" dirty="0" smtClean="0"/>
              <a:t>20143D ESO March 14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023" y="1269886"/>
            <a:ext cx="5738745" cy="50217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879" y="209593"/>
            <a:ext cx="798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Continuum sensitivity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1253" y="2927463"/>
            <a:ext cx="2650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Gains from: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throughput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Adaptive apertures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6878" y="4389120"/>
            <a:ext cx="2613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pple Casual"/>
                <a:cs typeface="Apple Casual"/>
              </a:rPr>
              <a:t>Note: Broad-band sensitivity in 10hrs comparable to GOODS</a:t>
            </a:r>
            <a:endParaRPr lang="en-US" dirty="0">
              <a:solidFill>
                <a:srgbClr val="008000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05207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2057</Words>
  <Application>Microsoft Macintosh PowerPoint</Application>
  <PresentationFormat>On-screen Show (4:3)</PresentationFormat>
  <Paragraphs>265</Paragraphs>
  <Slides>26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Document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ETH Zurich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Lilly</dc:creator>
  <cp:lastModifiedBy>Simon Lilly</cp:lastModifiedBy>
  <cp:revision>147</cp:revision>
  <dcterms:created xsi:type="dcterms:W3CDTF">2014-03-12T14:10:36Z</dcterms:created>
  <dcterms:modified xsi:type="dcterms:W3CDTF">2014-03-14T09:33:51Z</dcterms:modified>
</cp:coreProperties>
</file>