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32"/>
  </p:notesMasterIdLst>
  <p:sldIdLst>
    <p:sldId id="256" r:id="rId5"/>
    <p:sldId id="258" r:id="rId6"/>
    <p:sldId id="292" r:id="rId7"/>
    <p:sldId id="260" r:id="rId8"/>
    <p:sldId id="261" r:id="rId9"/>
    <p:sldId id="262" r:id="rId10"/>
    <p:sldId id="265" r:id="rId11"/>
    <p:sldId id="264" r:id="rId12"/>
    <p:sldId id="263" r:id="rId13"/>
    <p:sldId id="278" r:id="rId14"/>
    <p:sldId id="267" r:id="rId15"/>
    <p:sldId id="268" r:id="rId16"/>
    <p:sldId id="270" r:id="rId17"/>
    <p:sldId id="271" r:id="rId18"/>
    <p:sldId id="280" r:id="rId19"/>
    <p:sldId id="288" r:id="rId20"/>
    <p:sldId id="273" r:id="rId21"/>
    <p:sldId id="274" r:id="rId22"/>
    <p:sldId id="283" r:id="rId23"/>
    <p:sldId id="281" r:id="rId24"/>
    <p:sldId id="285" r:id="rId25"/>
    <p:sldId id="286" r:id="rId26"/>
    <p:sldId id="287" r:id="rId27"/>
    <p:sldId id="279" r:id="rId28"/>
    <p:sldId id="289" r:id="rId29"/>
    <p:sldId id="290" r:id="rId30"/>
    <p:sldId id="291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89" autoAdjust="0"/>
    <p:restoredTop sz="94660"/>
  </p:normalViewPr>
  <p:slideViewPr>
    <p:cSldViewPr snapToGrid="0" snapToObjects="1">
      <p:cViewPr>
        <p:scale>
          <a:sx n="75" d="100"/>
          <a:sy n="75" d="100"/>
        </p:scale>
        <p:origin x="-672" y="-2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73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F20235-4495-0145-8440-CB8368ACAFC9}" type="datetimeFigureOut">
              <a:rPr lang="en-US" smtClean="0"/>
              <a:t>3/10/14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878234-8A70-584B-AA9E-9DC5F3108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488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 implementation of IFUs here in Sydney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2C603E-801B-BB47-B326-48596ED0BD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6598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 plot!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D92D84-D3BD-4545-A221-BF30FE0167F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588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Specs</a:t>
            </a:r>
            <a:r>
              <a:rPr lang="en-US" baseline="0" dirty="0" smtClean="0"/>
              <a:t> at a glance…</a:t>
            </a:r>
          </a:p>
          <a:p>
            <a:endParaRPr lang="en-US" baseline="0" dirty="0" smtClean="0"/>
          </a:p>
          <a:p>
            <a:r>
              <a:rPr lang="en-US" baseline="0" dirty="0" smtClean="0"/>
              <a:t>CHECK TIME – should have 10 </a:t>
            </a:r>
            <a:r>
              <a:rPr lang="en-US" baseline="0" dirty="0" err="1" smtClean="0"/>
              <a:t>mins</a:t>
            </a:r>
            <a:r>
              <a:rPr lang="en-US" baseline="0" dirty="0" smtClean="0"/>
              <a:t> left!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04F9A7-E307-C547-9ED0-B9F7B951C5F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36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Different multi-wavelength data and possibilities</a:t>
            </a:r>
            <a:r>
              <a:rPr lang="en-US" baseline="0" dirty="0" smtClean="0"/>
              <a:t> for follow-up.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78234-8A70-584B-AA9E-9DC5F31085C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321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5C1E51-1F40-5448-90B1-72170B542A4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816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NB – GAMA multi-wavelength.</a:t>
            </a:r>
          </a:p>
          <a:p>
            <a:endParaRPr lang="en-US" dirty="0" smtClean="0"/>
          </a:p>
          <a:p>
            <a:r>
              <a:rPr lang="en-US" dirty="0" smtClean="0"/>
              <a:t>VST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KiDS</a:t>
            </a:r>
            <a:r>
              <a:rPr lang="en-US" baseline="0" dirty="0" smtClean="0"/>
              <a:t> – optical imaging survey </a:t>
            </a:r>
            <a:r>
              <a:rPr lang="en-US" baseline="0" dirty="0" err="1" smtClean="0"/>
              <a:t>u,g,r,I</a:t>
            </a:r>
            <a:endParaRPr lang="en-US" baseline="0" dirty="0" smtClean="0"/>
          </a:p>
          <a:p>
            <a:r>
              <a:rPr lang="en-US" baseline="0" dirty="0" smtClean="0"/>
              <a:t>VISTA VIKINGS – moderate depth </a:t>
            </a:r>
          </a:p>
          <a:p>
            <a:r>
              <a:rPr lang="en-US" baseline="0" dirty="0" smtClean="0"/>
              <a:t>GMRT Radio continuum</a:t>
            </a:r>
          </a:p>
          <a:p>
            <a:r>
              <a:rPr lang="en-US" baseline="0" dirty="0" smtClean="0"/>
              <a:t>ALFALFA – not so deep, doesn’t overlap completely, 250 confirmed detections.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78234-8A70-584B-AA9E-9DC5F31085C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280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target selection.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78234-8A70-584B-AA9E-9DC5F31085C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7911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FIX.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D92D84-D3BD-4545-A221-BF30FE0167F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0832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SAMI brings</a:t>
            </a:r>
            <a:r>
              <a:rPr lang="en-US" baseline="0" dirty="0" smtClean="0"/>
              <a:t> to the picture among these very rich data sets – spatially-resolved spectroscopy allowing us to probe things like the angular momentum and put these properties into the picture etc.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Will now highlight a science case that shows this complementarity. Using the SAMI Pilot Survey, a precursor to the SAMI Galaxy Survey.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2C603E-801B-BB47-B326-48596ED0BD3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3738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Velocity fields</a:t>
            </a:r>
            <a:r>
              <a:rPr lang="en-US" baseline="0" dirty="0" smtClean="0"/>
              <a:t> for 79 galaxies.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78234-8A70-584B-AA9E-9DC5F31085C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572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3/10/14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3/10/14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3/10/14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3/10/14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3/10/14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3/10/14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3/10/14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3/10/14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3/10/14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3/10/14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3/10/14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/>
              <a:t>3/10/14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5" r:id="rId10"/>
    <p:sldLayoutId id="214749346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Relationship Id="rId3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3" Type="http://schemas.openxmlformats.org/officeDocument/2006/relationships/image" Target="../media/image24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emf"/><Relationship Id="rId3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hyperlink" Target="mailto:scroom@physics.usyd.edu.au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86971"/>
            <a:ext cx="7772400" cy="1470025"/>
          </a:xfrm>
        </p:spPr>
        <p:txBody>
          <a:bodyPr/>
          <a:lstStyle/>
          <a:p>
            <a:r>
              <a:rPr lang="en-US" dirty="0" smtClean="0"/>
              <a:t>The SAMI Galaxy Survey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42746"/>
            <a:ext cx="6400800" cy="2667000"/>
          </a:xfrm>
        </p:spPr>
        <p:txBody>
          <a:bodyPr>
            <a:normAutofit/>
          </a:bodyPr>
          <a:lstStyle/>
          <a:p>
            <a:r>
              <a:rPr lang="en-US" dirty="0" smtClean="0"/>
              <a:t>Lisa Fogarty</a:t>
            </a:r>
          </a:p>
          <a:p>
            <a:r>
              <a:rPr lang="en-US" dirty="0" smtClean="0"/>
              <a:t>CAASTRO/University of Sydney</a:t>
            </a:r>
          </a:p>
        </p:txBody>
      </p:sp>
      <p:pic>
        <p:nvPicPr>
          <p:cNvPr id="7" name="Picture 6" descr="SAMI-Survey-Log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836" y="5503685"/>
            <a:ext cx="3908164" cy="135431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 descr="horizontal_withAR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89034"/>
            <a:ext cx="35941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412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156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Targets - Clusters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77925"/>
            <a:ext cx="8229600" cy="16679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Match GAMA redshift data:</a:t>
            </a:r>
          </a:p>
          <a:p>
            <a:r>
              <a:rPr lang="en-US" sz="2400" dirty="0" smtClean="0"/>
              <a:t>Completeness 85% to r = 19.4. </a:t>
            </a:r>
          </a:p>
          <a:p>
            <a:r>
              <a:rPr lang="en-US" sz="2400" dirty="0" smtClean="0"/>
              <a:t>Completeness 90% to r = 19.0.</a:t>
            </a:r>
          </a:p>
        </p:txBody>
      </p:sp>
      <p:pic>
        <p:nvPicPr>
          <p:cNvPr id="4" name="Content Placeholder 3" descr="comp_maps.png"/>
          <p:cNvPicPr>
            <a:picLocks noChangeAspect="1"/>
          </p:cNvPicPr>
          <p:nvPr/>
        </p:nvPicPr>
        <p:blipFill>
          <a:blip r:embed="rId2"/>
          <a:srcRect l="-3539" r="-3539"/>
          <a:stretch>
            <a:fillRect/>
          </a:stretch>
        </p:blipFill>
        <p:spPr>
          <a:xfrm>
            <a:off x="157320" y="960350"/>
            <a:ext cx="8410948" cy="462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952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Targets - Clusters</a:t>
            </a:r>
            <a:endParaRPr lang="en-US" dirty="0"/>
          </a:p>
        </p:txBody>
      </p:sp>
      <p:pic>
        <p:nvPicPr>
          <p:cNvPr id="4" name="Picture 3" descr="phase_space2.png"/>
          <p:cNvPicPr>
            <a:picLocks noChangeAspect="1"/>
          </p:cNvPicPr>
          <p:nvPr/>
        </p:nvPicPr>
        <p:blipFill rotWithShape="1">
          <a:blip r:embed="rId2"/>
          <a:srcRect t="52823" r="49740"/>
          <a:stretch/>
        </p:blipFill>
        <p:spPr>
          <a:xfrm>
            <a:off x="1247640" y="1729192"/>
            <a:ext cx="3071004" cy="23255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47641" y="1405757"/>
            <a:ext cx="32301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Abell</a:t>
            </a:r>
            <a:r>
              <a:rPr lang="en-US" dirty="0" smtClean="0"/>
              <a:t> 4038 M=2.3x10</a:t>
            </a:r>
            <a:r>
              <a:rPr lang="en-US" baseline="30000" dirty="0" smtClean="0"/>
              <a:t>14</a:t>
            </a:r>
            <a:r>
              <a:rPr lang="en-US" dirty="0" smtClean="0"/>
              <a:t>M</a:t>
            </a:r>
            <a:r>
              <a:rPr lang="en-US" baseline="-25000" dirty="0" smtClean="0"/>
              <a:t>sun</a:t>
            </a:r>
            <a:endParaRPr lang="en-US" baseline="-25000" dirty="0"/>
          </a:p>
        </p:txBody>
      </p:sp>
      <p:pic>
        <p:nvPicPr>
          <p:cNvPr id="7" name="Picture 6" descr="phase_space2.png"/>
          <p:cNvPicPr>
            <a:picLocks noChangeAspect="1"/>
          </p:cNvPicPr>
          <p:nvPr/>
        </p:nvPicPr>
        <p:blipFill rotWithShape="1">
          <a:blip r:embed="rId2"/>
          <a:srcRect l="50049" t="53910"/>
          <a:stretch/>
        </p:blipFill>
        <p:spPr>
          <a:xfrm>
            <a:off x="1276946" y="4559402"/>
            <a:ext cx="3041698" cy="22641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76946" y="4190071"/>
            <a:ext cx="33118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EDCC 0442 M=2.5x10</a:t>
            </a:r>
            <a:r>
              <a:rPr lang="en-US" baseline="30000" dirty="0" smtClean="0"/>
              <a:t>14</a:t>
            </a:r>
            <a:r>
              <a:rPr lang="en-US" dirty="0" smtClean="0"/>
              <a:t>M</a:t>
            </a:r>
            <a:r>
              <a:rPr lang="en-US" baseline="-25000" dirty="0" smtClean="0"/>
              <a:t>sun</a:t>
            </a:r>
            <a:endParaRPr lang="en-US" baseline="-25000" dirty="0"/>
          </a:p>
        </p:txBody>
      </p:sp>
      <p:pic>
        <p:nvPicPr>
          <p:cNvPr id="9" name="Picture 8" descr="phase_space2.png"/>
          <p:cNvPicPr>
            <a:picLocks noChangeAspect="1"/>
          </p:cNvPicPr>
          <p:nvPr/>
        </p:nvPicPr>
        <p:blipFill rotWithShape="1">
          <a:blip r:embed="rId2"/>
          <a:srcRect l="49849" t="3861" b="49632"/>
          <a:stretch/>
        </p:blipFill>
        <p:spPr>
          <a:xfrm>
            <a:off x="4673485" y="1746125"/>
            <a:ext cx="3085888" cy="230859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41217" y="1405757"/>
            <a:ext cx="308588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Abell</a:t>
            </a:r>
            <a:r>
              <a:rPr lang="en-US" dirty="0"/>
              <a:t> </a:t>
            </a:r>
            <a:r>
              <a:rPr lang="en-US" dirty="0" smtClean="0"/>
              <a:t>168 M=1.9x10</a:t>
            </a:r>
            <a:r>
              <a:rPr lang="en-US" baseline="30000" dirty="0" smtClean="0"/>
              <a:t>14</a:t>
            </a:r>
            <a:r>
              <a:rPr lang="en-US" dirty="0" smtClean="0"/>
              <a:t>M</a:t>
            </a:r>
            <a:r>
              <a:rPr lang="en-US" baseline="-25000" dirty="0" smtClean="0"/>
              <a:t>sun</a:t>
            </a:r>
            <a:endParaRPr lang="en-US" baseline="-25000" dirty="0"/>
          </a:p>
        </p:txBody>
      </p:sp>
      <p:pic>
        <p:nvPicPr>
          <p:cNvPr id="11" name="Picture 10" descr="phase_space2.png"/>
          <p:cNvPicPr>
            <a:picLocks noChangeAspect="1"/>
          </p:cNvPicPr>
          <p:nvPr/>
        </p:nvPicPr>
        <p:blipFill rotWithShape="1">
          <a:blip r:embed="rId2"/>
          <a:srcRect t="3684" r="49591" b="49636"/>
          <a:stretch/>
        </p:blipFill>
        <p:spPr>
          <a:xfrm>
            <a:off x="4699394" y="4559402"/>
            <a:ext cx="3076912" cy="229859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41217" y="4190070"/>
            <a:ext cx="350630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APMCC 0917 M=1.3x10</a:t>
            </a:r>
            <a:r>
              <a:rPr lang="en-US" baseline="30000" dirty="0" smtClean="0"/>
              <a:t>14</a:t>
            </a:r>
            <a:r>
              <a:rPr lang="en-US" dirty="0" smtClean="0"/>
              <a:t>M</a:t>
            </a:r>
            <a:r>
              <a:rPr lang="en-US" baseline="-25000" dirty="0" smtClean="0"/>
              <a:t>sun</a:t>
            </a:r>
            <a:endParaRPr lang="en-US" baseline="-25000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-1246068" y="4927466"/>
            <a:ext cx="3271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Figure</a:t>
            </a:r>
            <a:r>
              <a:rPr lang="en-US" sz="2000" dirty="0" smtClean="0"/>
              <a:t>s </a:t>
            </a:r>
            <a:r>
              <a:rPr lang="en-US" sz="2000" dirty="0" smtClean="0"/>
              <a:t>from Matt </a:t>
            </a:r>
            <a:r>
              <a:rPr lang="en-US" sz="2000" dirty="0" err="1" smtClean="0"/>
              <a:t>Owers</a:t>
            </a:r>
            <a:r>
              <a:rPr lang="en-US" sz="2000" dirty="0" smtClean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92701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Targets - Clusters</a:t>
            </a:r>
          </a:p>
        </p:txBody>
      </p:sp>
      <p:pic>
        <p:nvPicPr>
          <p:cNvPr id="4" name="Picture 3" descr="phase_space2.png"/>
          <p:cNvPicPr>
            <a:picLocks noChangeAspect="1"/>
          </p:cNvPicPr>
          <p:nvPr/>
        </p:nvPicPr>
        <p:blipFill rotWithShape="1">
          <a:blip r:embed="rId3"/>
          <a:srcRect t="3046" r="49991" b="49502"/>
          <a:stretch/>
        </p:blipFill>
        <p:spPr>
          <a:xfrm>
            <a:off x="1144014" y="1775089"/>
            <a:ext cx="3148586" cy="23968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1246067" y="4927466"/>
            <a:ext cx="3271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Figur</a:t>
            </a:r>
            <a:r>
              <a:rPr lang="en-US" sz="2000" dirty="0" smtClean="0"/>
              <a:t>es </a:t>
            </a:r>
            <a:r>
              <a:rPr lang="en-US" sz="2000" dirty="0" smtClean="0"/>
              <a:t>from Matt </a:t>
            </a:r>
            <a:r>
              <a:rPr lang="en-US" sz="2000" dirty="0" err="1" smtClean="0"/>
              <a:t>Owers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6" name="Picture 5" descr="phase_space2.png"/>
          <p:cNvPicPr>
            <a:picLocks noChangeAspect="1"/>
          </p:cNvPicPr>
          <p:nvPr/>
        </p:nvPicPr>
        <p:blipFill rotWithShape="1">
          <a:blip r:embed="rId3"/>
          <a:srcRect t="53780" r="50015" b="-1417"/>
          <a:stretch/>
        </p:blipFill>
        <p:spPr>
          <a:xfrm>
            <a:off x="4493291" y="1775089"/>
            <a:ext cx="3226190" cy="2466711"/>
          </a:xfrm>
          <a:prstGeom prst="rect">
            <a:avLst/>
          </a:prstGeom>
        </p:spPr>
      </p:pic>
      <p:pic>
        <p:nvPicPr>
          <p:cNvPr id="7" name="Picture 6" descr="phase_space2.png"/>
          <p:cNvPicPr>
            <a:picLocks noChangeAspect="1"/>
          </p:cNvPicPr>
          <p:nvPr/>
        </p:nvPicPr>
        <p:blipFill rotWithShape="1">
          <a:blip r:embed="rId3"/>
          <a:srcRect l="50125" t="53613"/>
          <a:stretch/>
        </p:blipFill>
        <p:spPr>
          <a:xfrm>
            <a:off x="1144015" y="4521199"/>
            <a:ext cx="3148586" cy="23493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47641" y="1405757"/>
            <a:ext cx="32301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Abell</a:t>
            </a:r>
            <a:r>
              <a:rPr lang="en-US" dirty="0" smtClean="0"/>
              <a:t> 2399 M=4.8x10</a:t>
            </a:r>
            <a:r>
              <a:rPr lang="en-US" baseline="30000" dirty="0" smtClean="0"/>
              <a:t>14</a:t>
            </a:r>
            <a:r>
              <a:rPr lang="en-US" dirty="0" smtClean="0"/>
              <a:t>M</a:t>
            </a:r>
            <a:r>
              <a:rPr lang="en-US" baseline="-25000" dirty="0" smtClean="0"/>
              <a:t>sun</a:t>
            </a:r>
            <a:endParaRPr lang="en-US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4769772" y="1405757"/>
            <a:ext cx="308588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Abell</a:t>
            </a:r>
            <a:r>
              <a:rPr lang="en-US" dirty="0" smtClean="0"/>
              <a:t> 119 M=9.7x10</a:t>
            </a:r>
            <a:r>
              <a:rPr lang="en-US" baseline="30000" dirty="0" smtClean="0"/>
              <a:t>14</a:t>
            </a:r>
            <a:r>
              <a:rPr lang="en-US" dirty="0" smtClean="0"/>
              <a:t>M</a:t>
            </a:r>
            <a:r>
              <a:rPr lang="en-US" baseline="-25000" dirty="0" smtClean="0"/>
              <a:t>sun</a:t>
            </a:r>
            <a:endParaRPr lang="en-US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1442711" y="4177197"/>
            <a:ext cx="308588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Abell</a:t>
            </a:r>
            <a:r>
              <a:rPr lang="en-US" dirty="0" smtClean="0"/>
              <a:t> 85 M=13.4x10</a:t>
            </a:r>
            <a:r>
              <a:rPr lang="en-US" baseline="30000" dirty="0" smtClean="0"/>
              <a:t>14</a:t>
            </a:r>
            <a:r>
              <a:rPr lang="en-US" dirty="0" smtClean="0"/>
              <a:t>M</a:t>
            </a:r>
            <a:r>
              <a:rPr lang="en-US" baseline="-25000" dirty="0" smtClean="0"/>
              <a:t>sun</a:t>
            </a:r>
            <a:endParaRPr lang="en-US" baseline="-25000" dirty="0"/>
          </a:p>
        </p:txBody>
      </p:sp>
      <p:pic>
        <p:nvPicPr>
          <p:cNvPr id="11" name="Picture 10" descr="phase_space2.png"/>
          <p:cNvPicPr>
            <a:picLocks noChangeAspect="1"/>
          </p:cNvPicPr>
          <p:nvPr/>
        </p:nvPicPr>
        <p:blipFill rotWithShape="1">
          <a:blip r:embed="rId3"/>
          <a:srcRect l="49565" t="3093" b="50346"/>
          <a:stretch/>
        </p:blipFill>
        <p:spPr>
          <a:xfrm>
            <a:off x="4596331" y="4521199"/>
            <a:ext cx="3123150" cy="23131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59748" y="4190070"/>
            <a:ext cx="32301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Abell</a:t>
            </a:r>
            <a:r>
              <a:rPr lang="en-US" dirty="0" smtClean="0"/>
              <a:t> 3880 M=5.2x10</a:t>
            </a:r>
            <a:r>
              <a:rPr lang="en-US" baseline="30000" dirty="0" smtClean="0"/>
              <a:t>14</a:t>
            </a:r>
            <a:r>
              <a:rPr lang="en-US" dirty="0" smtClean="0"/>
              <a:t>M</a:t>
            </a:r>
            <a:r>
              <a:rPr lang="en-US" baseline="-25000" dirty="0" smtClean="0"/>
              <a:t>sun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3169470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3223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rgbClr val="FFFFFF"/>
                </a:solidFill>
              </a:rPr>
              <a:t>Cluster Archive Data and Follow-Up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995333" y="1625600"/>
            <a:ext cx="3691467" cy="4525963"/>
          </a:xfrm>
        </p:spPr>
        <p:txBody>
          <a:bodyPr>
            <a:normAutofit lnSpcReduction="10000"/>
          </a:bodyPr>
          <a:lstStyle/>
          <a:p>
            <a:pPr>
              <a:buFont typeface="Wingdings" charset="2"/>
              <a:buChar char="²"/>
            </a:pPr>
            <a:r>
              <a:rPr lang="en-US" sz="2200" dirty="0" smtClean="0">
                <a:solidFill>
                  <a:srgbClr val="FFFFFF"/>
                </a:solidFill>
              </a:rPr>
              <a:t>Archival Chandra/XMM data.</a:t>
            </a:r>
          </a:p>
          <a:p>
            <a:pPr>
              <a:buFont typeface="Wingdings" charset="2"/>
              <a:buChar char="²"/>
            </a:pPr>
            <a:r>
              <a:rPr lang="en-US" sz="2200" dirty="0" smtClean="0">
                <a:solidFill>
                  <a:srgbClr val="FFFFFF"/>
                </a:solidFill>
              </a:rPr>
              <a:t>WISE (IR).</a:t>
            </a:r>
          </a:p>
          <a:p>
            <a:pPr>
              <a:buFont typeface="Wingdings" charset="2"/>
              <a:buChar char="²"/>
            </a:pPr>
            <a:endParaRPr lang="en-US" sz="2200" dirty="0">
              <a:solidFill>
                <a:srgbClr val="FFFFFF"/>
              </a:solidFill>
            </a:endParaRPr>
          </a:p>
          <a:p>
            <a:pPr>
              <a:buFont typeface="Wingdings" charset="2"/>
              <a:buChar char="²"/>
            </a:pPr>
            <a:r>
              <a:rPr lang="en-US" sz="2200" dirty="0" smtClean="0">
                <a:solidFill>
                  <a:srgbClr val="FFFFFF"/>
                </a:solidFill>
              </a:rPr>
              <a:t>Future: </a:t>
            </a:r>
            <a:r>
              <a:rPr lang="en-US" sz="2200" dirty="0" err="1" smtClean="0">
                <a:solidFill>
                  <a:srgbClr val="FFFFFF"/>
                </a:solidFill>
              </a:rPr>
              <a:t>Targetted</a:t>
            </a:r>
            <a:r>
              <a:rPr lang="en-US" sz="2200" dirty="0" smtClean="0">
                <a:solidFill>
                  <a:srgbClr val="FFFFFF"/>
                </a:solidFill>
              </a:rPr>
              <a:t> Chandra/XMM proposals</a:t>
            </a:r>
          </a:p>
          <a:p>
            <a:pPr>
              <a:buFont typeface="Wingdings" charset="2"/>
              <a:buChar char="²"/>
            </a:pPr>
            <a:r>
              <a:rPr lang="en-US" sz="2200" dirty="0" smtClean="0">
                <a:solidFill>
                  <a:srgbClr val="FFFFFF"/>
                </a:solidFill>
              </a:rPr>
              <a:t>Future: HI proposals (</a:t>
            </a:r>
            <a:r>
              <a:rPr lang="en-US" sz="2200" dirty="0" err="1" smtClean="0">
                <a:solidFill>
                  <a:srgbClr val="FFFFFF"/>
                </a:solidFill>
              </a:rPr>
              <a:t>eVLA</a:t>
            </a:r>
            <a:r>
              <a:rPr lang="en-US" sz="2200" dirty="0" smtClean="0">
                <a:solidFill>
                  <a:srgbClr val="FFFFFF"/>
                </a:solidFill>
              </a:rPr>
              <a:t>)</a:t>
            </a:r>
          </a:p>
          <a:p>
            <a:pPr>
              <a:buFont typeface="Wingdings" charset="2"/>
              <a:buChar char="²"/>
            </a:pPr>
            <a:r>
              <a:rPr lang="en-US" sz="2200" dirty="0" smtClean="0">
                <a:solidFill>
                  <a:srgbClr val="FFFFFF"/>
                </a:solidFill>
              </a:rPr>
              <a:t>Future: GMRT Radio </a:t>
            </a:r>
            <a:r>
              <a:rPr lang="en-US" sz="2200" dirty="0" err="1" smtClean="0">
                <a:solidFill>
                  <a:srgbClr val="FFFFFF"/>
                </a:solidFill>
              </a:rPr>
              <a:t>Contiuum</a:t>
            </a:r>
            <a:endParaRPr lang="en-US" sz="2200" dirty="0" smtClean="0">
              <a:solidFill>
                <a:srgbClr val="FFFFFF"/>
              </a:solidFill>
            </a:endParaRPr>
          </a:p>
          <a:p>
            <a:pPr>
              <a:buFont typeface="Wingdings" charset="2"/>
              <a:buChar char="²"/>
            </a:pPr>
            <a:r>
              <a:rPr lang="en-US" sz="2200" dirty="0" smtClean="0">
                <a:solidFill>
                  <a:srgbClr val="FFFFFF"/>
                </a:solidFill>
              </a:rPr>
              <a:t>Future: Deep optical from </a:t>
            </a:r>
            <a:r>
              <a:rPr lang="en-US" sz="2200" dirty="0" err="1" smtClean="0">
                <a:solidFill>
                  <a:srgbClr val="FFFFFF"/>
                </a:solidFill>
              </a:rPr>
              <a:t>DECam</a:t>
            </a:r>
            <a:r>
              <a:rPr lang="en-US" sz="2200" dirty="0" smtClean="0">
                <a:solidFill>
                  <a:srgbClr val="FFFFFF"/>
                </a:solidFill>
              </a:rPr>
              <a:t>.</a:t>
            </a:r>
            <a:endParaRPr lang="en-US" sz="2200" dirty="0">
              <a:solidFill>
                <a:srgbClr val="FFFFFF"/>
              </a:solidFill>
            </a:endParaRPr>
          </a:p>
        </p:txBody>
      </p:sp>
      <p:pic>
        <p:nvPicPr>
          <p:cNvPr id="6" name="Content Placeholder 5" descr="cluster_table.pdf"/>
          <p:cNvPicPr>
            <a:picLocks noChangeAspect="1"/>
          </p:cNvPicPr>
          <p:nvPr/>
        </p:nvPicPr>
        <p:blipFill rotWithShape="1">
          <a:blip r:embed="rId2"/>
          <a:srcRect l="6003" t="317" r="74446" b="68184"/>
          <a:stretch/>
        </p:blipFill>
        <p:spPr>
          <a:xfrm>
            <a:off x="812797" y="1625600"/>
            <a:ext cx="2963333" cy="2524774"/>
          </a:xfrm>
          <a:prstGeom prst="rect">
            <a:avLst/>
          </a:prstGeom>
        </p:spPr>
      </p:pic>
      <p:pic>
        <p:nvPicPr>
          <p:cNvPr id="9" name="Content Placeholder 5" descr="cluster_table.pdf"/>
          <p:cNvPicPr>
            <a:picLocks noChangeAspect="1"/>
          </p:cNvPicPr>
          <p:nvPr/>
        </p:nvPicPr>
        <p:blipFill rotWithShape="1">
          <a:blip r:embed="rId2"/>
          <a:srcRect l="40307" t="414" r="40330" b="67415"/>
          <a:stretch/>
        </p:blipFill>
        <p:spPr>
          <a:xfrm>
            <a:off x="812796" y="4150373"/>
            <a:ext cx="2963333" cy="260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888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bell85_chandr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4606" y="-738673"/>
            <a:ext cx="10932510" cy="8199383"/>
          </a:xfrm>
          <a:prstGeom prst="rect">
            <a:avLst/>
          </a:prstGeom>
          <a:ln w="38100" cmpd="sng">
            <a:solidFill>
              <a:srgbClr val="FFFFFF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3623"/>
            <a:ext cx="86868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First Science – Stellar Kinematics in the SAMI Pilot Survey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547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The SAMI Pilot Survey</a:t>
            </a:r>
            <a:endParaRPr lang="en-US" dirty="0"/>
          </a:p>
        </p:txBody>
      </p:sp>
      <p:pic>
        <p:nvPicPr>
          <p:cNvPr id="4" name="Picture 3" descr="phase_space2.png"/>
          <p:cNvPicPr>
            <a:picLocks noChangeAspect="1"/>
          </p:cNvPicPr>
          <p:nvPr/>
        </p:nvPicPr>
        <p:blipFill rotWithShape="1">
          <a:blip r:embed="rId2"/>
          <a:srcRect l="49849" t="3860" b="49728"/>
          <a:stretch/>
        </p:blipFill>
        <p:spPr>
          <a:xfrm>
            <a:off x="575731" y="1741073"/>
            <a:ext cx="3085888" cy="23038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9730" y="1417638"/>
            <a:ext cx="3085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Abell</a:t>
            </a:r>
            <a:r>
              <a:rPr lang="en-US" dirty="0"/>
              <a:t> </a:t>
            </a:r>
            <a:r>
              <a:rPr lang="en-US" dirty="0" smtClean="0"/>
              <a:t>168 M=1.9x10</a:t>
            </a:r>
            <a:r>
              <a:rPr lang="en-US" baseline="30000" dirty="0" smtClean="0"/>
              <a:t>14</a:t>
            </a:r>
            <a:r>
              <a:rPr lang="en-US" dirty="0" smtClean="0"/>
              <a:t>M</a:t>
            </a:r>
            <a:r>
              <a:rPr lang="en-US" baseline="-25000" dirty="0" smtClean="0"/>
              <a:t>sun</a:t>
            </a:r>
            <a:endParaRPr lang="en-US" baseline="-25000" dirty="0"/>
          </a:p>
        </p:txBody>
      </p:sp>
      <p:pic>
        <p:nvPicPr>
          <p:cNvPr id="7" name="Picture 6" descr="phase_space2.png"/>
          <p:cNvPicPr>
            <a:picLocks noChangeAspect="1"/>
          </p:cNvPicPr>
          <p:nvPr/>
        </p:nvPicPr>
        <p:blipFill rotWithShape="1">
          <a:blip r:embed="rId3"/>
          <a:srcRect t="3046" r="49991" b="49502"/>
          <a:stretch/>
        </p:blipFill>
        <p:spPr>
          <a:xfrm>
            <a:off x="4274596" y="1771348"/>
            <a:ext cx="3148586" cy="23968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2089" y="1469748"/>
            <a:ext cx="3230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Abell</a:t>
            </a:r>
            <a:r>
              <a:rPr lang="en-US" dirty="0" smtClean="0"/>
              <a:t> 2399 M=4.8x10</a:t>
            </a:r>
            <a:r>
              <a:rPr lang="en-US" baseline="30000" dirty="0" smtClean="0"/>
              <a:t>14</a:t>
            </a:r>
            <a:r>
              <a:rPr lang="en-US" dirty="0" smtClean="0"/>
              <a:t>M</a:t>
            </a:r>
            <a:r>
              <a:rPr lang="en-US" baseline="-25000" dirty="0" smtClean="0"/>
              <a:t>sun</a:t>
            </a:r>
            <a:endParaRPr lang="en-US" baseline="-25000" dirty="0"/>
          </a:p>
        </p:txBody>
      </p:sp>
      <p:pic>
        <p:nvPicPr>
          <p:cNvPr id="9" name="Picture 8" descr="phase_space2.png"/>
          <p:cNvPicPr>
            <a:picLocks noChangeAspect="1"/>
          </p:cNvPicPr>
          <p:nvPr/>
        </p:nvPicPr>
        <p:blipFill rotWithShape="1">
          <a:blip r:embed="rId3"/>
          <a:srcRect l="50125" t="53613"/>
          <a:stretch/>
        </p:blipFill>
        <p:spPr>
          <a:xfrm>
            <a:off x="551360" y="4504266"/>
            <a:ext cx="3148586" cy="23493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50056" y="4177197"/>
            <a:ext cx="3085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Abell</a:t>
            </a:r>
            <a:r>
              <a:rPr lang="en-US" dirty="0" smtClean="0"/>
              <a:t> 85 M=13.4x10</a:t>
            </a:r>
            <a:r>
              <a:rPr lang="en-US" baseline="30000" dirty="0" smtClean="0"/>
              <a:t>14</a:t>
            </a:r>
            <a:r>
              <a:rPr lang="en-US" dirty="0" smtClean="0"/>
              <a:t>M</a:t>
            </a:r>
            <a:r>
              <a:rPr lang="en-US" baseline="-25000" dirty="0" smtClean="0"/>
              <a:t>sun</a:t>
            </a:r>
            <a:endParaRPr lang="en-US" baseline="-25000" dirty="0"/>
          </a:p>
        </p:txBody>
      </p:sp>
      <p:sp>
        <p:nvSpPr>
          <p:cNvPr id="11" name="TextBox 10"/>
          <p:cNvSpPr txBox="1"/>
          <p:nvPr/>
        </p:nvSpPr>
        <p:spPr>
          <a:xfrm>
            <a:off x="4412089" y="4194130"/>
            <a:ext cx="376671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3 Clusters – range of cluster properties.</a:t>
            </a:r>
          </a:p>
          <a:p>
            <a:endParaRPr lang="en-US" sz="2000" dirty="0"/>
          </a:p>
          <a:p>
            <a:r>
              <a:rPr lang="en-US" sz="2000" dirty="0" smtClean="0"/>
              <a:t>Goal: Study </a:t>
            </a:r>
            <a:r>
              <a:rPr lang="en-US" sz="2000" dirty="0" smtClean="0"/>
              <a:t>kinematic morphology density relation.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106 galaxies, 79 ETGs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4412089" y="5130800"/>
            <a:ext cx="3766711" cy="7281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018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1818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Kinematic Morphology-Density Relation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638008" y="2745155"/>
            <a:ext cx="31826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Gill Sans Light"/>
                <a:cs typeface="Gill Sans Light"/>
              </a:rPr>
              <a:t>Abell</a:t>
            </a:r>
            <a:r>
              <a:rPr lang="en-US" sz="2800" dirty="0" smtClean="0">
                <a:latin typeface="Gill Sans Light"/>
                <a:cs typeface="Gill Sans Light"/>
              </a:rPr>
              <a:t> 1689:</a:t>
            </a:r>
          </a:p>
          <a:p>
            <a:r>
              <a:rPr lang="en-US" sz="2800" dirty="0" err="1" smtClean="0">
                <a:latin typeface="Gill Sans Light"/>
                <a:cs typeface="Gill Sans Light"/>
              </a:rPr>
              <a:t>D’Eugenio</a:t>
            </a:r>
            <a:r>
              <a:rPr lang="en-US" sz="2800" dirty="0" smtClean="0">
                <a:latin typeface="Gill Sans Light"/>
                <a:cs typeface="Gill Sans Light"/>
              </a:rPr>
              <a:t> et al. 2013</a:t>
            </a:r>
            <a:endParaRPr lang="en-US" sz="2800" dirty="0">
              <a:latin typeface="Gill Sans Light"/>
              <a:cs typeface="Gill Sans Light"/>
            </a:endParaRPr>
          </a:p>
        </p:txBody>
      </p:sp>
      <p:pic>
        <p:nvPicPr>
          <p:cNvPr id="9" name="Picture 8" descr="Houghton2013_fig8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" t="2334"/>
          <a:stretch/>
        </p:blipFill>
        <p:spPr>
          <a:xfrm>
            <a:off x="609600" y="1401529"/>
            <a:ext cx="4308226" cy="526268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350324" y="4992946"/>
            <a:ext cx="861298" cy="1313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379520" y="6464950"/>
            <a:ext cx="99257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/>
                <a:cs typeface="Century Gothic"/>
              </a:rPr>
              <a:t>Density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8525" y="3534615"/>
            <a:ext cx="4810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latin typeface="Century Gothic"/>
                <a:cs typeface="Century Gothic"/>
              </a:rPr>
              <a:t>f</a:t>
            </a:r>
            <a:r>
              <a:rPr lang="en-US" sz="2200" baseline="-25000" dirty="0" err="1" smtClean="0">
                <a:latin typeface="Century Gothic"/>
                <a:cs typeface="Century Gothic"/>
              </a:rPr>
              <a:t>SR</a:t>
            </a:r>
            <a:endParaRPr lang="en-US" sz="2200" baseline="-25000" dirty="0">
              <a:latin typeface="Century Gothic"/>
              <a:cs typeface="Century Gothic"/>
            </a:endParaRPr>
          </a:p>
        </p:txBody>
      </p:sp>
      <p:sp>
        <p:nvSpPr>
          <p:cNvPr id="14" name="Rectangle 13"/>
          <p:cNvSpPr/>
          <p:nvPr/>
        </p:nvSpPr>
        <p:spPr>
          <a:xfrm rot="16200000">
            <a:off x="175176" y="3013855"/>
            <a:ext cx="861298" cy="1313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200000">
            <a:off x="149754" y="5755965"/>
            <a:ext cx="861298" cy="1313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638008" y="4100883"/>
            <a:ext cx="3175068" cy="954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Gill Sans Light"/>
                <a:cs typeface="Gill Sans Light"/>
              </a:rPr>
              <a:t>Coma:</a:t>
            </a:r>
          </a:p>
          <a:p>
            <a:r>
              <a:rPr lang="en-US" sz="2800" dirty="0" smtClean="0">
                <a:latin typeface="Gill Sans Light"/>
                <a:cs typeface="Gill Sans Light"/>
              </a:rPr>
              <a:t>Houghton et al. 2013</a:t>
            </a:r>
            <a:endParaRPr lang="en-US" sz="2800" dirty="0">
              <a:latin typeface="Gill Sans Light"/>
              <a:cs typeface="Gill Sans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38008" y="1431659"/>
            <a:ext cx="31564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Gill Sans Light"/>
                <a:cs typeface="Gill Sans Light"/>
              </a:rPr>
              <a:t>ATLAS3D (Virgo):</a:t>
            </a:r>
            <a:endParaRPr lang="en-US" sz="2800" dirty="0" smtClean="0">
              <a:latin typeface="Gill Sans Light"/>
              <a:cs typeface="Gill Sans Light"/>
            </a:endParaRPr>
          </a:p>
          <a:p>
            <a:r>
              <a:rPr lang="en-US" sz="2800" dirty="0" err="1" smtClean="0">
                <a:latin typeface="Gill Sans Light"/>
                <a:cs typeface="Gill Sans Light"/>
              </a:rPr>
              <a:t>Cappellari</a:t>
            </a:r>
            <a:r>
              <a:rPr lang="en-US" sz="2800" dirty="0" smtClean="0">
                <a:latin typeface="Gill Sans Light"/>
                <a:cs typeface="Gill Sans Light"/>
              </a:rPr>
              <a:t> </a:t>
            </a:r>
            <a:r>
              <a:rPr lang="en-US" sz="2800" dirty="0" smtClean="0">
                <a:latin typeface="Gill Sans Light"/>
                <a:cs typeface="Gill Sans Light"/>
              </a:rPr>
              <a:t>et al. </a:t>
            </a:r>
            <a:r>
              <a:rPr lang="en-US" sz="2800" dirty="0" smtClean="0">
                <a:latin typeface="Gill Sans Light"/>
                <a:cs typeface="Gill Sans Light"/>
              </a:rPr>
              <a:t>2011</a:t>
            </a:r>
            <a:endParaRPr lang="en-US" sz="2800" dirty="0">
              <a:latin typeface="Gill Sans Light"/>
              <a:cs typeface="Gill Sans Ligh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45547" y="5434107"/>
            <a:ext cx="246744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Gill Sans Light"/>
                <a:cs typeface="Gill Sans Light"/>
              </a:rPr>
              <a:t>Fornax</a:t>
            </a:r>
            <a:r>
              <a:rPr lang="en-US" sz="2800" dirty="0" smtClean="0">
                <a:latin typeface="Gill Sans Light"/>
                <a:cs typeface="Gill Sans Light"/>
              </a:rPr>
              <a:t>:</a:t>
            </a:r>
            <a:endParaRPr lang="en-US" sz="2800" dirty="0" smtClean="0">
              <a:latin typeface="Gill Sans Light"/>
              <a:cs typeface="Gill Sans Light"/>
            </a:endParaRPr>
          </a:p>
          <a:p>
            <a:r>
              <a:rPr lang="en-US" sz="2800" dirty="0" smtClean="0">
                <a:latin typeface="Gill Sans Light"/>
                <a:cs typeface="Gill Sans Light"/>
              </a:rPr>
              <a:t>Scott et al. 2014</a:t>
            </a:r>
            <a:endParaRPr lang="en-US" sz="2800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123475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osaic_new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6" t="7683" r="8889" b="8617"/>
          <a:stretch/>
        </p:blipFill>
        <p:spPr>
          <a:xfrm>
            <a:off x="-16933" y="1256247"/>
            <a:ext cx="9203005" cy="54662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SAMI Stellar Kinematics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720543" y="6091534"/>
            <a:ext cx="291334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 smtClean="0">
                <a:cs typeface="Century Gothic"/>
              </a:rPr>
              <a:t>Fogarty et al. in prep.</a:t>
            </a:r>
            <a:endParaRPr lang="en-US" sz="2100" dirty="0"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718231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mbda_cluster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" b="3892"/>
          <a:stretch/>
        </p:blipFill>
        <p:spPr>
          <a:xfrm>
            <a:off x="982144" y="817786"/>
            <a:ext cx="7399302" cy="56830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5880"/>
            <a:ext cx="8229600" cy="1143000"/>
          </a:xfrm>
        </p:spPr>
        <p:txBody>
          <a:bodyPr/>
          <a:lstStyle/>
          <a:p>
            <a:r>
              <a:rPr lang="en-US" dirty="0" smtClean="0"/>
              <a:t>Classification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199167" y="2991312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</a:t>
            </a:r>
            <a:r>
              <a:rPr lang="en-US" baseline="-25000" dirty="0" err="1" smtClean="0"/>
              <a:t>SR</a:t>
            </a:r>
            <a:r>
              <a:rPr lang="en-US" dirty="0" smtClean="0"/>
              <a:t>=21%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62295" y="2991312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</a:t>
            </a:r>
            <a:r>
              <a:rPr lang="en-US" baseline="-25000" dirty="0" err="1" smtClean="0"/>
              <a:t>SR</a:t>
            </a:r>
            <a:r>
              <a:rPr lang="en-US" dirty="0" smtClean="0"/>
              <a:t>=</a:t>
            </a:r>
            <a:r>
              <a:rPr lang="en-US" dirty="0"/>
              <a:t>8</a:t>
            </a:r>
            <a:r>
              <a:rPr lang="en-US" dirty="0" smtClean="0"/>
              <a:t>%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99167" y="5900853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</a:t>
            </a:r>
            <a:r>
              <a:rPr lang="en-US" baseline="-25000" dirty="0" err="1" smtClean="0"/>
              <a:t>SR</a:t>
            </a:r>
            <a:r>
              <a:rPr lang="en-US" dirty="0" smtClean="0"/>
              <a:t>=14%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62295" y="5900853"/>
            <a:ext cx="1133644" cy="369332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f</a:t>
            </a:r>
            <a:r>
              <a:rPr lang="en-US" baseline="-25000" dirty="0" err="1" smtClean="0"/>
              <a:t>SR</a:t>
            </a:r>
            <a:r>
              <a:rPr lang="en-US" dirty="0" smtClean="0"/>
              <a:t>=16%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05028" y="6442196"/>
            <a:ext cx="123112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Century Gothic"/>
                <a:cs typeface="Century Gothic"/>
              </a:rPr>
              <a:t>Ellipticity</a:t>
            </a:r>
            <a:endParaRPr lang="en-US" sz="2000" dirty="0">
              <a:latin typeface="Century Gothic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8669" y="3360644"/>
            <a:ext cx="616976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Century Gothic"/>
                <a:cs typeface="Century Gothic"/>
              </a:rPr>
              <a:t>λ</a:t>
            </a:r>
            <a:r>
              <a:rPr lang="en-US" sz="2400" baseline="-25000" dirty="0" err="1" smtClean="0">
                <a:latin typeface="Century Gothic"/>
                <a:cs typeface="Century Gothic"/>
              </a:rPr>
              <a:t>R</a:t>
            </a:r>
            <a:endParaRPr lang="en-US" sz="2400" baseline="-250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044960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Kinematic Morphology-Density Relation.</a:t>
            </a:r>
            <a:endParaRPr lang="en-US" dirty="0"/>
          </a:p>
        </p:txBody>
      </p:sp>
      <p:pic>
        <p:nvPicPr>
          <p:cNvPr id="4" name="Picture 3" descr="figure_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6059" r="6666"/>
          <a:stretch/>
        </p:blipFill>
        <p:spPr>
          <a:xfrm>
            <a:off x="457200" y="1761067"/>
            <a:ext cx="8077200" cy="479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534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ami_concep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0891" y="912890"/>
            <a:ext cx="5880519" cy="4394467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69010" y="186268"/>
            <a:ext cx="7772400" cy="5933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algn="l"/>
            <a:r>
              <a:rPr lang="en-US" dirty="0" smtClean="0">
                <a:solidFill>
                  <a:srgbClr val="FF0000"/>
                </a:solidFill>
              </a:rPr>
              <a:t>SAMI</a:t>
            </a:r>
          </a:p>
          <a:p>
            <a:pPr algn="l"/>
            <a:endParaRPr lang="en-US" dirty="0" smtClean="0"/>
          </a:p>
          <a:p>
            <a:pPr algn="l"/>
            <a:endParaRPr lang="en-US" dirty="0" smtClean="0"/>
          </a:p>
          <a:p>
            <a:pPr algn="l"/>
            <a:endParaRPr lang="en-US" dirty="0"/>
          </a:p>
          <a:p>
            <a:pPr algn="l"/>
            <a:endParaRPr lang="en-US" dirty="0" smtClean="0"/>
          </a:p>
          <a:p>
            <a:pPr algn="l"/>
            <a:r>
              <a:rPr lang="en-US" dirty="0" smtClean="0">
                <a:solidFill>
                  <a:srgbClr val="FF0000"/>
                </a:solidFill>
              </a:rPr>
              <a:t>S</a:t>
            </a:r>
            <a:r>
              <a:rPr lang="en-US" dirty="0" smtClean="0"/>
              <a:t>ydney-</a:t>
            </a:r>
          </a:p>
          <a:p>
            <a:pPr algn="l"/>
            <a:r>
              <a:rPr lang="en-US" dirty="0" smtClean="0">
                <a:solidFill>
                  <a:srgbClr val="FF0000"/>
                </a:solidFill>
              </a:rPr>
              <a:t>A</a:t>
            </a:r>
            <a:r>
              <a:rPr lang="en-US" dirty="0" smtClean="0"/>
              <a:t>AO </a:t>
            </a:r>
          </a:p>
          <a:p>
            <a:pPr algn="l"/>
            <a:r>
              <a:rPr lang="en-US" dirty="0" smtClean="0">
                <a:solidFill>
                  <a:srgbClr val="FF0000"/>
                </a:solidFill>
              </a:rPr>
              <a:t>M</a:t>
            </a:r>
            <a:r>
              <a:rPr lang="en-US" dirty="0" smtClean="0"/>
              <a:t>ulti-object </a:t>
            </a:r>
          </a:p>
          <a:p>
            <a:pPr algn="l"/>
            <a:r>
              <a:rPr lang="en-US" dirty="0" smtClean="0">
                <a:solidFill>
                  <a:srgbClr val="FF0000"/>
                </a:solidFill>
              </a:rPr>
              <a:t>I</a:t>
            </a:r>
            <a:r>
              <a:rPr lang="en-US" dirty="0" smtClean="0"/>
              <a:t>ntegral field spectrograph</a:t>
            </a:r>
          </a:p>
        </p:txBody>
      </p:sp>
    </p:spTree>
    <p:extLst>
      <p:ext uri="{BB962C8B-B14F-4D97-AF65-F5344CB8AC3E}">
        <p14:creationId xmlns:p14="http://schemas.microsoft.com/office/powerpoint/2010/main" val="264563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err="1" smtClean="0"/>
              <a:t>Abell</a:t>
            </a:r>
            <a:r>
              <a:rPr lang="en-US" dirty="0" smtClean="0"/>
              <a:t> 85</a:t>
            </a:r>
            <a:endParaRPr lang="en-US" dirty="0"/>
          </a:p>
        </p:txBody>
      </p:sp>
      <p:pic>
        <p:nvPicPr>
          <p:cNvPr id="13" name="Picture 12" descr="Abell_0085_small_KIN.XY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5" b="29383"/>
          <a:stretch/>
        </p:blipFill>
        <p:spPr>
          <a:xfrm rot="16200000">
            <a:off x="-143740" y="1616935"/>
            <a:ext cx="5028816" cy="4842933"/>
          </a:xfrm>
          <a:prstGeom prst="rect">
            <a:avLst/>
          </a:prstGeom>
        </p:spPr>
      </p:pic>
      <p:pic>
        <p:nvPicPr>
          <p:cNvPr id="14" name="Picture 13" descr="A85_xray_opt_smal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434" y="1910561"/>
            <a:ext cx="4440700" cy="442212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998133" y="3335866"/>
            <a:ext cx="1354667" cy="1337734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3352800" y="1910561"/>
            <a:ext cx="1682750" cy="1425307"/>
          </a:xfrm>
          <a:prstGeom prst="line">
            <a:avLst/>
          </a:prstGeom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352800" y="4673600"/>
            <a:ext cx="1682750" cy="1289050"/>
          </a:xfrm>
          <a:prstGeom prst="line">
            <a:avLst/>
          </a:prstGeom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-50799" y="6460979"/>
            <a:ext cx="3886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cs typeface="Century Gothic"/>
              </a:rPr>
              <a:t>Images created by Matt </a:t>
            </a:r>
            <a:r>
              <a:rPr lang="en-US" sz="2000" dirty="0" err="1" smtClean="0">
                <a:solidFill>
                  <a:srgbClr val="000000"/>
                </a:solidFill>
                <a:cs typeface="Century Gothic"/>
              </a:rPr>
              <a:t>Owers</a:t>
            </a:r>
            <a:endParaRPr lang="en-US" sz="2000" dirty="0">
              <a:solidFill>
                <a:srgbClr val="000000"/>
              </a:solidFill>
              <a:cs typeface="Century Gothic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92800" y="1417638"/>
            <a:ext cx="2022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SDSS + Chandra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650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87254" y="2627375"/>
            <a:ext cx="1771577" cy="17737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168_xray_opt_smal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932" y="2016292"/>
            <a:ext cx="4301067" cy="4282919"/>
          </a:xfrm>
          <a:prstGeom prst="rect">
            <a:avLst/>
          </a:prstGeom>
        </p:spPr>
      </p:pic>
      <p:pic>
        <p:nvPicPr>
          <p:cNvPr id="3" name="Picture 2" descr="Abell_0168_small_KIN.XY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19" b="28395"/>
          <a:stretch/>
        </p:blipFill>
        <p:spPr>
          <a:xfrm rot="16200000">
            <a:off x="33082" y="1798546"/>
            <a:ext cx="4699956" cy="465886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err="1" smtClean="0"/>
              <a:t>Abell</a:t>
            </a:r>
            <a:r>
              <a:rPr lang="en-US" dirty="0" smtClean="0"/>
              <a:t> 168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558831" y="2016292"/>
            <a:ext cx="1629119" cy="606924"/>
          </a:xfrm>
          <a:prstGeom prst="line">
            <a:avLst/>
          </a:prstGeom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558831" y="4401075"/>
            <a:ext cx="1629119" cy="1555225"/>
          </a:xfrm>
          <a:prstGeom prst="line">
            <a:avLst/>
          </a:prstGeom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-50799" y="6460979"/>
            <a:ext cx="3886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cs typeface="Century Gothic"/>
              </a:rPr>
              <a:t>Images created by Matt </a:t>
            </a:r>
            <a:r>
              <a:rPr lang="en-US" sz="2000" dirty="0" err="1" smtClean="0">
                <a:solidFill>
                  <a:srgbClr val="000000"/>
                </a:solidFill>
                <a:cs typeface="Century Gothic"/>
              </a:rPr>
              <a:t>Owers</a:t>
            </a:r>
            <a:endParaRPr lang="en-US" sz="2000" dirty="0">
              <a:solidFill>
                <a:srgbClr val="000000"/>
              </a:solidFill>
              <a:cs typeface="Century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29867" y="1593334"/>
            <a:ext cx="2022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SDSS + Chandra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848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074544" y="3551010"/>
            <a:ext cx="1312123" cy="1291929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bell_2399_small_KIN.XY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1" b="30426"/>
          <a:stretch/>
        </p:blipFill>
        <p:spPr>
          <a:xfrm rot="16200000">
            <a:off x="-63921" y="2001958"/>
            <a:ext cx="4593164" cy="4441603"/>
          </a:xfrm>
          <a:prstGeom prst="rect">
            <a:avLst/>
          </a:prstGeom>
        </p:spPr>
      </p:pic>
      <p:pic>
        <p:nvPicPr>
          <p:cNvPr id="4" name="Picture 3" descr="A2399_xray_opt_smal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3" y="2188056"/>
            <a:ext cx="4097867" cy="412385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err="1" smtClean="0"/>
              <a:t>Abell</a:t>
            </a:r>
            <a:r>
              <a:rPr lang="en-US" dirty="0" smtClean="0"/>
              <a:t> 2399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3386667" y="2188056"/>
            <a:ext cx="1845733" cy="1362954"/>
          </a:xfrm>
          <a:prstGeom prst="line">
            <a:avLst/>
          </a:prstGeom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386667" y="4842939"/>
            <a:ext cx="1845733" cy="1117594"/>
          </a:xfrm>
          <a:prstGeom prst="line">
            <a:avLst/>
          </a:prstGeom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-50799" y="6460979"/>
            <a:ext cx="3886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cs typeface="Century Gothic"/>
              </a:rPr>
              <a:t>Images created by Matt </a:t>
            </a:r>
            <a:r>
              <a:rPr lang="en-US" sz="2000" dirty="0" err="1" smtClean="0">
                <a:solidFill>
                  <a:srgbClr val="000000"/>
                </a:solidFill>
                <a:cs typeface="Century Gothic"/>
              </a:rPr>
              <a:t>Owers</a:t>
            </a:r>
            <a:endParaRPr lang="en-US" sz="2000" dirty="0">
              <a:solidFill>
                <a:srgbClr val="000000"/>
              </a:solidFill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00799" y="1741511"/>
            <a:ext cx="1653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SDSS + XMM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745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Strong evidence for SR formation in groups.</a:t>
            </a:r>
          </a:p>
          <a:p>
            <a:endParaRPr lang="en-US" dirty="0"/>
          </a:p>
          <a:p>
            <a:r>
              <a:rPr lang="en-US" dirty="0" smtClean="0"/>
              <a:t>Qualitative evidence to suggest some dependence of kinematic morphology-density relation on dynamical state of cluster.</a:t>
            </a:r>
          </a:p>
          <a:p>
            <a:endParaRPr lang="en-US" dirty="0"/>
          </a:p>
          <a:p>
            <a:r>
              <a:rPr lang="en-US" dirty="0" smtClean="0"/>
              <a:t>To be expanded with full SAMI Galaxy Survey.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6425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mi_concept.png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474397" cy="63328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SAMI Associate Membership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Associate membership status available.</a:t>
            </a:r>
          </a:p>
          <a:p>
            <a:endParaRPr lang="en-US" dirty="0"/>
          </a:p>
          <a:p>
            <a:r>
              <a:rPr lang="en-US" dirty="0" smtClean="0"/>
              <a:t>Propose a specific project.</a:t>
            </a:r>
          </a:p>
          <a:p>
            <a:r>
              <a:rPr lang="en-US" dirty="0" smtClean="0"/>
              <a:t>Access to SAMI data for that project.</a:t>
            </a:r>
          </a:p>
          <a:p>
            <a:endParaRPr lang="en-US" dirty="0" smtClean="0"/>
          </a:p>
          <a:p>
            <a:r>
              <a:rPr lang="en-US" dirty="0" smtClean="0"/>
              <a:t>Contact: </a:t>
            </a:r>
            <a:r>
              <a:rPr lang="en-US" dirty="0" smtClean="0">
                <a:hlinkClick r:id="rId3"/>
              </a:rPr>
              <a:t>scroom@physics.usyd.edu.au</a:t>
            </a:r>
            <a:endParaRPr lang="en-US" dirty="0" smtClean="0"/>
          </a:p>
          <a:p>
            <a:r>
              <a:rPr lang="en-US" dirty="0" smtClean="0"/>
              <a:t>OR come and talk to me this week!</a:t>
            </a:r>
          </a:p>
        </p:txBody>
      </p:sp>
    </p:spTree>
    <p:extLst>
      <p:ext uri="{BB962C8B-B14F-4D97-AF65-F5344CB8AC3E}">
        <p14:creationId xmlns:p14="http://schemas.microsoft.com/office/powerpoint/2010/main" val="1408744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1947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Target Selection</a:t>
            </a:r>
            <a:endParaRPr lang="en-US" dirty="0"/>
          </a:p>
        </p:txBody>
      </p:sp>
      <p:pic>
        <p:nvPicPr>
          <p:cNvPr id="4" name="Picture 3" descr="Re_hist_GAMAfields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0" r="2301"/>
          <a:stretch/>
        </p:blipFill>
        <p:spPr>
          <a:xfrm>
            <a:off x="780329" y="798863"/>
            <a:ext cx="7313670" cy="61968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1205743" y="4927466"/>
            <a:ext cx="31904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Slides from Julia Bryant.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22856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err="1" smtClean="0"/>
              <a:t>Fibres</a:t>
            </a:r>
            <a:r>
              <a:rPr lang="en-US" dirty="0" smtClean="0"/>
              <a:t> and Pixels</a:t>
            </a:r>
            <a:endParaRPr lang="en-US" dirty="0"/>
          </a:p>
        </p:txBody>
      </p:sp>
      <p:pic>
        <p:nvPicPr>
          <p:cNvPr id="4" name="Picture 3" descr="Sharp2014_Fig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066"/>
          <a:stretch/>
        </p:blipFill>
        <p:spPr>
          <a:xfrm>
            <a:off x="2302937" y="1678006"/>
            <a:ext cx="4318000" cy="4237183"/>
          </a:xfrm>
          <a:prstGeom prst="rect">
            <a:avLst/>
          </a:prstGeom>
        </p:spPr>
      </p:pic>
      <p:pic>
        <p:nvPicPr>
          <p:cNvPr id="6" name="Picture 5" descr="Sharp2014_Fig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3" r="37668"/>
          <a:stretch/>
        </p:blipFill>
        <p:spPr>
          <a:xfrm>
            <a:off x="2476503" y="1634066"/>
            <a:ext cx="4199467" cy="4281123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" name="Picture 4" descr="Sharp2014_Fig2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36" r="7682"/>
          <a:stretch/>
        </p:blipFill>
        <p:spPr>
          <a:xfrm>
            <a:off x="2302937" y="1678006"/>
            <a:ext cx="4199467" cy="422025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" name="TextBox 6"/>
          <p:cNvSpPr txBox="1"/>
          <p:nvPr/>
        </p:nvSpPr>
        <p:spPr>
          <a:xfrm>
            <a:off x="101598" y="6163732"/>
            <a:ext cx="25993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cs typeface="Century Gothic"/>
              </a:rPr>
              <a:t>Sharp et al. in prep.</a:t>
            </a:r>
            <a:endParaRPr lang="en-US" sz="2000" dirty="0"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666833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err="1" smtClean="0"/>
              <a:t>Fibres</a:t>
            </a:r>
            <a:r>
              <a:rPr lang="en-US" dirty="0" smtClean="0"/>
              <a:t> and Pixels</a:t>
            </a:r>
            <a:endParaRPr lang="en-US" dirty="0"/>
          </a:p>
        </p:txBody>
      </p:sp>
      <p:pic>
        <p:nvPicPr>
          <p:cNvPr id="3" name="Picture 2" descr="Sharp2014_Fig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2" y="1587499"/>
            <a:ext cx="8968682" cy="45762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1598" y="6163732"/>
            <a:ext cx="25993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cs typeface="Century Gothic"/>
              </a:rPr>
              <a:t>Sharp et al. in prep.</a:t>
            </a:r>
            <a:endParaRPr lang="en-US" sz="2000" dirty="0">
              <a:cs typeface="Century Gothic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469" y="1727206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2" y="3166534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2132" y="4605869"/>
            <a:ext cx="460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001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ami_mounted.jpg"/>
          <p:cNvPicPr>
            <a:picLocks noChangeAspect="1"/>
          </p:cNvPicPr>
          <p:nvPr/>
        </p:nvPicPr>
        <p:blipFill>
          <a:blip r:embed="rId3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9300" y="-118533"/>
            <a:ext cx="10693400" cy="71289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SAMI – At a Glance.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390" y="3581401"/>
            <a:ext cx="3945467" cy="28702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latin typeface="Gill Sans Light"/>
                <a:cs typeface="Gill Sans Light"/>
              </a:rPr>
              <a:t>RED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  <a:latin typeface="Gill Sans Light"/>
              <a:cs typeface="Gill Sans Light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  <a:latin typeface="Gill Sans Light"/>
                <a:cs typeface="Gill Sans Light"/>
              </a:rPr>
              <a:t>R~4500</a:t>
            </a:r>
          </a:p>
          <a:p>
            <a:pPr marL="0" indent="0">
              <a:buNone/>
            </a:pPr>
            <a:r>
              <a:rPr lang="en-US" dirty="0" err="1" smtClean="0">
                <a:solidFill>
                  <a:srgbClr val="000000"/>
                </a:solidFill>
                <a:latin typeface="Gill Sans Light"/>
                <a:ea typeface="Lucida Grande"/>
                <a:cs typeface="Gill Sans Light"/>
              </a:rPr>
              <a:t>λ</a:t>
            </a:r>
            <a:r>
              <a:rPr lang="en-US" dirty="0" smtClean="0">
                <a:solidFill>
                  <a:srgbClr val="000000"/>
                </a:solidFill>
                <a:latin typeface="Gill Sans Light"/>
                <a:cs typeface="Gill Sans Light"/>
              </a:rPr>
              <a:t>: 625nm-735nm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068457" y="3581401"/>
            <a:ext cx="3945467" cy="287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>
                <a:solidFill>
                  <a:srgbClr val="0000FF"/>
                </a:solidFill>
                <a:latin typeface="Gill Sans Light"/>
                <a:cs typeface="Gill Sans Light"/>
              </a:rPr>
              <a:t>BLUE</a:t>
            </a:r>
          </a:p>
          <a:p>
            <a:pPr marL="0" indent="0">
              <a:buFont typeface="Arial"/>
              <a:buNone/>
            </a:pPr>
            <a:endParaRPr lang="en-US" dirty="0" smtClean="0">
              <a:solidFill>
                <a:srgbClr val="FF0000"/>
              </a:solidFill>
              <a:latin typeface="Gill Sans Light"/>
              <a:cs typeface="Gill Sans Light"/>
            </a:endParaRPr>
          </a:p>
          <a:p>
            <a:pPr marL="0" indent="0">
              <a:buFont typeface="Arial"/>
              <a:buNone/>
            </a:pPr>
            <a:r>
              <a:rPr lang="en-US" dirty="0" smtClean="0">
                <a:solidFill>
                  <a:srgbClr val="000000"/>
                </a:solidFill>
                <a:latin typeface="Gill Sans Light"/>
                <a:cs typeface="Gill Sans Light"/>
              </a:rPr>
              <a:t>R~1700</a:t>
            </a:r>
          </a:p>
          <a:p>
            <a:pPr marL="0" indent="0">
              <a:buFont typeface="Arial"/>
              <a:buNone/>
            </a:pPr>
            <a:r>
              <a:rPr lang="en-US" dirty="0" err="1" smtClean="0">
                <a:solidFill>
                  <a:srgbClr val="000000"/>
                </a:solidFill>
                <a:latin typeface="Gill Sans Light"/>
                <a:ea typeface="Lucida Grande"/>
                <a:cs typeface="Gill Sans Light"/>
              </a:rPr>
              <a:t>λ</a:t>
            </a:r>
            <a:r>
              <a:rPr lang="en-US" dirty="0" smtClean="0">
                <a:solidFill>
                  <a:srgbClr val="000000"/>
                </a:solidFill>
                <a:latin typeface="Gill Sans Light"/>
                <a:cs typeface="Gill Sans Light"/>
              </a:rPr>
              <a:t>: 370nm-570nm</a:t>
            </a:r>
          </a:p>
          <a:p>
            <a:pPr marL="0" indent="0">
              <a:buFont typeface="Arial"/>
              <a:buNone/>
            </a:pPr>
            <a:endParaRPr lang="en-US" dirty="0">
              <a:solidFill>
                <a:srgbClr val="000000"/>
              </a:solidFill>
              <a:latin typeface="Gill Sans Light"/>
              <a:cs typeface="Gill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4004" y="1710266"/>
            <a:ext cx="31586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Gill Sans Light"/>
                <a:cs typeface="Gill Sans Light"/>
              </a:rPr>
              <a:t>Bundles (IFUs): </a:t>
            </a:r>
            <a:r>
              <a:rPr lang="en-US" sz="3200" b="1" dirty="0" smtClean="0">
                <a:solidFill>
                  <a:srgbClr val="008000"/>
                </a:solidFill>
                <a:latin typeface="Gill Sans"/>
                <a:cs typeface="Gill Sans"/>
              </a:rPr>
              <a:t>13</a:t>
            </a:r>
          </a:p>
          <a:p>
            <a:r>
              <a:rPr lang="en-US" sz="3200" dirty="0" smtClean="0">
                <a:latin typeface="Gill Sans Light"/>
                <a:cs typeface="Gill Sans Light"/>
              </a:rPr>
              <a:t>Sky </a:t>
            </a:r>
            <a:r>
              <a:rPr lang="en-US" sz="3200" dirty="0" err="1" smtClean="0">
                <a:latin typeface="Gill Sans Light"/>
                <a:cs typeface="Gill Sans Light"/>
              </a:rPr>
              <a:t>Fibres</a:t>
            </a:r>
            <a:r>
              <a:rPr lang="en-US" sz="3200" dirty="0" smtClean="0">
                <a:latin typeface="Gill Sans Light"/>
                <a:cs typeface="Gill Sans Light"/>
              </a:rPr>
              <a:t>: 26</a:t>
            </a:r>
          </a:p>
          <a:p>
            <a:r>
              <a:rPr lang="en-US" sz="3200" dirty="0" smtClean="0">
                <a:latin typeface="Gill Sans Light"/>
                <a:cs typeface="Gill Sans Light"/>
              </a:rPr>
              <a:t>Total </a:t>
            </a:r>
            <a:r>
              <a:rPr lang="en-US" sz="3200" dirty="0" err="1" smtClean="0">
                <a:latin typeface="Gill Sans Light"/>
                <a:cs typeface="Gill Sans Light"/>
              </a:rPr>
              <a:t>Fibres</a:t>
            </a:r>
            <a:r>
              <a:rPr lang="en-US" sz="3200" dirty="0" smtClean="0">
                <a:latin typeface="Gill Sans Light"/>
                <a:cs typeface="Gill Sans Light"/>
              </a:rPr>
              <a:t>: 819</a:t>
            </a:r>
            <a:endParaRPr lang="en-US" sz="3200" dirty="0">
              <a:latin typeface="Gill Sans Light"/>
              <a:cs typeface="Gill Sans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68457" y="1710266"/>
            <a:ext cx="492434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Gill Sans Light"/>
                <a:cs typeface="Gill Sans Light"/>
              </a:rPr>
              <a:t>Total </a:t>
            </a:r>
            <a:r>
              <a:rPr lang="en-US" sz="3200" dirty="0" err="1" smtClean="0">
                <a:latin typeface="Gill Sans Light"/>
                <a:cs typeface="Gill Sans Light"/>
              </a:rPr>
              <a:t>fov</a:t>
            </a:r>
            <a:r>
              <a:rPr lang="en-US" sz="3200" dirty="0" smtClean="0">
                <a:latin typeface="Gill Sans Light"/>
                <a:cs typeface="Gill Sans Light"/>
              </a:rPr>
              <a:t>: 1 degree</a:t>
            </a:r>
          </a:p>
          <a:p>
            <a:r>
              <a:rPr lang="en-US" sz="3200" dirty="0" smtClean="0">
                <a:latin typeface="Gill Sans Light"/>
                <a:cs typeface="Gill Sans Light"/>
              </a:rPr>
              <a:t>Bundle </a:t>
            </a:r>
            <a:r>
              <a:rPr lang="en-US" sz="3200" dirty="0" err="1" smtClean="0">
                <a:latin typeface="Gill Sans Light"/>
                <a:cs typeface="Gill Sans Light"/>
              </a:rPr>
              <a:t>fov</a:t>
            </a:r>
            <a:r>
              <a:rPr lang="en-US" sz="3200" dirty="0" smtClean="0">
                <a:latin typeface="Gill Sans Light"/>
                <a:cs typeface="Gill Sans Light"/>
              </a:rPr>
              <a:t>: 15’’</a:t>
            </a:r>
          </a:p>
          <a:p>
            <a:r>
              <a:rPr lang="en-US" sz="3200" dirty="0" err="1" smtClean="0">
                <a:latin typeface="Gill Sans Light"/>
                <a:cs typeface="Gill Sans Light"/>
              </a:rPr>
              <a:t>Fibre</a:t>
            </a:r>
            <a:r>
              <a:rPr lang="en-US" sz="3200" dirty="0" smtClean="0">
                <a:latin typeface="Gill Sans Light"/>
                <a:cs typeface="Gill Sans Light"/>
              </a:rPr>
              <a:t> resolution element: 1.6’’</a:t>
            </a:r>
            <a:endParaRPr lang="en-US" sz="3200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353720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AMIgroupP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2529" y="-119055"/>
            <a:ext cx="11737090" cy="70167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6" y="16692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The SAMI Galaxy Survey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 descr="SAMI-Survey-Log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351" y="5528786"/>
            <a:ext cx="3908164" cy="135431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661147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AMIgroupPic.jpg"/>
          <p:cNvPicPr>
            <a:picLocks noChangeAspect="1"/>
          </p:cNvPicPr>
          <p:nvPr/>
        </p:nvPicPr>
        <p:blipFill>
          <a:blip r:embed="rId2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2529" y="-119055"/>
            <a:ext cx="11737090" cy="7016739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55855" y="1600200"/>
            <a:ext cx="8736477" cy="197988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Physics of galaxy transformations.</a:t>
            </a:r>
          </a:p>
          <a:p>
            <a:r>
              <a:rPr lang="en-US" dirty="0" smtClean="0"/>
              <a:t>Gas Flows in galaxy evolution.</a:t>
            </a:r>
          </a:p>
          <a:p>
            <a:r>
              <a:rPr lang="en-US" dirty="0" smtClean="0"/>
              <a:t>Build up of mass and angular momentum.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5853" y="3546217"/>
            <a:ext cx="88881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cs typeface="Century Gothic"/>
              </a:rPr>
              <a:t>3400 </a:t>
            </a:r>
            <a:r>
              <a:rPr lang="en-US" sz="2400" dirty="0" smtClean="0">
                <a:cs typeface="Century Gothic"/>
              </a:rPr>
              <a:t>galaxies – broad range of mass and environments.</a:t>
            </a:r>
            <a:endParaRPr lang="en-US" sz="2400" dirty="0" smtClean="0">
              <a:cs typeface="Century Gothic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cs typeface="Century Gothic"/>
              </a:rPr>
              <a:t>3 years – awarded 151-181 nights on AAT!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cs typeface="Century Gothic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cs typeface="Century Gothic"/>
              </a:rPr>
              <a:t>Already underway! ~650 galaxies already!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cs typeface="Century Gothic"/>
              </a:rPr>
              <a:t>36 nights in 14A (including some KOALA nights)</a:t>
            </a:r>
            <a:endParaRPr lang="en-US" sz="2400" dirty="0">
              <a:cs typeface="Century Gothic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2406" y="16692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The SAMI Galaxy Survey</a:t>
            </a:r>
            <a:endParaRPr lang="en-US" dirty="0"/>
          </a:p>
        </p:txBody>
      </p:sp>
      <p:pic>
        <p:nvPicPr>
          <p:cNvPr id="12" name="Picture 11" descr="SAMI-Survey-Log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351" y="5528786"/>
            <a:ext cx="3908164" cy="135431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73975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937" y="274638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Target Selection</a:t>
            </a:r>
            <a:endParaRPr lang="en-US" dirty="0"/>
          </a:p>
        </p:txBody>
      </p:sp>
      <p:pic>
        <p:nvPicPr>
          <p:cNvPr id="4" name="Picture 3" descr="GAMA_logo_pin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37" y="2404545"/>
            <a:ext cx="3348567" cy="2678854"/>
          </a:xfrm>
          <a:prstGeom prst="rect">
            <a:avLst/>
          </a:prstGeom>
        </p:spPr>
      </p:pic>
      <p:pic>
        <p:nvPicPr>
          <p:cNvPr id="6" name="Picture 5" descr="abell85_sdss.jpe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1" t="28299" r="29514" b="19618"/>
          <a:stretch/>
        </p:blipFill>
        <p:spPr>
          <a:xfrm>
            <a:off x="5554130" y="3813398"/>
            <a:ext cx="2590800" cy="2540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270937" y="1673549"/>
            <a:ext cx="42700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Primary Sample: Field and Group </a:t>
            </a:r>
          </a:p>
          <a:p>
            <a:r>
              <a:rPr lang="en-US" sz="2000" dirty="0" smtClean="0"/>
              <a:t>70% of galaxies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4926234" y="3177753"/>
            <a:ext cx="36256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Secondary Sample: Clusters</a:t>
            </a:r>
          </a:p>
          <a:p>
            <a:r>
              <a:rPr lang="en-US" sz="2000" dirty="0" smtClean="0"/>
              <a:t>30% of galaxies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7864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509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Galaxy and Mass Assembly (GAMA)</a:t>
            </a:r>
            <a:endParaRPr lang="en-US" dirty="0"/>
          </a:p>
        </p:txBody>
      </p:sp>
      <p:pic>
        <p:nvPicPr>
          <p:cNvPr id="4" name="Picture 3" descr="gama_multi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t="4655" r="7592" b="5670"/>
          <a:stretch/>
        </p:blipFill>
        <p:spPr>
          <a:xfrm>
            <a:off x="1239428" y="1265241"/>
            <a:ext cx="6786971" cy="51466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51466" y="6491756"/>
            <a:ext cx="34958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cs typeface="Century Gothic"/>
              </a:rPr>
              <a:t>Figure Credit: Simon Driver</a:t>
            </a:r>
            <a:endParaRPr lang="en-US" sz="2000" dirty="0"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417621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13223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ama_montage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8" t="7200" r="5358" b="7556"/>
          <a:stretch/>
        </p:blipFill>
        <p:spPr>
          <a:xfrm rot="5400000">
            <a:off x="170394" y="1539876"/>
            <a:ext cx="5135030" cy="45614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223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GAMA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 descr="gama_montage1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6" t="7199" r="80001" b="9772"/>
          <a:stretch/>
        </p:blipFill>
        <p:spPr>
          <a:xfrm rot="5400000">
            <a:off x="2280706" y="-1633010"/>
            <a:ext cx="795870" cy="444288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2400" y="-13220"/>
            <a:ext cx="3048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50933" y="1422400"/>
            <a:ext cx="3623734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²"/>
            </a:pPr>
            <a:r>
              <a:rPr lang="en-US" sz="2200" dirty="0" smtClean="0">
                <a:solidFill>
                  <a:schemeClr val="bg1"/>
                </a:solidFill>
              </a:rPr>
              <a:t>VST (</a:t>
            </a:r>
            <a:r>
              <a:rPr lang="en-US" sz="2200" dirty="0" err="1" smtClean="0">
                <a:solidFill>
                  <a:schemeClr val="bg1"/>
                </a:solidFill>
              </a:rPr>
              <a:t>KiDS</a:t>
            </a:r>
            <a:r>
              <a:rPr lang="en-US" sz="2200" dirty="0" smtClean="0">
                <a:solidFill>
                  <a:schemeClr val="bg1"/>
                </a:solidFill>
              </a:rPr>
              <a:t>) Imaging</a:t>
            </a:r>
          </a:p>
          <a:p>
            <a:pPr marL="342900" indent="-342900">
              <a:buFont typeface="Wingdings" charset="2"/>
              <a:buChar char="²"/>
            </a:pPr>
            <a:r>
              <a:rPr lang="en-US" sz="2200" dirty="0" smtClean="0">
                <a:solidFill>
                  <a:schemeClr val="bg1"/>
                </a:solidFill>
              </a:rPr>
              <a:t>VISTA (VIKINGS) Imaging</a:t>
            </a:r>
          </a:p>
          <a:p>
            <a:pPr marL="342900" indent="-342900">
              <a:buFont typeface="Wingdings" charset="2"/>
              <a:buChar char="²"/>
            </a:pPr>
            <a:r>
              <a:rPr lang="en-US" sz="2200" dirty="0" smtClean="0">
                <a:solidFill>
                  <a:schemeClr val="bg1"/>
                </a:solidFill>
              </a:rPr>
              <a:t>325-MHz GMRT Observations.</a:t>
            </a:r>
          </a:p>
          <a:p>
            <a:pPr marL="342900" indent="-342900">
              <a:buFont typeface="Wingdings" charset="2"/>
              <a:buChar char="²"/>
            </a:pPr>
            <a:r>
              <a:rPr lang="en-US" sz="2200" dirty="0" smtClean="0">
                <a:solidFill>
                  <a:schemeClr val="bg1"/>
                </a:solidFill>
              </a:rPr>
              <a:t>HI – ALFALFA</a:t>
            </a:r>
          </a:p>
          <a:p>
            <a:pPr marL="342900" indent="-342900">
              <a:buFont typeface="Wingdings" charset="2"/>
              <a:buChar char="²"/>
            </a:pPr>
            <a:endParaRPr lang="en-US" sz="2200" dirty="0">
              <a:solidFill>
                <a:schemeClr val="bg1"/>
              </a:solidFill>
            </a:endParaRPr>
          </a:p>
          <a:p>
            <a:pPr marL="342900" indent="-342900">
              <a:buFont typeface="Wingdings" charset="2"/>
              <a:buChar char="²"/>
            </a:pPr>
            <a:r>
              <a:rPr lang="en-US" sz="2200" dirty="0" smtClean="0">
                <a:solidFill>
                  <a:schemeClr val="bg1"/>
                </a:solidFill>
              </a:rPr>
              <a:t>Current: </a:t>
            </a:r>
            <a:r>
              <a:rPr lang="en-US" sz="2200" dirty="0" err="1" smtClean="0">
                <a:solidFill>
                  <a:schemeClr val="bg1"/>
                </a:solidFill>
              </a:rPr>
              <a:t>eVLA</a:t>
            </a:r>
            <a:r>
              <a:rPr lang="en-US" sz="2200" dirty="0" smtClean="0">
                <a:solidFill>
                  <a:schemeClr val="bg1"/>
                </a:solidFill>
              </a:rPr>
              <a:t> HI  proposal.</a:t>
            </a:r>
          </a:p>
          <a:p>
            <a:pPr marL="342900" indent="-342900">
              <a:buFont typeface="Wingdings" charset="2"/>
              <a:buChar char="²"/>
            </a:pPr>
            <a:endParaRPr lang="en-US" sz="2200" dirty="0">
              <a:solidFill>
                <a:schemeClr val="bg1"/>
              </a:solidFill>
            </a:endParaRPr>
          </a:p>
          <a:p>
            <a:pPr marL="342900" indent="-342900">
              <a:buFont typeface="Wingdings" charset="2"/>
              <a:buChar char="²"/>
            </a:pPr>
            <a:r>
              <a:rPr lang="en-US" sz="2200" dirty="0" smtClean="0">
                <a:solidFill>
                  <a:schemeClr val="bg1"/>
                </a:solidFill>
              </a:rPr>
              <a:t>Future: HI - ASKAP DINGO</a:t>
            </a:r>
          </a:p>
        </p:txBody>
      </p:sp>
    </p:spTree>
    <p:extLst>
      <p:ext uri="{BB962C8B-B14F-4D97-AF65-F5344CB8AC3E}">
        <p14:creationId xmlns:p14="http://schemas.microsoft.com/office/powerpoint/2010/main" val="2373358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9973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Targets - GAMA</a:t>
            </a:r>
            <a:endParaRPr lang="en-US" dirty="0"/>
          </a:p>
        </p:txBody>
      </p:sp>
      <p:pic>
        <p:nvPicPr>
          <p:cNvPr id="4" name="Picture 3" descr="ZvsMstarSAMI_GAMAfields.pdf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8" t="8302" r="3552" b="7824"/>
          <a:stretch/>
        </p:blipFill>
        <p:spPr>
          <a:xfrm>
            <a:off x="-79347" y="845561"/>
            <a:ext cx="8978768" cy="65027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1424497" y="5130662"/>
            <a:ext cx="3209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Figure from Julia Bryant.</a:t>
            </a:r>
            <a:endParaRPr lang="en-US" sz="2000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327150" y="4535767"/>
            <a:ext cx="1161302" cy="95697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488452" y="4535766"/>
            <a:ext cx="574675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051175" y="4224616"/>
            <a:ext cx="854075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892550" y="3595966"/>
            <a:ext cx="8636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879850" y="3126066"/>
            <a:ext cx="8636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051175" y="3907116"/>
            <a:ext cx="847725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749800" y="2897466"/>
            <a:ext cx="196215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730750" y="2414866"/>
            <a:ext cx="3124200" cy="3175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743450" y="2418041"/>
            <a:ext cx="0" cy="1177925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892550" y="3116541"/>
            <a:ext cx="0" cy="1108075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051175" y="3892546"/>
            <a:ext cx="0" cy="64322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1304925" y="5416546"/>
            <a:ext cx="45719" cy="16192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/>
          <p:cNvCxnSpPr/>
          <p:nvPr/>
        </p:nvCxnSpPr>
        <p:spPr>
          <a:xfrm>
            <a:off x="6718300" y="1558921"/>
            <a:ext cx="0" cy="1351245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7848600" y="1558921"/>
            <a:ext cx="6350" cy="873125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1043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4644</TotalTime>
  <Words>754</Words>
  <Application>Microsoft Macintosh PowerPoint</Application>
  <PresentationFormat>On-screen Show (4:3)</PresentationFormat>
  <Paragraphs>170</Paragraphs>
  <Slides>27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The SAMI Galaxy Survey</vt:lpstr>
      <vt:lpstr>PowerPoint Presentation</vt:lpstr>
      <vt:lpstr>SAMI – At a Glance.</vt:lpstr>
      <vt:lpstr>The SAMI Galaxy Survey</vt:lpstr>
      <vt:lpstr>The SAMI Galaxy Survey</vt:lpstr>
      <vt:lpstr>Target Selection</vt:lpstr>
      <vt:lpstr>Galaxy and Mass Assembly (GAMA)</vt:lpstr>
      <vt:lpstr>GAMA</vt:lpstr>
      <vt:lpstr>Targets - GAMA</vt:lpstr>
      <vt:lpstr>Targets - Clusters</vt:lpstr>
      <vt:lpstr>Targets - Clusters</vt:lpstr>
      <vt:lpstr>Targets - Clusters</vt:lpstr>
      <vt:lpstr>Cluster Archive Data and Follow-Up</vt:lpstr>
      <vt:lpstr>First Science – Stellar Kinematics in the SAMI Pilot Survey</vt:lpstr>
      <vt:lpstr>The SAMI Pilot Survey</vt:lpstr>
      <vt:lpstr>Kinematic Morphology-Density Relation</vt:lpstr>
      <vt:lpstr>SAMI Stellar Kinematics</vt:lpstr>
      <vt:lpstr>Classification</vt:lpstr>
      <vt:lpstr>Kinematic Morphology-Density Relation.</vt:lpstr>
      <vt:lpstr>Abell 85</vt:lpstr>
      <vt:lpstr>PowerPoint Presentation</vt:lpstr>
      <vt:lpstr>PowerPoint Presentation</vt:lpstr>
      <vt:lpstr>Conclusions</vt:lpstr>
      <vt:lpstr>SAMI Associate Membership</vt:lpstr>
      <vt:lpstr>Target Selection</vt:lpstr>
      <vt:lpstr>Fibres and Pixels</vt:lpstr>
      <vt:lpstr>Fibres and Pixels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Lisa Fogarty</cp:lastModifiedBy>
  <cp:revision>145</cp:revision>
  <dcterms:created xsi:type="dcterms:W3CDTF">2010-04-12T23:12:02Z</dcterms:created>
  <dcterms:modified xsi:type="dcterms:W3CDTF">2014-03-11T08:23:00Z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