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0" r:id="rId3"/>
    <p:sldId id="321" r:id="rId4"/>
    <p:sldId id="322" r:id="rId5"/>
    <p:sldId id="299" r:id="rId6"/>
    <p:sldId id="371" r:id="rId7"/>
    <p:sldId id="267" r:id="rId8"/>
    <p:sldId id="301" r:id="rId9"/>
    <p:sldId id="280" r:id="rId10"/>
    <p:sldId id="304" r:id="rId11"/>
    <p:sldId id="348" r:id="rId12"/>
    <p:sldId id="289" r:id="rId13"/>
    <p:sldId id="300" r:id="rId14"/>
    <p:sldId id="284" r:id="rId15"/>
    <p:sldId id="374" r:id="rId16"/>
    <p:sldId id="362" r:id="rId17"/>
    <p:sldId id="385" r:id="rId18"/>
    <p:sldId id="328" r:id="rId19"/>
    <p:sldId id="357" r:id="rId20"/>
    <p:sldId id="386" r:id="rId21"/>
    <p:sldId id="387" r:id="rId22"/>
    <p:sldId id="326" r:id="rId23"/>
    <p:sldId id="390" r:id="rId24"/>
    <p:sldId id="389" r:id="rId25"/>
    <p:sldId id="338" r:id="rId26"/>
    <p:sldId id="391" r:id="rId27"/>
    <p:sldId id="311" r:id="rId28"/>
    <p:sldId id="303" r:id="rId29"/>
    <p:sldId id="295" r:id="rId30"/>
    <p:sldId id="350" r:id="rId31"/>
    <p:sldId id="286" r:id="rId32"/>
    <p:sldId id="372" r:id="rId33"/>
    <p:sldId id="378" r:id="rId34"/>
    <p:sldId id="345" r:id="rId35"/>
    <p:sldId id="324" r:id="rId36"/>
    <p:sldId id="278" r:id="rId37"/>
    <p:sldId id="382" r:id="rId38"/>
    <p:sldId id="327" r:id="rId39"/>
    <p:sldId id="339" r:id="rId40"/>
    <p:sldId id="33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00E46"/>
    <a:srgbClr val="140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0" autoAdjust="0"/>
    <p:restoredTop sz="89855" autoAdjust="0"/>
  </p:normalViewPr>
  <p:slideViewPr>
    <p:cSldViewPr snapToGrid="0" snapToObjects="1" showGuides="1">
      <p:cViewPr>
        <p:scale>
          <a:sx n="100" d="100"/>
          <a:sy n="100" d="100"/>
        </p:scale>
        <p:origin x="-1624" y="-496"/>
      </p:cViewPr>
      <p:guideLst>
        <p:guide orient="horz" pos="3631"/>
        <p:guide pos="2023"/>
      </p:guideLst>
    </p:cSldViewPr>
  </p:slideViewPr>
  <p:outlineViewPr>
    <p:cViewPr>
      <p:scale>
        <a:sx n="33" d="100"/>
        <a:sy n="33" d="100"/>
      </p:scale>
      <p:origin x="0" y="3976"/>
    </p:cViewPr>
  </p:outlineViewPr>
  <p:notesTextViewPr>
    <p:cViewPr>
      <p:scale>
        <a:sx n="100" d="100"/>
        <a:sy n="100" d="100"/>
      </p:scale>
      <p:origin x="0" y="144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AB36F-3F5A-3444-B925-D7B8AE73B9CF}" type="doc">
      <dgm:prSet loTypeId="urn:microsoft.com/office/officeart/2005/8/layout/hChevron3" loCatId="" qsTypeId="urn:microsoft.com/office/officeart/2005/8/quickstyle/simple4" qsCatId="simple" csTypeId="urn:microsoft.com/office/officeart/2005/8/colors/colorful2" csCatId="colorful" phldr="1"/>
      <dgm:spPr/>
    </dgm:pt>
    <dgm:pt modelId="{32AC9C4D-BF26-114A-AB1E-F22867FFB937}">
      <dgm:prSet phldrT="[テキスト]" custT="1"/>
      <dgm:spPr/>
      <dgm:t>
        <a:bodyPr/>
        <a:lstStyle/>
        <a:p>
          <a:r>
            <a:rPr kumimoji="1" lang="en-US" altLang="ja-JP" sz="1800" dirty="0" smtClean="0">
              <a:solidFill>
                <a:srgbClr val="000000"/>
              </a:solidFill>
            </a:rPr>
            <a:t>Early-stage</a:t>
          </a:r>
          <a:endParaRPr kumimoji="1" lang="ja-JP" altLang="en-US" sz="1800" dirty="0">
            <a:solidFill>
              <a:srgbClr val="000000"/>
            </a:solidFill>
          </a:endParaRPr>
        </a:p>
      </dgm:t>
    </dgm:pt>
    <dgm:pt modelId="{7FA8F1DA-A685-CA4F-80EE-CD77F3C43CBD}" type="parTrans" cxnId="{1CB52776-4BD9-D848-ACBA-C1CEB6344468}">
      <dgm:prSet/>
      <dgm:spPr/>
      <dgm:t>
        <a:bodyPr/>
        <a:lstStyle/>
        <a:p>
          <a:endParaRPr kumimoji="1" lang="ja-JP" altLang="en-US"/>
        </a:p>
      </dgm:t>
    </dgm:pt>
    <dgm:pt modelId="{75F45EE7-510E-0E48-866C-59C2BFF657C2}" type="sibTrans" cxnId="{1CB52776-4BD9-D848-ACBA-C1CEB6344468}">
      <dgm:prSet/>
      <dgm:spPr/>
      <dgm:t>
        <a:bodyPr/>
        <a:lstStyle/>
        <a:p>
          <a:endParaRPr kumimoji="1" lang="ja-JP" altLang="en-US"/>
        </a:p>
      </dgm:t>
    </dgm:pt>
    <dgm:pt modelId="{3B43843C-3BE8-A646-8E2B-2074DA4A801D}">
      <dgm:prSet phldrT="[テキスト]" custT="1"/>
      <dgm:spPr/>
      <dgm:t>
        <a:bodyPr/>
        <a:lstStyle/>
        <a:p>
          <a:r>
            <a:rPr kumimoji="1" lang="en-US" altLang="ja-JP" sz="1800" dirty="0" smtClean="0">
              <a:solidFill>
                <a:srgbClr val="000000"/>
              </a:solidFill>
            </a:rPr>
            <a:t>Late-stage</a:t>
          </a:r>
        </a:p>
        <a:p>
          <a:r>
            <a:rPr kumimoji="1" lang="en-US" altLang="ja-JP" sz="1800" dirty="0" smtClean="0">
              <a:solidFill>
                <a:srgbClr val="000000"/>
              </a:solidFill>
            </a:rPr>
            <a:t>(before merging)</a:t>
          </a:r>
          <a:endParaRPr kumimoji="1" lang="ja-JP" altLang="en-US" sz="1800" dirty="0">
            <a:solidFill>
              <a:srgbClr val="000000"/>
            </a:solidFill>
          </a:endParaRPr>
        </a:p>
      </dgm:t>
    </dgm:pt>
    <dgm:pt modelId="{092C9C71-1E3E-F64E-B44E-B4DBC65FBCD8}" type="parTrans" cxnId="{CA61DD55-3409-F941-B923-D1D112D5DDD7}">
      <dgm:prSet/>
      <dgm:spPr/>
      <dgm:t>
        <a:bodyPr/>
        <a:lstStyle/>
        <a:p>
          <a:endParaRPr kumimoji="1" lang="ja-JP" altLang="en-US"/>
        </a:p>
      </dgm:t>
    </dgm:pt>
    <dgm:pt modelId="{86928AF3-98F7-0F41-8DD5-173B7D702C3E}" type="sibTrans" cxnId="{CA61DD55-3409-F941-B923-D1D112D5DDD7}">
      <dgm:prSet/>
      <dgm:spPr/>
      <dgm:t>
        <a:bodyPr/>
        <a:lstStyle/>
        <a:p>
          <a:endParaRPr kumimoji="1" lang="ja-JP" altLang="en-US"/>
        </a:p>
      </dgm:t>
    </dgm:pt>
    <dgm:pt modelId="{E6D818E5-188F-074A-862E-DAC02DDA8C92}">
      <dgm:prSet phldrT="[テキスト]" custT="1"/>
      <dgm:spPr/>
      <dgm:t>
        <a:bodyPr/>
        <a:lstStyle/>
        <a:p>
          <a:r>
            <a:rPr kumimoji="1" lang="en-US" altLang="ja-JP" sz="1800" dirty="0" smtClean="0">
              <a:solidFill>
                <a:srgbClr val="000000"/>
              </a:solidFill>
            </a:rPr>
            <a:t>Late</a:t>
          </a:r>
          <a:r>
            <a:rPr kumimoji="1" lang="en-US" altLang="ja-JP" sz="1800" smtClean="0">
              <a:solidFill>
                <a:srgbClr val="000000"/>
              </a:solidFill>
            </a:rPr>
            <a:t>-stage</a:t>
          </a:r>
          <a:endParaRPr kumimoji="1" lang="en-US" altLang="ja-JP" sz="1800" dirty="0" smtClean="0">
            <a:solidFill>
              <a:srgbClr val="000000"/>
            </a:solidFill>
          </a:endParaRPr>
        </a:p>
        <a:p>
          <a:r>
            <a:rPr kumimoji="1" lang="en-US" altLang="ja-JP" sz="1800" dirty="0" smtClean="0">
              <a:solidFill>
                <a:srgbClr val="000000"/>
              </a:solidFill>
            </a:rPr>
            <a:t>(after merging)</a:t>
          </a:r>
          <a:endParaRPr kumimoji="1" lang="ja-JP" altLang="en-US" sz="1800" dirty="0">
            <a:solidFill>
              <a:srgbClr val="000000"/>
            </a:solidFill>
          </a:endParaRPr>
        </a:p>
      </dgm:t>
    </dgm:pt>
    <dgm:pt modelId="{E4842DD6-9298-6C4B-ACD9-0A97F3A77186}" type="parTrans" cxnId="{30D7CD35-43C6-4047-A4E6-E3F967458861}">
      <dgm:prSet/>
      <dgm:spPr/>
      <dgm:t>
        <a:bodyPr/>
        <a:lstStyle/>
        <a:p>
          <a:endParaRPr kumimoji="1" lang="ja-JP" altLang="en-US"/>
        </a:p>
      </dgm:t>
    </dgm:pt>
    <dgm:pt modelId="{93892D2A-638E-224D-BC8E-E0453C0108A6}" type="sibTrans" cxnId="{30D7CD35-43C6-4047-A4E6-E3F967458861}">
      <dgm:prSet/>
      <dgm:spPr/>
      <dgm:t>
        <a:bodyPr/>
        <a:lstStyle/>
        <a:p>
          <a:endParaRPr kumimoji="1" lang="ja-JP" altLang="en-US"/>
        </a:p>
      </dgm:t>
    </dgm:pt>
    <dgm:pt modelId="{B7923D51-B171-4C48-A424-969D2F83C1E5}">
      <dgm:prSet phldrT="[テキスト]" custT="1"/>
      <dgm:spPr/>
      <dgm:t>
        <a:bodyPr/>
        <a:lstStyle/>
        <a:p>
          <a:r>
            <a:rPr kumimoji="1" lang="en-US" altLang="ja-JP" sz="1800" dirty="0" smtClean="0">
              <a:solidFill>
                <a:srgbClr val="000000"/>
              </a:solidFill>
            </a:rPr>
            <a:t>Intermediate-stage</a:t>
          </a:r>
          <a:endParaRPr kumimoji="1" lang="ja-JP" altLang="en-US" sz="1800" dirty="0">
            <a:solidFill>
              <a:srgbClr val="000000"/>
            </a:solidFill>
          </a:endParaRPr>
        </a:p>
      </dgm:t>
    </dgm:pt>
    <dgm:pt modelId="{72EB42C6-9652-8047-B33D-BF8BE50B937C}" type="parTrans" cxnId="{0819D13F-382D-944A-B855-CD92D56F3A6C}">
      <dgm:prSet/>
      <dgm:spPr/>
      <dgm:t>
        <a:bodyPr/>
        <a:lstStyle/>
        <a:p>
          <a:endParaRPr kumimoji="1" lang="ja-JP" altLang="en-US"/>
        </a:p>
      </dgm:t>
    </dgm:pt>
    <dgm:pt modelId="{D9B6186C-2002-D746-B326-879BE4C524CF}" type="sibTrans" cxnId="{0819D13F-382D-944A-B855-CD92D56F3A6C}">
      <dgm:prSet/>
      <dgm:spPr/>
      <dgm:t>
        <a:bodyPr/>
        <a:lstStyle/>
        <a:p>
          <a:endParaRPr kumimoji="1" lang="ja-JP" altLang="en-US"/>
        </a:p>
      </dgm:t>
    </dgm:pt>
    <dgm:pt modelId="{2FAC3768-5562-EC41-92D9-54A43DEE35C9}" type="pres">
      <dgm:prSet presAssocID="{12AAB36F-3F5A-3444-B925-D7B8AE73B9CF}" presName="Name0" presStyleCnt="0">
        <dgm:presLayoutVars>
          <dgm:dir/>
          <dgm:resizeHandles val="exact"/>
        </dgm:presLayoutVars>
      </dgm:prSet>
      <dgm:spPr/>
    </dgm:pt>
    <dgm:pt modelId="{AB3E17F8-0B50-7241-852E-0253DC0385F6}" type="pres">
      <dgm:prSet presAssocID="{32AC9C4D-BF26-114A-AB1E-F22867FFB93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179208-3A39-7744-BED5-9AB20AF76C1C}" type="pres">
      <dgm:prSet presAssocID="{75F45EE7-510E-0E48-866C-59C2BFF657C2}" presName="parSpace" presStyleCnt="0"/>
      <dgm:spPr/>
    </dgm:pt>
    <dgm:pt modelId="{AC2BF932-CCD5-C54F-AA47-C107C669B4E0}" type="pres">
      <dgm:prSet presAssocID="{B7923D51-B171-4C48-A424-969D2F83C1E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B3219-67C9-CB44-9A8D-5911A566E0CC}" type="pres">
      <dgm:prSet presAssocID="{D9B6186C-2002-D746-B326-879BE4C524CF}" presName="parSpace" presStyleCnt="0"/>
      <dgm:spPr/>
    </dgm:pt>
    <dgm:pt modelId="{73E386B1-0483-1A4E-B7B2-BFE34EB6DE97}" type="pres">
      <dgm:prSet presAssocID="{3B43843C-3BE8-A646-8E2B-2074DA4A801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D274D93-81D3-A24A-B0C9-FEA5278F9073}" type="pres">
      <dgm:prSet presAssocID="{86928AF3-98F7-0F41-8DD5-173B7D702C3E}" presName="parSpace" presStyleCnt="0"/>
      <dgm:spPr/>
    </dgm:pt>
    <dgm:pt modelId="{8E48E797-289F-0440-B8BD-16E815B95881}" type="pres">
      <dgm:prSet presAssocID="{E6D818E5-188F-074A-862E-DAC02DDA8C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BA8B874-7E04-2449-99C9-8EE424DC0DA6}" type="presOf" srcId="{12AAB36F-3F5A-3444-B925-D7B8AE73B9CF}" destId="{2FAC3768-5562-EC41-92D9-54A43DEE35C9}" srcOrd="0" destOrd="0" presId="urn:microsoft.com/office/officeart/2005/8/layout/hChevron3"/>
    <dgm:cxn modelId="{025D7A87-120F-514E-9015-B28E6BBE7C84}" type="presOf" srcId="{E6D818E5-188F-074A-862E-DAC02DDA8C92}" destId="{8E48E797-289F-0440-B8BD-16E815B95881}" srcOrd="0" destOrd="0" presId="urn:microsoft.com/office/officeart/2005/8/layout/hChevron3"/>
    <dgm:cxn modelId="{0819D13F-382D-944A-B855-CD92D56F3A6C}" srcId="{12AAB36F-3F5A-3444-B925-D7B8AE73B9CF}" destId="{B7923D51-B171-4C48-A424-969D2F83C1E5}" srcOrd="1" destOrd="0" parTransId="{72EB42C6-9652-8047-B33D-BF8BE50B937C}" sibTransId="{D9B6186C-2002-D746-B326-879BE4C524CF}"/>
    <dgm:cxn modelId="{E042B70E-332C-4842-BB3F-E818249D4D6A}" type="presOf" srcId="{32AC9C4D-BF26-114A-AB1E-F22867FFB937}" destId="{AB3E17F8-0B50-7241-852E-0253DC0385F6}" srcOrd="0" destOrd="0" presId="urn:microsoft.com/office/officeart/2005/8/layout/hChevron3"/>
    <dgm:cxn modelId="{1CB52776-4BD9-D848-ACBA-C1CEB6344468}" srcId="{12AAB36F-3F5A-3444-B925-D7B8AE73B9CF}" destId="{32AC9C4D-BF26-114A-AB1E-F22867FFB937}" srcOrd="0" destOrd="0" parTransId="{7FA8F1DA-A685-CA4F-80EE-CD77F3C43CBD}" sibTransId="{75F45EE7-510E-0E48-866C-59C2BFF657C2}"/>
    <dgm:cxn modelId="{CA61DD55-3409-F941-B923-D1D112D5DDD7}" srcId="{12AAB36F-3F5A-3444-B925-D7B8AE73B9CF}" destId="{3B43843C-3BE8-A646-8E2B-2074DA4A801D}" srcOrd="2" destOrd="0" parTransId="{092C9C71-1E3E-F64E-B44E-B4DBC65FBCD8}" sibTransId="{86928AF3-98F7-0F41-8DD5-173B7D702C3E}"/>
    <dgm:cxn modelId="{581C9EEF-762F-424F-B24A-CE90387133AB}" type="presOf" srcId="{B7923D51-B171-4C48-A424-969D2F83C1E5}" destId="{AC2BF932-CCD5-C54F-AA47-C107C669B4E0}" srcOrd="0" destOrd="0" presId="urn:microsoft.com/office/officeart/2005/8/layout/hChevron3"/>
    <dgm:cxn modelId="{30D7CD35-43C6-4047-A4E6-E3F967458861}" srcId="{12AAB36F-3F5A-3444-B925-D7B8AE73B9CF}" destId="{E6D818E5-188F-074A-862E-DAC02DDA8C92}" srcOrd="3" destOrd="0" parTransId="{E4842DD6-9298-6C4B-ACD9-0A97F3A77186}" sibTransId="{93892D2A-638E-224D-BC8E-E0453C0108A6}"/>
    <dgm:cxn modelId="{221D1830-CDFA-EE4D-A005-DFD45F5E2AF2}" type="presOf" srcId="{3B43843C-3BE8-A646-8E2B-2074DA4A801D}" destId="{73E386B1-0483-1A4E-B7B2-BFE34EB6DE97}" srcOrd="0" destOrd="0" presId="urn:microsoft.com/office/officeart/2005/8/layout/hChevron3"/>
    <dgm:cxn modelId="{512743A4-2C04-C446-A74C-7367106EFD9D}" type="presParOf" srcId="{2FAC3768-5562-EC41-92D9-54A43DEE35C9}" destId="{AB3E17F8-0B50-7241-852E-0253DC0385F6}" srcOrd="0" destOrd="0" presId="urn:microsoft.com/office/officeart/2005/8/layout/hChevron3"/>
    <dgm:cxn modelId="{985B8CED-6479-8C41-BF59-917377521468}" type="presParOf" srcId="{2FAC3768-5562-EC41-92D9-54A43DEE35C9}" destId="{1E179208-3A39-7744-BED5-9AB20AF76C1C}" srcOrd="1" destOrd="0" presId="urn:microsoft.com/office/officeart/2005/8/layout/hChevron3"/>
    <dgm:cxn modelId="{D584C9DC-B9B4-614A-8E9D-5407E1E4A06E}" type="presParOf" srcId="{2FAC3768-5562-EC41-92D9-54A43DEE35C9}" destId="{AC2BF932-CCD5-C54F-AA47-C107C669B4E0}" srcOrd="2" destOrd="0" presId="urn:microsoft.com/office/officeart/2005/8/layout/hChevron3"/>
    <dgm:cxn modelId="{6D43683E-01E1-634E-91F3-D4EA652F990D}" type="presParOf" srcId="{2FAC3768-5562-EC41-92D9-54A43DEE35C9}" destId="{411B3219-67C9-CB44-9A8D-5911A566E0CC}" srcOrd="3" destOrd="0" presId="urn:microsoft.com/office/officeart/2005/8/layout/hChevron3"/>
    <dgm:cxn modelId="{D0C69A13-6C8C-CE4B-9B04-1A6C9E2A5EFF}" type="presParOf" srcId="{2FAC3768-5562-EC41-92D9-54A43DEE35C9}" destId="{73E386B1-0483-1A4E-B7B2-BFE34EB6DE97}" srcOrd="4" destOrd="0" presId="urn:microsoft.com/office/officeart/2005/8/layout/hChevron3"/>
    <dgm:cxn modelId="{B1B47505-8F75-E346-AA0A-FC0AC6D8F6C7}" type="presParOf" srcId="{2FAC3768-5562-EC41-92D9-54A43DEE35C9}" destId="{0D274D93-81D3-A24A-B0C9-FEA5278F9073}" srcOrd="5" destOrd="0" presId="urn:microsoft.com/office/officeart/2005/8/layout/hChevron3"/>
    <dgm:cxn modelId="{CC4D9F44-079D-0040-9853-E1490003AC32}" type="presParOf" srcId="{2FAC3768-5562-EC41-92D9-54A43DEE35C9}" destId="{8E48E797-289F-0440-B8BD-16E815B9588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E17F8-0B50-7241-852E-0253DC0385F6}">
      <dsp:nvSpPr>
        <dsp:cNvPr id="0" name=""/>
        <dsp:cNvSpPr/>
      </dsp:nvSpPr>
      <dsp:spPr>
        <a:xfrm>
          <a:off x="2294" y="0"/>
          <a:ext cx="2302221" cy="61269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0000"/>
              </a:solidFill>
            </a:rPr>
            <a:t>Early-stage</a:t>
          </a:r>
          <a:endParaRPr kumimoji="1" lang="ja-JP" altLang="en-US" sz="1800" kern="1200" dirty="0">
            <a:solidFill>
              <a:srgbClr val="000000"/>
            </a:solidFill>
          </a:endParaRPr>
        </a:p>
      </dsp:txBody>
      <dsp:txXfrm>
        <a:off x="2294" y="0"/>
        <a:ext cx="2149047" cy="612696"/>
      </dsp:txXfrm>
    </dsp:sp>
    <dsp:sp modelId="{AC2BF932-CCD5-C54F-AA47-C107C669B4E0}">
      <dsp:nvSpPr>
        <dsp:cNvPr id="0" name=""/>
        <dsp:cNvSpPr/>
      </dsp:nvSpPr>
      <dsp:spPr>
        <a:xfrm>
          <a:off x="1844071" y="0"/>
          <a:ext cx="2302221" cy="612696"/>
        </a:xfrm>
        <a:prstGeom prst="chevron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0000"/>
              </a:solidFill>
            </a:rPr>
            <a:t>Intermediate-stage</a:t>
          </a:r>
          <a:endParaRPr kumimoji="1" lang="ja-JP" altLang="en-US" sz="1800" kern="1200" dirty="0">
            <a:solidFill>
              <a:srgbClr val="000000"/>
            </a:solidFill>
          </a:endParaRPr>
        </a:p>
      </dsp:txBody>
      <dsp:txXfrm>
        <a:off x="2150419" y="0"/>
        <a:ext cx="1689525" cy="612696"/>
      </dsp:txXfrm>
    </dsp:sp>
    <dsp:sp modelId="{73E386B1-0483-1A4E-B7B2-BFE34EB6DE97}">
      <dsp:nvSpPr>
        <dsp:cNvPr id="0" name=""/>
        <dsp:cNvSpPr/>
      </dsp:nvSpPr>
      <dsp:spPr>
        <a:xfrm>
          <a:off x="3685848" y="0"/>
          <a:ext cx="2302221" cy="612696"/>
        </a:xfrm>
        <a:prstGeom prst="chevron">
          <a:avLst/>
        </a:prstGeom>
        <a:gradFill rotWithShape="0">
          <a:gsLst>
            <a:gs pos="0">
              <a:schemeClr val="accent2">
                <a:hueOff val="-4370268"/>
                <a:satOff val="-5184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370268"/>
                <a:satOff val="-5184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0000"/>
              </a:solidFill>
            </a:rPr>
            <a:t>Late-stage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0000"/>
              </a:solidFill>
            </a:rPr>
            <a:t>(before merging)</a:t>
          </a:r>
          <a:endParaRPr kumimoji="1" lang="ja-JP" altLang="en-US" sz="1800" kern="1200" dirty="0">
            <a:solidFill>
              <a:srgbClr val="000000"/>
            </a:solidFill>
          </a:endParaRPr>
        </a:p>
      </dsp:txBody>
      <dsp:txXfrm>
        <a:off x="3992196" y="0"/>
        <a:ext cx="1689525" cy="612696"/>
      </dsp:txXfrm>
    </dsp:sp>
    <dsp:sp modelId="{8E48E797-289F-0440-B8BD-16E815B95881}">
      <dsp:nvSpPr>
        <dsp:cNvPr id="0" name=""/>
        <dsp:cNvSpPr/>
      </dsp:nvSpPr>
      <dsp:spPr>
        <a:xfrm>
          <a:off x="5527625" y="0"/>
          <a:ext cx="2302221" cy="612696"/>
        </a:xfrm>
        <a:prstGeom prst="chevron">
          <a:avLst/>
        </a:prstGeom>
        <a:gradFill rotWithShape="0">
          <a:gsLst>
            <a:gs pos="0">
              <a:schemeClr val="accent2">
                <a:hueOff val="-6555402"/>
                <a:satOff val="-7776"/>
                <a:lumOff val="-41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6555402"/>
                <a:satOff val="-7776"/>
                <a:lumOff val="-41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0000"/>
              </a:solidFill>
            </a:rPr>
            <a:t>Late</a:t>
          </a:r>
          <a:r>
            <a:rPr kumimoji="1" lang="en-US" altLang="ja-JP" sz="1800" kern="1200" smtClean="0">
              <a:solidFill>
                <a:srgbClr val="000000"/>
              </a:solidFill>
            </a:rPr>
            <a:t>-stage</a:t>
          </a:r>
          <a:endParaRPr kumimoji="1" lang="en-US" altLang="ja-JP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solidFill>
                <a:srgbClr val="000000"/>
              </a:solidFill>
            </a:rPr>
            <a:t>(after merging)</a:t>
          </a:r>
          <a:endParaRPr kumimoji="1" lang="ja-JP" altLang="en-US" sz="1800" kern="1200" dirty="0">
            <a:solidFill>
              <a:srgbClr val="000000"/>
            </a:solidFill>
          </a:endParaRPr>
        </a:p>
      </dsp:txBody>
      <dsp:txXfrm>
        <a:off x="5833973" y="0"/>
        <a:ext cx="1689525" cy="61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3C4E9-345F-154F-A2DC-D3408F40710C}" type="datetimeFigureOut">
              <a:rPr kumimoji="1" lang="ja-JP" altLang="en-US" smtClean="0"/>
              <a:t>14/03/12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DDF1-0246-584B-971D-1D3A03F23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24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3DA4-F6CD-0442-8CA3-2D06B295851C}" type="datetimeFigureOut">
              <a:rPr kumimoji="1" lang="ja-JP" altLang="en-US" smtClean="0"/>
              <a:t>14/03/12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D7FBB-ED22-A74D-9AB8-9558754F7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15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giving me a chance to give a talk.  </a:t>
            </a:r>
          </a:p>
          <a:p>
            <a:r>
              <a:rPr kumimoji="1" lang="en-US" altLang="ja-JP" baseline="0" dirty="0" smtClean="0"/>
              <a:t>I’m Junko Ueda.  I’m a PhD student at University of Tokyo, Japan.  </a:t>
            </a:r>
          </a:p>
          <a:p>
            <a:r>
              <a:rPr kumimoji="1" lang="en-US" altLang="ja-JP" baseline="0" dirty="0" smtClean="0"/>
              <a:t>Today I’d like to talk about our merger remnant CO study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Merger </a:t>
            </a:r>
            <a:r>
              <a:rPr kumimoji="1" lang="en-US" altLang="ja-JP" baseline="0" smtClean="0"/>
              <a:t>remnant is 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title is “Probing the evolution…”.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first, I’ll give you a short introduction about a scenario of galaxy evolution after a merging event.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11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are integrated intensity maps.</a:t>
            </a:r>
          </a:p>
          <a:p>
            <a:r>
              <a:rPr kumimoji="1" lang="en-US" altLang="ja-JP" baseline="0" dirty="0" smtClean="0"/>
              <a:t>The contours show the CO emission and the background is the K-band image.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CO emission was detected in 30 sources.</a:t>
            </a:r>
          </a:p>
          <a:p>
            <a:r>
              <a:rPr kumimoji="1" lang="en-US" altLang="ja-JP" baseline="0" dirty="0" smtClean="0"/>
              <a:t>The FIR luminosities of the sample increase from bottom to top.</a:t>
            </a:r>
          </a:p>
          <a:p>
            <a:r>
              <a:rPr kumimoji="1" lang="en-US" altLang="ja-JP" baseline="0" dirty="0" smtClean="0"/>
              <a:t>The galaxies undetected in CO have relatively low FIR luminosities.</a:t>
            </a:r>
          </a:p>
          <a:p>
            <a:r>
              <a:rPr kumimoji="1" lang="en-US" altLang="ja-JP" baseline="0" dirty="0" smtClean="0"/>
              <a:t>#05:30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93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these are velocity fields. You can see disk-like rotation in many sources.</a:t>
            </a:r>
          </a:p>
          <a:p>
            <a:r>
              <a:rPr kumimoji="1" lang="en-US" altLang="ja-JP" dirty="0" smtClean="0"/>
              <a:t>We fitted</a:t>
            </a:r>
            <a:r>
              <a:rPr kumimoji="1" lang="en-US" altLang="ja-JP" baseline="0" dirty="0" smtClean="0"/>
              <a:t> the velocity filed with concentric rings.  </a:t>
            </a:r>
          </a:p>
          <a:p>
            <a:r>
              <a:rPr kumimoji="1" lang="en-US" altLang="ja-JP" baseline="0" dirty="0" smtClean="0"/>
              <a:t>As a result, </a:t>
            </a:r>
            <a:r>
              <a:rPr kumimoji="1" lang="en-US" altLang="ja-JP" dirty="0" smtClean="0"/>
              <a:t>the velocity fields of 24</a:t>
            </a:r>
            <a:r>
              <a:rPr kumimoji="1" lang="en-US" altLang="ja-JP" baseline="0" dirty="0" smtClean="0"/>
              <a:t> sources can be modeled by disk-like rotation.</a:t>
            </a:r>
          </a:p>
          <a:p>
            <a:r>
              <a:rPr kumimoji="1" lang="en-US" altLang="ja-JP" baseline="0" dirty="0" smtClean="0"/>
              <a:t>The velocity fields of the other 6 sources are complicated.  </a:t>
            </a:r>
          </a:p>
          <a:p>
            <a:r>
              <a:rPr kumimoji="1" lang="en-US" altLang="ja-JP" baseline="0" dirty="0" smtClean="0"/>
              <a:t>The fitting procedure failed due to clumpy CO distribution or complicated velocity distribution.</a:t>
            </a:r>
          </a:p>
          <a:p>
            <a:r>
              <a:rPr kumimoji="1" lang="en-US" altLang="ja-JP" baseline="0" dirty="0" smtClean="0"/>
              <a:t>After this, I discuss the CO properties for 24 sources with molecular gas disks.</a:t>
            </a:r>
          </a:p>
          <a:p>
            <a:r>
              <a:rPr kumimoji="1" lang="en-US" altLang="ja-JP" baseline="0" dirty="0" smtClean="0"/>
              <a:t>#06:00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97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 first, we investigate</a:t>
            </a:r>
            <a:r>
              <a:rPr kumimoji="1" lang="en-US" altLang="ja-JP" baseline="0" dirty="0" smtClean="0"/>
              <a:t> the size of the molecular gas disk.    </a:t>
            </a:r>
          </a:p>
          <a:p>
            <a:r>
              <a:rPr kumimoji="1" lang="en-US" altLang="ja-JP" baseline="0" dirty="0" smtClean="0"/>
              <a:t>In this study, we define the relative size of the gas disk to the stellar spheroidal component as </a:t>
            </a:r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 is the ratio of R_80 to the K-band effective radius.</a:t>
            </a:r>
          </a:p>
          <a:p>
            <a:r>
              <a:rPr kumimoji="1" lang="en-US" altLang="ja-JP" baseline="0" dirty="0" smtClean="0"/>
              <a:t>R_80 is the radius which contains 80 % of the total CO flux.  </a:t>
            </a:r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estimate </a:t>
            </a:r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 for the merger remnant sample and control samples to compare the disk size.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72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use 38 early-type</a:t>
            </a:r>
            <a:r>
              <a:rPr kumimoji="1" lang="en-US" altLang="ja-JP" baseline="0" dirty="0" smtClean="0"/>
              <a:t> galaxies in the ATLAS3D sample and 25 late-type galaxies in BIMA-SONG sample.  </a:t>
            </a:r>
          </a:p>
          <a:p>
            <a:r>
              <a:rPr kumimoji="1" lang="en-US" altLang="ja-JP" baseline="0" dirty="0" smtClean="0"/>
              <a:t>This is a histogram of the relative size of the gas disk, merger remnants, early-type galaxies, and late-type galaxies.</a:t>
            </a:r>
          </a:p>
          <a:p>
            <a:r>
              <a:rPr kumimoji="1" lang="en-US" altLang="ja-JP" baseline="0" dirty="0" smtClean="0"/>
              <a:t>We compare the distribution of </a:t>
            </a:r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 among the three samples using a KS test.</a:t>
            </a:r>
          </a:p>
          <a:p>
            <a:r>
              <a:rPr kumimoji="1" lang="en-US" altLang="ja-JP" baseline="0" dirty="0" smtClean="0"/>
              <a:t>As a results, the population of the merger remnants is different from the late-type galaxies, and it is not significant different from the early-type galaxies.</a:t>
            </a:r>
          </a:p>
          <a:p>
            <a:r>
              <a:rPr kumimoji="1" lang="en-US" altLang="ja-JP" baseline="0" dirty="0" smtClean="0"/>
              <a:t>Therefore the relative disk size in the merger remnants is similar to that in the early-type galaxies rather than late-type galaxies.</a:t>
            </a:r>
          </a:p>
          <a:p>
            <a:r>
              <a:rPr kumimoji="1" lang="en-US" altLang="ja-JP" baseline="0" dirty="0" smtClean="0"/>
              <a:t>#09:15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710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compare the gas mass fraction among</a:t>
            </a:r>
            <a:r>
              <a:rPr kumimoji="1" lang="en-US" altLang="ja-JP" baseline="0" dirty="0" smtClean="0"/>
              <a:t> three samples, the merger remnants, early-type galaxies, and late-type galaxies.  </a:t>
            </a:r>
          </a:p>
          <a:p>
            <a:r>
              <a:rPr kumimoji="1" lang="en-US" altLang="ja-JP" baseline="0" dirty="0" smtClean="0"/>
              <a:t>In this study, we define the gas mass fraction as the ratio of the molecular gas mass to the stellar mass.  </a:t>
            </a:r>
          </a:p>
          <a:p>
            <a:r>
              <a:rPr kumimoji="1" lang="en-US" altLang="ja-JP" baseline="0" dirty="0" smtClean="0"/>
              <a:t>Investigating the distribution of the gas mass fraction using a KS-test, the population of the gas mass fraction in the merger remnants is different from both early-type galaxies and late-type galaxies.</a:t>
            </a:r>
          </a:p>
          <a:p>
            <a:r>
              <a:rPr kumimoji="1" lang="en-US" altLang="ja-JP" baseline="0" dirty="0" smtClean="0"/>
              <a:t>#09:45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117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plot the relation</a:t>
            </a:r>
            <a:r>
              <a:rPr kumimoji="1" lang="en-US" altLang="ja-JP" baseline="0" dirty="0" smtClean="0"/>
              <a:t> between the gas mass fraction and disk size.  </a:t>
            </a:r>
          </a:p>
          <a:p>
            <a:r>
              <a:rPr kumimoji="1" lang="en-US" altLang="ja-JP" dirty="0" smtClean="0"/>
              <a:t>This is the gas</a:t>
            </a:r>
            <a:r>
              <a:rPr kumimoji="1" lang="en-US" altLang="ja-JP" baseline="0" dirty="0" smtClean="0"/>
              <a:t> mass fraction and this is the relative size of the molecular gas disk to the stellar spheroidal component.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this plot, the gas mass fraction increase from left to right, and the disk size increases from bottom to top. </a:t>
            </a:r>
          </a:p>
          <a:p>
            <a:r>
              <a:rPr kumimoji="1" lang="en-US" altLang="ja-JP" baseline="0" dirty="0" smtClean="0"/>
              <a:t>The filled circle shows a source whose molecular gas mass is estimated using the interferometric data, and the open circle shows a source whose molecular gas mass is estimated using the single-dish data.</a:t>
            </a:r>
          </a:p>
          <a:p>
            <a:r>
              <a:rPr kumimoji="1" lang="en-US" altLang="ja-JP" baseline="0" dirty="0" smtClean="0"/>
              <a:t>There is no significant relation between the gas mass fraction and the disk size.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this figure</a:t>
            </a:r>
            <a:r>
              <a:rPr kumimoji="1" lang="en-US" altLang="ja-JP" baseline="0" dirty="0" smtClean="0"/>
              <a:t>, I</a:t>
            </a:r>
            <a:r>
              <a:rPr kumimoji="1" lang="en-US" altLang="ja-JP" dirty="0" smtClean="0"/>
              <a:t> overlap</a:t>
            </a:r>
            <a:r>
              <a:rPr kumimoji="1" lang="en-US" altLang="ja-JP" baseline="0" dirty="0" smtClean="0"/>
              <a:t> the data of the control samples.</a:t>
            </a:r>
          </a:p>
          <a:p>
            <a:r>
              <a:rPr kumimoji="1" lang="en-US" altLang="ja-JP" baseline="0" dirty="0" smtClean="0"/>
              <a:t>#10:45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09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red points</a:t>
            </a:r>
            <a:r>
              <a:rPr kumimoji="1" lang="en-US" altLang="ja-JP" baseline="0" dirty="0" smtClean="0"/>
              <a:t> show early-type galaxies and the blue points show late-type galaxies.</a:t>
            </a:r>
          </a:p>
          <a:p>
            <a:r>
              <a:rPr kumimoji="1" lang="en-US" altLang="ja-JP" baseline="0" dirty="0" smtClean="0"/>
              <a:t>The late-type galaxies are gas-rich galaxies with extended gas disks.</a:t>
            </a:r>
          </a:p>
          <a:p>
            <a:r>
              <a:rPr kumimoji="1" lang="en-US" altLang="ja-JP" baseline="0" dirty="0" smtClean="0"/>
              <a:t>In contrast, the early-type galaxies are distributed over a wide range of the gas mass fraction and show a correlation between the gas mass fraction and disk size.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From this comparison, the important findings are the early-type galaxies and late-type galaxies occupy two different regions in this plot, and the merger remnants do not follow either population on average.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possibly suggests these merger remnants are transient sources that are ready to evolve into either early-types and late-types.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#11:45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64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According to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this figure</a:t>
            </a:r>
            <a:r>
              <a:rPr kumimoji="1" lang="en-US" altLang="ja-JP" baseline="0" dirty="0" smtClean="0"/>
              <a:t>, we discuss the evolutionary path of merger remnants.</a:t>
            </a:r>
          </a:p>
          <a:p>
            <a:r>
              <a:rPr kumimoji="1" lang="en-US" altLang="ja-JP" baseline="0" dirty="0" smtClean="0"/>
              <a:t>At first, we focus on there merger remnants.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6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merger remnants have compact molecular gas disks.</a:t>
            </a:r>
          </a:p>
          <a:p>
            <a:r>
              <a:rPr kumimoji="1" lang="en-US" altLang="ja-JP" baseline="0" dirty="0" smtClean="0"/>
              <a:t>As the other features of Type A3 and Type A4: </a:t>
            </a:r>
          </a:p>
          <a:p>
            <a:r>
              <a:rPr kumimoji="1" lang="en-US" altLang="ja-JP" baseline="0" dirty="0" smtClean="0"/>
              <a:t>The first is the molecular gas is concentrated in the central region.</a:t>
            </a:r>
          </a:p>
          <a:p>
            <a:r>
              <a:rPr kumimoji="1" lang="en-US" altLang="ja-JP" baseline="0" dirty="0" smtClean="0"/>
              <a:t>The second is the star formation rate are high, but no presence of AGN.</a:t>
            </a:r>
          </a:p>
          <a:p>
            <a:r>
              <a:rPr kumimoji="1" lang="en-US" altLang="ja-JP" baseline="0" dirty="0" smtClean="0"/>
              <a:t>The third is the depletion times of the molecular gas are short.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56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aseline="0" dirty="0" smtClean="0"/>
              <a:t>The depletion time for these sources ranges between 10 </a:t>
            </a:r>
            <a:r>
              <a:rPr lang="en-US" altLang="ja-JP" baseline="0" dirty="0" err="1" smtClean="0"/>
              <a:t>Myr</a:t>
            </a:r>
            <a:r>
              <a:rPr lang="en-US" altLang="ja-JP" baseline="0" dirty="0" smtClean="0"/>
              <a:t> and 100 </a:t>
            </a:r>
            <a:r>
              <a:rPr lang="en-US" altLang="ja-JP" baseline="0" dirty="0" err="1" smtClean="0"/>
              <a:t>Myr</a:t>
            </a:r>
            <a:r>
              <a:rPr lang="en-US" altLang="ja-JP" baseline="0" dirty="0" smtClean="0"/>
              <a:t>.</a:t>
            </a:r>
          </a:p>
          <a:p>
            <a:r>
              <a:rPr lang="en-US" altLang="ja-JP" baseline="0" dirty="0" smtClean="0"/>
              <a:t>Comparing with a typical merger timescale of a few </a:t>
            </a:r>
            <a:r>
              <a:rPr lang="en-US" altLang="ja-JP" baseline="0" dirty="0" err="1" smtClean="0"/>
              <a:t>Gyr</a:t>
            </a:r>
            <a:r>
              <a:rPr lang="en-US" altLang="ja-JP" baseline="0" dirty="0" smtClean="0"/>
              <a:t>, the depletion time is much shorter than the merger timescale.  </a:t>
            </a:r>
          </a:p>
          <a:p>
            <a:r>
              <a:rPr lang="en-US" altLang="ja-JP" baseline="0" dirty="0" smtClean="0"/>
              <a:t>So, the molecular gas in these sources will run out before the tidal features fade away.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7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numerical simulations, it’s been long predicted a major merger results in a formation of an early-type galaxy.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#01:00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12C1-2492-5C48-956B-8D92B86162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9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 the last feature is 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indices of most of the sources are between 3 and 4, which is similar to typical elliptical galaxies.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Type A3 and Type A4 show central gas concentration and elliptical-like stellar profiles.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 we suggest these sources will become gas-poor early-type galaxies, decreasing the molecular gas mass by active star formation.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56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we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6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merger remnants have extended molecular gas disks and large gas mass fractions.  </a:t>
            </a:r>
          </a:p>
          <a:p>
            <a:r>
              <a:rPr kumimoji="1" lang="en-US" altLang="ja-JP" baseline="0" dirty="0" smtClean="0"/>
              <a:t>They already show the similar properties to late-type galaxies.  </a:t>
            </a:r>
          </a:p>
          <a:p>
            <a:r>
              <a:rPr kumimoji="1" lang="en-US" altLang="ja-JP" baseline="0" dirty="0" smtClean="0"/>
              <a:t>It is highly possible Type A1 sources will become late-type galaxies, unless there are further mechanisms to transport the molecular gas toward the central region. 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4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red points</a:t>
            </a:r>
            <a:r>
              <a:rPr kumimoji="1" lang="en-US" altLang="ja-JP" baseline="0" dirty="0" smtClean="0"/>
              <a:t> show early-type galaxies and the blue points show late-type galaxies.</a:t>
            </a:r>
          </a:p>
          <a:p>
            <a:r>
              <a:rPr kumimoji="1" lang="en-US" altLang="ja-JP" baseline="0" dirty="0" smtClean="0"/>
              <a:t>The late-type galaxies are gas-rich galaxies with extended gas disks.</a:t>
            </a:r>
          </a:p>
          <a:p>
            <a:r>
              <a:rPr kumimoji="1" lang="en-US" altLang="ja-JP" baseline="0" dirty="0" smtClean="0"/>
              <a:t>In contrast, the early-type galaxies are distributed over a wide range of the gas mass fraction and show a correlation between the gas mass fraction and disk size.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From this comparison, the important findings are the early-type galaxies and late-type galaxies occupy two different regions in this plot, and the merger remnants do not follow either population on average.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possibly suggests these merger remnants are transient sources that are ready to evolve into either early-types and late-types.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#11:45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64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have conducted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 imaging survey of merger remnants in order to reveal what is the end product of a merger.  </a:t>
            </a:r>
          </a:p>
          <a:p>
            <a:r>
              <a:rPr kumimoji="1" lang="en-US" altLang="ja-JP" baseline="0" dirty="0" smtClean="0"/>
              <a:t>As a results, it’s highly possible that the majority of the sample become early-type galaxies.</a:t>
            </a:r>
          </a:p>
          <a:p>
            <a:r>
              <a:rPr kumimoji="1" lang="en-US" altLang="ja-JP" baseline="0" dirty="0" smtClean="0"/>
              <a:t>This is consistent with the classical scenario of galaxy evolution.  </a:t>
            </a:r>
          </a:p>
          <a:p>
            <a:r>
              <a:rPr kumimoji="1" lang="en-US" altLang="ja-JP" baseline="0" dirty="0" smtClean="0"/>
              <a:t>We also find a few sources which are likely to become late-type galaxies.</a:t>
            </a:r>
          </a:p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study reveals observationally a possibility that galaxy mergers transform galaxies into a mixture of types including ETGs and LTGs.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418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have conducted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 imaging survey of merger remnants in order to reveal what is the end product of a merger.  </a:t>
            </a:r>
          </a:p>
          <a:p>
            <a:r>
              <a:rPr kumimoji="1" lang="en-US" altLang="ja-JP" baseline="0" dirty="0" smtClean="0"/>
              <a:t>As a results, it’s highly possible that the majority of the sample become early-type galaxies.</a:t>
            </a:r>
          </a:p>
          <a:p>
            <a:r>
              <a:rPr kumimoji="1" lang="en-US" altLang="ja-JP" baseline="0" dirty="0" smtClean="0"/>
              <a:t>This is consistent with the classical scenario of galaxy evolution.  </a:t>
            </a:r>
          </a:p>
          <a:p>
            <a:r>
              <a:rPr kumimoji="1" lang="en-US" altLang="ja-JP" baseline="0" dirty="0" smtClean="0"/>
              <a:t>We also find a few sources which are likely to become late-type galaxies.</a:t>
            </a:r>
          </a:p>
          <a:p>
            <a:r>
              <a:rPr kumimoji="1" lang="en-US" altLang="ja-JP" dirty="0" smtClean="0"/>
              <a:t>This study</a:t>
            </a:r>
            <a:r>
              <a:rPr kumimoji="1" lang="en-US" altLang="ja-JP" baseline="0" dirty="0" smtClean="0"/>
              <a:t> reveals…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468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left figure is a histogram of the far-infrared luminosity of the sample.  </a:t>
            </a:r>
          </a:p>
          <a:p>
            <a:r>
              <a:rPr kumimoji="1" lang="en-US" altLang="ja-JP" baseline="0" dirty="0" smtClean="0"/>
              <a:t>Our sample covers a wide range of galaxies from normal galaxies to ULRGs and is independent of the far-infrared properties.  </a:t>
            </a:r>
          </a:p>
          <a:p>
            <a:r>
              <a:rPr kumimoji="1" lang="en-US" altLang="ja-JP" baseline="0" dirty="0" smtClean="0"/>
              <a:t>The right figure is a histogram of 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index of the sample.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index is a parameter of the surface brightness profile.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index of n = 1 indicates an exponential disk profile, and 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index of n = 4 indicates a de </a:t>
            </a:r>
            <a:r>
              <a:rPr kumimoji="1" lang="en-US" altLang="ja-JP" baseline="0" dirty="0" err="1" smtClean="0"/>
              <a:t>Vaucouleurs</a:t>
            </a:r>
            <a:r>
              <a:rPr kumimoji="1" lang="en-US" altLang="ja-JP" baseline="0" dirty="0" smtClean="0"/>
              <a:t> profile.  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index of n = 10 means the failure of 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fitting.</a:t>
            </a:r>
          </a:p>
          <a:p>
            <a:r>
              <a:rPr kumimoji="1" lang="en-US" altLang="ja-JP" baseline="0" dirty="0" smtClean="0"/>
              <a:t>Our sample shows various stellar profiles.  </a:t>
            </a:r>
          </a:p>
          <a:p>
            <a:r>
              <a:rPr kumimoji="1" lang="en-US" altLang="ja-JP" baseline="0" dirty="0" smtClean="0"/>
              <a:t>#05:30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622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figure is a histogram of the relative size of the molecular gas disk. ##CLICK##  </a:t>
            </a:r>
          </a:p>
          <a:p>
            <a:r>
              <a:rPr kumimoji="1" lang="en-US" altLang="ja-JP" baseline="0" dirty="0" smtClean="0"/>
              <a:t>Extended molecular gas disks form in about a half of the sample, while the majority of the sample has a compact gas disk.</a:t>
            </a:r>
          </a:p>
          <a:p>
            <a:r>
              <a:rPr kumimoji="1" lang="en-US" altLang="ja-JP" dirty="0" smtClean="0"/>
              <a:t>Next, we estimate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 for control samples and compare them to the merger remnants.</a:t>
            </a:r>
          </a:p>
          <a:p>
            <a:r>
              <a:rPr kumimoji="1" lang="en-US" altLang="ja-JP" dirty="0" smtClean="0"/>
              <a:t>#08:15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862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Specifically,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boundary is determined by identifying a value which divides early-types and late-types by the same percentage.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220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have conducted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 imaging survey of merger remnants in order to reveal what is the end product of a merger.  </a:t>
            </a:r>
          </a:p>
          <a:p>
            <a:r>
              <a:rPr kumimoji="1" lang="en-US" altLang="ja-JP" baseline="0" dirty="0" smtClean="0"/>
              <a:t>As a results, it’s highly possible that the majority of the sample become early-type galaxies.</a:t>
            </a:r>
          </a:p>
          <a:p>
            <a:r>
              <a:rPr kumimoji="1" lang="en-US" altLang="ja-JP" baseline="0" dirty="0" smtClean="0"/>
              <a:t>This is consistent with the classical scenario of galaxy evolution.  </a:t>
            </a:r>
          </a:p>
          <a:p>
            <a:r>
              <a:rPr kumimoji="1" lang="en-US" altLang="ja-JP" baseline="0" dirty="0" smtClean="0"/>
              <a:t>We also find a few sources which are likely to become late-type galaxies.</a:t>
            </a:r>
          </a:p>
          <a:p>
            <a:r>
              <a:rPr kumimoji="1" lang="en-US" altLang="ja-JP" dirty="0" smtClean="0"/>
              <a:t>This study</a:t>
            </a:r>
            <a:r>
              <a:rPr kumimoji="1" lang="en-US" altLang="ja-JP" baseline="0" dirty="0" smtClean="0"/>
              <a:t> reveals…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46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Contrary to this classical scenario, recent simulations show not all of mergers become an early-type galaxy, but some mergers reemerge as a disk galaxy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12C1-2492-5C48-956B-8D92B86162C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95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 galaxy merger rate increases with redshifts. </a:t>
            </a:r>
          </a:p>
          <a:p>
            <a:r>
              <a:rPr kumimoji="1" lang="en-US" altLang="ja-JP" baseline="0" dirty="0" smtClean="0"/>
              <a:t>It has been considered galaxy interactions and mergers play an important role in the formation and evolution of galaxies.</a:t>
            </a:r>
          </a:p>
          <a:p>
            <a:r>
              <a:rPr kumimoji="1" lang="en-US" altLang="ja-JP" dirty="0" smtClean="0"/>
              <a:t>So investigating</a:t>
            </a:r>
            <a:r>
              <a:rPr kumimoji="1" lang="en-US" altLang="ja-JP" baseline="0" dirty="0" smtClean="0"/>
              <a:t> the effect of merger leads to understanding the galaxy evolution.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15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Gravitational interaction between galaxies change significantly their morphology.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image of the Antennae galaxies, which is one of the most famous mergers.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system is composed of two disk galaxies, but the progenitor disks are strongly disturbed.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Galaxy interaction also have powerful effects on the physical states.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enhanced star formation activities.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figure show a star formation rate evolution with time during the merging event.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encounters and the final coalescence take place, the star formation rate increases significantly.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12C1-2492-5C48-956B-8D92B86162C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009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I’d like to </a:t>
            </a:r>
            <a:r>
              <a:rPr kumimoji="1" lang="en-US" altLang="ja-JP" baseline="0" dirty="0" smtClean="0"/>
              <a:t>explain the merger timescale. </a:t>
            </a:r>
          </a:p>
          <a:p>
            <a:r>
              <a:rPr kumimoji="1" lang="en-US" altLang="ja-JP" baseline="0" dirty="0" smtClean="0"/>
              <a:t>The typical timescale of galaxy merger from the first encounter to the final coalescence is 1 </a:t>
            </a:r>
            <a:r>
              <a:rPr kumimoji="1" lang="en-US" altLang="ja-JP" baseline="0" dirty="0" err="1" smtClean="0"/>
              <a:t>Gyr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And the timescale of the retuning of tidally ejected material after the coalescence is estimated to extend over a few </a:t>
            </a:r>
            <a:r>
              <a:rPr kumimoji="1" lang="en-US" altLang="ja-JP" baseline="0" dirty="0" err="1" smtClean="0"/>
              <a:t>Gyr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is longer compared to the timescale form the first encounter to the final coalescence.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52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we focus on Type C.  Type C is galaxies undetected in the CO line.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049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Five merger remnants are classifie</a:t>
            </a:r>
            <a:r>
              <a:rPr kumimoji="1" lang="en-US" altLang="ja-JP" baseline="0" dirty="0" smtClean="0"/>
              <a:t>d as </a:t>
            </a:r>
            <a:r>
              <a:rPr kumimoji="1" lang="en-US" altLang="ja-JP" dirty="0" smtClean="0"/>
              <a:t>Type</a:t>
            </a:r>
            <a:r>
              <a:rPr kumimoji="1" lang="en-US" altLang="ja-JP" baseline="0" dirty="0" smtClean="0"/>
              <a:t> A2.  </a:t>
            </a:r>
          </a:p>
          <a:p>
            <a:r>
              <a:rPr kumimoji="1" lang="en-US" altLang="ja-JP" baseline="0" dirty="0" smtClean="0"/>
              <a:t>There merge remnants have extended molecular gas disks and low gas mass fractions.</a:t>
            </a:r>
          </a:p>
          <a:p>
            <a:r>
              <a:rPr kumimoji="1" lang="en-US" altLang="ja-JP" baseline="0" dirty="0" smtClean="0"/>
              <a:t>The most distinct feature is two AGN sources in our sample are classified as this type.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As the other features of Type A2: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first is the molecular gas is not concentrated in the central region.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property is similar to late-type galaxies, and Type A2 have a possibility of evolving into disk-dominated late-type galaxies.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However, the star formation rates are very large and the depletion time are short.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 it is likely that Type A2 will become gas-poor early-type galaxies, consuming the molecular gas in a short time.</a:t>
            </a:r>
          </a:p>
          <a:p>
            <a:r>
              <a:rPr kumimoji="1" lang="en-US" altLang="ja-JP" baseline="0" dirty="0" smtClean="0"/>
              <a:t>In addition, the </a:t>
            </a:r>
            <a:r>
              <a:rPr kumimoji="1" lang="en-US" altLang="ja-JP" baseline="0" dirty="0" err="1" smtClean="0"/>
              <a:t>Sersic</a:t>
            </a:r>
            <a:r>
              <a:rPr kumimoji="1" lang="en-US" altLang="ja-JP" baseline="0" dirty="0" smtClean="0"/>
              <a:t> indices could not be determined and thus the </a:t>
            </a:r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 may change during the merging process.  If </a:t>
            </a:r>
            <a:r>
              <a:rPr kumimoji="1" lang="en-US" altLang="ja-JP" baseline="0" dirty="0" err="1" smtClean="0"/>
              <a:t>R_ratio</a:t>
            </a:r>
            <a:r>
              <a:rPr kumimoji="1" lang="en-US" altLang="ja-JP" baseline="0" dirty="0" smtClean="0"/>
              <a:t> changes significantly, the evolution path is not clear.</a:t>
            </a:r>
          </a:p>
          <a:p>
            <a:r>
              <a:rPr kumimoji="1" lang="en-US" altLang="ja-JP" baseline="0" dirty="0" smtClean="0"/>
              <a:t>Therefore the properties of Type A2 contain possibilities that Type A2 become either early-type and late-type.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098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Six sources are classified as Type B.  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distribution of the molecular gas and stellar component is clumpy and complex.</a:t>
            </a:r>
          </a:p>
          <a:p>
            <a:r>
              <a:rPr kumimoji="1" lang="en-US" altLang="ja-JP" dirty="0" smtClean="0"/>
              <a:t>According</a:t>
            </a:r>
            <a:r>
              <a:rPr kumimoji="1" lang="en-US" altLang="ja-JP" baseline="0" dirty="0" smtClean="0"/>
              <a:t> to these properties, we suggest Type B are early in the merging process and the molecular gas has not settled in the galactic plane.</a:t>
            </a:r>
          </a:p>
          <a:p>
            <a:r>
              <a:rPr kumimoji="1" lang="en-US" altLang="ja-JP" baseline="0" dirty="0" smtClean="0"/>
              <a:t>These characteristics are not seen in either early-types and late-types, therefore the evolution path of Type B is not clear and might become either early-types and late-types.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322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Seven</a:t>
            </a:r>
            <a:r>
              <a:rPr kumimoji="1" lang="en-US" altLang="ja-JP" baseline="0" dirty="0" smtClean="0"/>
              <a:t> merger remnants are classified as </a:t>
            </a:r>
            <a:r>
              <a:rPr kumimoji="1" lang="en-US" altLang="ja-JP" dirty="0" smtClean="0"/>
              <a:t>Type</a:t>
            </a:r>
            <a:r>
              <a:rPr kumimoji="1" lang="en-US" altLang="ja-JP" baseline="0" dirty="0" smtClean="0"/>
              <a:t> C.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Type</a:t>
            </a:r>
            <a:r>
              <a:rPr kumimoji="1" lang="en-US" altLang="ja-JP" baseline="0" dirty="0" smtClean="0"/>
              <a:t> C will evolve into early-type galaxies because they already became gas-poor galaxies, have small star formation rate, and show featureless stellar structure.</a:t>
            </a:r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addition, we suggest a possibility Type C were dry mergers because of very small gas mass fractions.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70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galaxies collide, some part of gas fall to the galactic center.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it contributes to a nuclear starburst and subsequently a formation of the spheroidal component.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some gas doesn’t lose angular momentum and will reform an extended gas disk.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figures show results of numerical simulations.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look at the right figure.  This figure show the distribution of stellar and gas component in a merger remnant.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left panel shows stellar components and the right panel shows gas components.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gas disk is larger than the stellar spheroidal component.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some simulations also suggest increasing the gas mass fraction leads to a more efficient formation of an extended gas disk.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#02:00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12C1-2492-5C48-956B-8D92B86162C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31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figures show the relation between the gas mass fraction and the surviving disk fraction.</a:t>
            </a:r>
          </a:p>
          <a:p>
            <a:r>
              <a:rPr kumimoji="1" lang="en-US" altLang="ja-JP" dirty="0" smtClean="0"/>
              <a:t>Each</a:t>
            </a:r>
            <a:r>
              <a:rPr kumimoji="1" lang="en-US" altLang="ja-JP" baseline="0" dirty="0" smtClean="0"/>
              <a:t> panel corresponds to a different collision orbit.</a:t>
            </a:r>
          </a:p>
          <a:p>
            <a:r>
              <a:rPr kumimoji="1" lang="en-US" altLang="ja-JP" baseline="0" dirty="0" smtClean="0"/>
              <a:t>You can see the surviving disk fraction increase with the gas mass fraction.</a:t>
            </a:r>
          </a:p>
          <a:p>
            <a:r>
              <a:rPr kumimoji="1" lang="en-US" altLang="ja-JP" baseline="0" dirty="0" smtClean="0"/>
              <a:t>The typical gas mass fraction in local disk galaxies is about 10 %.</a:t>
            </a:r>
            <a:br>
              <a:rPr kumimoji="1" lang="en-US" altLang="ja-JP" baseline="0" dirty="0" smtClean="0"/>
            </a:br>
            <a:r>
              <a:rPr kumimoji="1" lang="en-US" altLang="ja-JP" baseline="0" dirty="0" smtClean="0"/>
              <a:t>In that case, the surviving disk fraction is a few %.</a:t>
            </a:r>
          </a:p>
          <a:p>
            <a:r>
              <a:rPr kumimoji="1" lang="en-US" altLang="ja-JP" baseline="0" dirty="0" smtClean="0"/>
              <a:t>#02:30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96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look for an observational evidence of an extended gas disk in merger remnants and check a scenario of galaxy evolution after a merging event, we have conducted a CO imaging study toward optically-selected merger remnants using millimeter/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submilimeter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interferometers and </a:t>
            </a:r>
            <a:r>
              <a:rPr kumimoji="1" lang="en-US" altLang="ja-JP" baseline="0" dirty="0" smtClean="0"/>
              <a:t>discuss the following three main question.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first question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is whether</a:t>
            </a:r>
            <a:r>
              <a:rPr kumimoji="1" lang="en-US" altLang="ja-JP" baseline="0" dirty="0" smtClean="0"/>
              <a:t> extended molecular gas disks form in the merger remnants.</a:t>
            </a:r>
          </a:p>
          <a:p>
            <a:r>
              <a:rPr kumimoji="1" lang="en-US" altLang="ja-JP" baseline="0" dirty="0" smtClean="0"/>
              <a:t>The second question is whether the gas mass fraction is related to the formation of extended molecular gas disks.</a:t>
            </a:r>
          </a:p>
          <a:p>
            <a:r>
              <a:rPr kumimoji="1" lang="en-US" altLang="ja-JP" dirty="0" smtClean="0"/>
              <a:t>And</a:t>
            </a:r>
            <a:r>
              <a:rPr kumimoji="1" lang="en-US" altLang="ja-JP" baseline="0" dirty="0" smtClean="0"/>
              <a:t> the last one is “what type of galaxies will merger remnants evolve into?”</a:t>
            </a:r>
          </a:p>
          <a:p>
            <a:r>
              <a:rPr kumimoji="1" lang="en-US" altLang="ja-JP" baseline="0" dirty="0" smtClean="0"/>
              <a:t>#03:30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41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let me show you a merger remnant CO imaging study.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85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first, I’ll show you the sample selection. 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sample is taken from the catalog by Rothberg &amp; Joseph.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galaxies were selected based on optical morphology.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criteria is a source has a structure suggesting strong dynamical interaction such as tidal tails, shells, and loops.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a source has a single nucleus and no nearby companion.  This criteria is needed to remove sources before merging.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our sample is 37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#04:30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7FBB-ED22-A74D-9AB8-9558754F7D6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81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conducted CO observations for 27 sources using ALMA, SMA, and CARMA, and also obtained CO archival data for 10 sources.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table is a summary of CO data.  The resolution range from a few hundreds pc to 1 kpc.</a:t>
            </a:r>
          </a:p>
          <a:p>
            <a:r>
              <a:rPr kumimoji="1" lang="en-US" altLang="ja-JP" dirty="0" smtClean="0"/>
              <a:t>#05:00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12C1-2492-5C48-956B-8D92B86162C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7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2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5.jpg"/><Relationship Id="rId9" Type="http://schemas.openxmlformats.org/officeDocument/2006/relationships/image" Target="../media/image36.jpg"/><Relationship Id="rId10" Type="http://schemas.openxmlformats.org/officeDocument/2006/relationships/image" Target="../media/image37.jpg"/><Relationship Id="rId11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eic091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279"/>
            <a:ext cx="10001337" cy="69119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8000" y="6550223"/>
            <a:ext cx="55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FFFFFF"/>
                </a:solidFill>
              </a:rPr>
              <a:t>Image </a:t>
            </a:r>
            <a:r>
              <a:rPr kumimoji="1" lang="en-US" altLang="ja-JP" sz="1400" i="1" dirty="0">
                <a:solidFill>
                  <a:srgbClr val="FFFFFF"/>
                </a:solidFill>
              </a:rPr>
              <a:t>credit: NASA, ESA and A. Evans (Stony Brook University, New York) </a:t>
            </a:r>
            <a:endParaRPr kumimoji="1" lang="ja-JP" altLang="en-US" sz="1400" i="1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39801"/>
            <a:ext cx="8458200" cy="248920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rgbClr val="FFFFFF"/>
                </a:solidFill>
              </a:rPr>
              <a:t>Probing the </a:t>
            </a:r>
            <a:r>
              <a:rPr lang="en-US" altLang="ja-JP" sz="2800" dirty="0">
                <a:solidFill>
                  <a:srgbClr val="FFFFFF"/>
                </a:solidFill>
              </a:rPr>
              <a:t>evolution of </a:t>
            </a:r>
            <a:r>
              <a:rPr lang="en-US" altLang="ja-JP" sz="2800" dirty="0">
                <a:solidFill>
                  <a:srgbClr val="FF8021"/>
                </a:solidFill>
              </a:rPr>
              <a:t>merger </a:t>
            </a:r>
            <a:r>
              <a:rPr lang="en-US" altLang="ja-JP" sz="2800" dirty="0" smtClean="0">
                <a:solidFill>
                  <a:srgbClr val="FF8021"/>
                </a:solidFill>
              </a:rPr>
              <a:t>remnants</a:t>
            </a:r>
            <a:br>
              <a:rPr lang="en-US" altLang="ja-JP" sz="2800" dirty="0" smtClean="0">
                <a:solidFill>
                  <a:srgbClr val="FF8021"/>
                </a:solidFill>
              </a:rPr>
            </a:br>
            <a:r>
              <a:rPr lang="en-US" altLang="ja-JP" sz="2800" dirty="0" smtClean="0">
                <a:solidFill>
                  <a:srgbClr val="FFFFFF"/>
                </a:solidFill>
              </a:rPr>
              <a:t>via </a:t>
            </a:r>
            <a:r>
              <a:rPr lang="en-US" altLang="ja-JP" sz="2800" dirty="0">
                <a:solidFill>
                  <a:srgbClr val="FFFFFF"/>
                </a:solidFill>
              </a:rPr>
              <a:t>formation of cold molecular gas </a:t>
            </a:r>
            <a:r>
              <a:rPr lang="en-US" altLang="ja-JP" sz="2800" dirty="0" smtClean="0">
                <a:solidFill>
                  <a:srgbClr val="FFFFFF"/>
                </a:solidFill>
              </a:rPr>
              <a:t>disks</a:t>
            </a:r>
            <a:endParaRPr kumimoji="1"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427413"/>
            <a:ext cx="8458200" cy="2960687"/>
          </a:xfrm>
        </p:spPr>
        <p:txBody>
          <a:bodyPr>
            <a:noAutofit/>
          </a:bodyPr>
          <a:lstStyle/>
          <a:p>
            <a:endParaRPr lang="en-US" altLang="ja-JP" sz="2800" dirty="0" smtClean="0">
              <a:solidFill>
                <a:srgbClr val="FFFFFF"/>
              </a:solidFill>
            </a:endParaRPr>
          </a:p>
          <a:p>
            <a:r>
              <a:rPr lang="en-US" altLang="ja-JP" sz="2800" dirty="0" smtClean="0">
                <a:solidFill>
                  <a:srgbClr val="FFFFFF"/>
                </a:solidFill>
              </a:rPr>
              <a:t>Junko Ueda</a:t>
            </a:r>
          </a:p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(</a:t>
            </a:r>
            <a:r>
              <a:rPr lang="en-US" altLang="ja-JP" sz="2400" dirty="0" smtClean="0">
                <a:solidFill>
                  <a:srgbClr val="FFFFFF"/>
                </a:solidFill>
              </a:rPr>
              <a:t>University of Tokyo/NAOJ)</a:t>
            </a:r>
          </a:p>
          <a:p>
            <a:endParaRPr kumimoji="1" lang="en-US" altLang="ja-JP" sz="2400" dirty="0">
              <a:solidFill>
                <a:srgbClr val="FFFFFF"/>
              </a:solidFill>
            </a:endParaRPr>
          </a:p>
          <a:p>
            <a:r>
              <a:rPr lang="en-US" altLang="ja-JP" sz="2400" dirty="0" smtClean="0">
                <a:solidFill>
                  <a:srgbClr val="FFFFFF"/>
                </a:solidFill>
              </a:rPr>
              <a:t>D. Iono </a:t>
            </a:r>
            <a:r>
              <a:rPr lang="en-US" altLang="ja-JP" sz="2000" dirty="0" smtClean="0">
                <a:solidFill>
                  <a:srgbClr val="FFFFFF"/>
                </a:solidFill>
              </a:rPr>
              <a:t>(NAOJ)</a:t>
            </a:r>
            <a:r>
              <a:rPr lang="en-US" altLang="ja-JP" sz="2400" dirty="0" smtClean="0">
                <a:solidFill>
                  <a:srgbClr val="FFFFFF"/>
                </a:solidFill>
              </a:rPr>
              <a:t>, M. Yun </a:t>
            </a:r>
            <a:r>
              <a:rPr lang="en-US" altLang="ja-JP" sz="2000" dirty="0" smtClean="0">
                <a:solidFill>
                  <a:srgbClr val="FFFFFF"/>
                </a:solidFill>
              </a:rPr>
              <a:t>(UMass)</a:t>
            </a:r>
            <a:r>
              <a:rPr lang="en-US" altLang="ja-JP" sz="2400" dirty="0" smtClean="0">
                <a:solidFill>
                  <a:srgbClr val="FFFFFF"/>
                </a:solidFill>
              </a:rPr>
              <a:t>, D. </a:t>
            </a:r>
            <a:r>
              <a:rPr lang="en-US" altLang="ja-JP" sz="2400" dirty="0">
                <a:solidFill>
                  <a:srgbClr val="FFFFFF"/>
                </a:solidFill>
              </a:rPr>
              <a:t>Narayanan </a:t>
            </a:r>
            <a:r>
              <a:rPr lang="en-US" altLang="ja-JP" sz="2000" dirty="0">
                <a:solidFill>
                  <a:srgbClr val="FFFFFF"/>
                </a:solidFill>
              </a:rPr>
              <a:t>(Haverford </a:t>
            </a:r>
            <a:r>
              <a:rPr lang="en-US" altLang="ja-JP" sz="2000" dirty="0" smtClean="0">
                <a:solidFill>
                  <a:srgbClr val="FFFFFF"/>
                </a:solidFill>
              </a:rPr>
              <a:t>College)</a:t>
            </a:r>
            <a:r>
              <a:rPr lang="en-US" altLang="ja-JP" sz="2400" dirty="0" smtClean="0">
                <a:solidFill>
                  <a:srgbClr val="FFFFFF"/>
                </a:solidFill>
              </a:rPr>
              <a:t>,</a:t>
            </a:r>
          </a:p>
          <a:p>
            <a:r>
              <a:rPr lang="en-US" altLang="ja-JP" sz="2400" dirty="0" smtClean="0">
                <a:solidFill>
                  <a:srgbClr val="FFFFFF"/>
                </a:solidFill>
              </a:rPr>
              <a:t>A. Crocker </a:t>
            </a:r>
            <a:r>
              <a:rPr lang="en-US" altLang="ja-JP" sz="2000" dirty="0" smtClean="0">
                <a:solidFill>
                  <a:srgbClr val="FFFFFF"/>
                </a:solidFill>
              </a:rPr>
              <a:t>(University of Toledo)</a:t>
            </a:r>
            <a:r>
              <a:rPr lang="en-US" altLang="ja-JP" sz="2400" dirty="0" smtClean="0">
                <a:solidFill>
                  <a:srgbClr val="FFFFFF"/>
                </a:solidFill>
              </a:rPr>
              <a:t>, and the Merger Remnant Team</a:t>
            </a:r>
          </a:p>
          <a:p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4711700" y="190501"/>
            <a:ext cx="4038600" cy="14605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Late-stage merger</a:t>
            </a:r>
          </a:p>
          <a:p>
            <a:pPr algn="ctr"/>
            <a:r>
              <a:rPr kumimoji="1" lang="en-US" altLang="ja-JP" sz="2400" dirty="0"/>
              <a:t>a</a:t>
            </a:r>
            <a:r>
              <a:rPr kumimoji="1" lang="en-US" altLang="ja-JP" sz="2400" dirty="0" smtClean="0"/>
              <a:t>fter a merging event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540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JunkoUeda_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8" y="1406514"/>
            <a:ext cx="7963408" cy="5238085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8432376" y="1244600"/>
            <a:ext cx="717299" cy="5400000"/>
            <a:chOff x="8328150" y="1255725"/>
            <a:chExt cx="717299" cy="5400000"/>
          </a:xfrm>
        </p:grpSpPr>
        <p:sp>
          <p:nvSpPr>
            <p:cNvPr id="7" name="上下矢印 6"/>
            <p:cNvSpPr/>
            <p:nvPr/>
          </p:nvSpPr>
          <p:spPr>
            <a:xfrm>
              <a:off x="8328150" y="1255725"/>
              <a:ext cx="717299" cy="5400000"/>
            </a:xfrm>
            <a:prstGeom prst="up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5400000">
              <a:off x="6915854" y="3827392"/>
              <a:ext cx="35418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/>
                <a:t>FIR Luminosity</a:t>
              </a:r>
              <a:endParaRPr kumimoji="1" lang="ja-JP" altLang="en-US" sz="22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5400000">
              <a:off x="8217749" y="1678711"/>
              <a:ext cx="953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/>
                <a:t>HIGH</a:t>
              </a:r>
              <a:endParaRPr kumimoji="1" lang="ja-JP" altLang="en-US" sz="22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5400000">
              <a:off x="8294008" y="5914315"/>
              <a:ext cx="8357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/>
                <a:t>LOW</a:t>
              </a:r>
              <a:endParaRPr kumimoji="1" lang="ja-JP" altLang="en-US" sz="22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542342" y="5646758"/>
            <a:ext cx="2878128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Detection Rate 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30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/37 (81%)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Distribution of the Molecular Gas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7248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JunkoUeda_Figur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3" y="1417638"/>
            <a:ext cx="7947727" cy="52277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Fitting the Velocity field</a:t>
            </a:r>
            <a:endParaRPr kumimoji="1" lang="ja-JP" altLang="en-US" sz="3200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8432376" y="1244600"/>
            <a:ext cx="717299" cy="5400000"/>
            <a:chOff x="8328150" y="1255725"/>
            <a:chExt cx="717299" cy="5400000"/>
          </a:xfrm>
        </p:grpSpPr>
        <p:sp>
          <p:nvSpPr>
            <p:cNvPr id="20" name="上下矢印 19"/>
            <p:cNvSpPr/>
            <p:nvPr/>
          </p:nvSpPr>
          <p:spPr>
            <a:xfrm>
              <a:off x="8328150" y="1255725"/>
              <a:ext cx="717299" cy="5400000"/>
            </a:xfrm>
            <a:prstGeom prst="up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5400000">
              <a:off x="6915854" y="3827392"/>
              <a:ext cx="35418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/>
                <a:t>FIR Luminosity</a:t>
              </a:r>
              <a:endParaRPr kumimoji="1" lang="ja-JP" altLang="en-US" sz="2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5400000">
              <a:off x="8217749" y="1678711"/>
              <a:ext cx="953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 smtClean="0"/>
                <a:t>HIGH</a:t>
              </a:r>
              <a:endParaRPr kumimoji="1" lang="ja-JP" altLang="en-US" sz="2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5400000">
              <a:off x="8294008" y="5914315"/>
              <a:ext cx="8357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/>
                <a:t>LOW</a:t>
              </a:r>
              <a:endParaRPr kumimoji="1" lang="ja-JP" altLang="en-US" sz="22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20223" y="5677589"/>
            <a:ext cx="2707927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Disk-like Rotation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24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/30 (80%)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5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25501" y="1417638"/>
            <a:ext cx="70358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kumimoji="1" lang="en-US" altLang="ja-JP" sz="2000" i="1" dirty="0" smtClean="0"/>
          </a:p>
          <a:p>
            <a:pPr algn="just"/>
            <a:r>
              <a:rPr kumimoji="1" lang="en-US" altLang="ja-JP" sz="2400" dirty="0"/>
              <a:t>Investigating the relative size of </a:t>
            </a:r>
            <a:r>
              <a:rPr kumimoji="1" lang="en-US" altLang="ja-JP" sz="2400" dirty="0" smtClean="0"/>
              <a:t>the molecular gas disk </a:t>
            </a:r>
            <a:r>
              <a:rPr kumimoji="1" lang="en-US" altLang="ja-JP" sz="2400" dirty="0"/>
              <a:t>to the stellar spheroidal component</a:t>
            </a:r>
            <a:r>
              <a:rPr kumimoji="1" lang="en-US" altLang="ja-JP" sz="2400" dirty="0" smtClean="0"/>
              <a:t>.</a:t>
            </a:r>
          </a:p>
          <a:p>
            <a:pPr algn="just"/>
            <a:endParaRPr kumimoji="1" lang="en-US" altLang="ja-JP" sz="2400" dirty="0"/>
          </a:p>
          <a:p>
            <a:pPr algn="just"/>
            <a:endParaRPr kumimoji="1" lang="en-US" altLang="ja-JP" sz="2400" dirty="0"/>
          </a:p>
          <a:p>
            <a:pPr lvl="1" algn="just"/>
            <a:endParaRPr kumimoji="1" lang="en-US" altLang="ja-JP" sz="2400" dirty="0" smtClean="0"/>
          </a:p>
          <a:p>
            <a:pPr lvl="1" algn="just"/>
            <a:r>
              <a:rPr kumimoji="1" lang="en-US" altLang="ja-JP" sz="2000" i="1" dirty="0" smtClean="0"/>
              <a:t>R</a:t>
            </a:r>
            <a:r>
              <a:rPr kumimoji="1" lang="en-US" altLang="ja-JP" sz="2000" baseline="-25000" dirty="0" smtClean="0"/>
              <a:t>80</a:t>
            </a:r>
            <a:r>
              <a:rPr kumimoji="1" lang="en-US" altLang="ja-JP" sz="2000" dirty="0" smtClean="0"/>
              <a:t> : the </a:t>
            </a:r>
            <a:r>
              <a:rPr kumimoji="1" lang="en-US" altLang="ja-JP" sz="2000" dirty="0"/>
              <a:t>radius which contains </a:t>
            </a:r>
            <a:endParaRPr kumimoji="1" lang="en-US" altLang="ja-JP" sz="2000" dirty="0" smtClean="0"/>
          </a:p>
          <a:p>
            <a:pPr lvl="2" algn="just"/>
            <a:r>
              <a:rPr kumimoji="1" lang="en-US" altLang="ja-JP" sz="2000" dirty="0" smtClean="0"/>
              <a:t>80 </a:t>
            </a:r>
            <a:r>
              <a:rPr kumimoji="1" lang="en-US" altLang="ja-JP" sz="2000" dirty="0"/>
              <a:t>% of the total CO flux</a:t>
            </a:r>
          </a:p>
          <a:p>
            <a:pPr lvl="1" algn="just"/>
            <a:endParaRPr kumimoji="1" lang="en-US" altLang="ja-JP" sz="2000" baseline="-25000" dirty="0" smtClean="0"/>
          </a:p>
          <a:p>
            <a:pPr lvl="1" algn="just"/>
            <a:r>
              <a:rPr kumimoji="1" lang="en-US" altLang="ja-JP" sz="2000" i="1" dirty="0" err="1" smtClean="0"/>
              <a:t>R</a:t>
            </a:r>
            <a:r>
              <a:rPr kumimoji="1" lang="en-US" altLang="ja-JP" sz="2000" baseline="-25000" dirty="0" err="1" smtClean="0"/>
              <a:t>eff</a:t>
            </a:r>
            <a:r>
              <a:rPr kumimoji="1" lang="en-US" altLang="ja-JP" sz="2000" baseline="-25000" dirty="0" smtClean="0"/>
              <a:t> </a:t>
            </a:r>
            <a:r>
              <a:rPr kumimoji="1" lang="en-US" altLang="ja-JP" sz="2000" dirty="0" smtClean="0"/>
              <a:t>: the </a:t>
            </a:r>
            <a:r>
              <a:rPr kumimoji="1" lang="en-US" altLang="ja-JP" sz="2000" i="1" dirty="0" smtClean="0"/>
              <a:t>K</a:t>
            </a:r>
            <a:r>
              <a:rPr kumimoji="1" lang="en-US" altLang="ja-JP" sz="2000" dirty="0" smtClean="0"/>
              <a:t>-band effective radius </a:t>
            </a:r>
          </a:p>
          <a:p>
            <a:pPr lvl="2" algn="just"/>
            <a:r>
              <a:rPr kumimoji="1" lang="en-US" altLang="ja-JP" dirty="0" smtClean="0"/>
              <a:t>= the radius of the </a:t>
            </a:r>
            <a:r>
              <a:rPr kumimoji="1" lang="en-US" altLang="ja-JP" dirty="0" err="1" smtClean="0"/>
              <a:t>isophote</a:t>
            </a:r>
            <a:r>
              <a:rPr kumimoji="1" lang="en-US" altLang="ja-JP" dirty="0" smtClean="0"/>
              <a:t> containing </a:t>
            </a:r>
          </a:p>
          <a:p>
            <a:pPr lvl="2" algn="just"/>
            <a:r>
              <a:rPr kumimoji="1" lang="en-US" altLang="ja-JP" dirty="0"/>
              <a:t> </a:t>
            </a:r>
            <a:r>
              <a:rPr kumimoji="1" lang="en-US" altLang="ja-JP" dirty="0" smtClean="0"/>
              <a:t>  half of the total </a:t>
            </a:r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-band luminosity</a:t>
            </a:r>
          </a:p>
          <a:p>
            <a:pPr lvl="3" algn="just"/>
            <a:r>
              <a:rPr kumimoji="1" lang="en-US" altLang="ja-JP" i="1" dirty="0" smtClean="0"/>
              <a:t>(Rothberg &amp; Joseph 2004)</a:t>
            </a:r>
          </a:p>
          <a:p>
            <a:pPr algn="just"/>
            <a:endParaRPr kumimoji="1" lang="en-US" altLang="ja-JP" sz="2400" baseline="-250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The relative size of the Molecular Ga</a:t>
            </a:r>
            <a:r>
              <a:rPr lang="en-US" altLang="ja-JP" sz="3600" dirty="0" smtClean="0"/>
              <a:t>s Disk</a:t>
            </a:r>
            <a:endParaRPr kumimoji="1" lang="ja-JP" altLang="en-US" sz="36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1739900" y="2628900"/>
            <a:ext cx="1841500" cy="865158"/>
            <a:chOff x="533400" y="3592729"/>
            <a:chExt cx="1841500" cy="86515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511300" y="3592729"/>
              <a:ext cx="86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i="1" dirty="0" smtClean="0">
                  <a:solidFill>
                    <a:srgbClr val="0000FF"/>
                  </a:solidFill>
                </a:rPr>
                <a:t>R</a:t>
              </a:r>
              <a:r>
                <a:rPr kumimoji="1" lang="en-US" altLang="ja-JP" sz="2400" baseline="-25000" dirty="0" smtClean="0">
                  <a:solidFill>
                    <a:srgbClr val="0000FF"/>
                  </a:solidFill>
                </a:rPr>
                <a:t>80</a:t>
              </a:r>
              <a:endParaRPr kumimoji="1" lang="en-US" altLang="ja-JP" sz="2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511300" y="3996222"/>
              <a:ext cx="86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i="1" dirty="0" err="1" smtClean="0">
                  <a:solidFill>
                    <a:srgbClr val="0000FF"/>
                  </a:solidFill>
                </a:rPr>
                <a:t>R</a:t>
              </a:r>
              <a:r>
                <a:rPr kumimoji="1" lang="en-US" altLang="ja-JP" sz="2400" baseline="-25000" dirty="0" err="1" smtClean="0">
                  <a:solidFill>
                    <a:srgbClr val="0000FF"/>
                  </a:solidFill>
                </a:rPr>
                <a:t>eff</a:t>
              </a:r>
              <a:endParaRPr kumimoji="1" lang="ja-JP" alt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33400" y="3823562"/>
              <a:ext cx="97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err="1" smtClean="0">
                  <a:solidFill>
                    <a:srgbClr val="0000FF"/>
                  </a:solidFill>
                </a:rPr>
                <a:t>R</a:t>
              </a:r>
              <a:r>
                <a:rPr kumimoji="1" lang="en-US" altLang="ja-JP" sz="2400" baseline="-25000" dirty="0" err="1" smtClean="0">
                  <a:solidFill>
                    <a:srgbClr val="0000FF"/>
                  </a:solidFill>
                </a:rPr>
                <a:t>ratio</a:t>
              </a:r>
              <a:r>
                <a:rPr kumimoji="1" lang="en-US" altLang="ja-JP" sz="2400" dirty="0" smtClean="0">
                  <a:solidFill>
                    <a:srgbClr val="0000FF"/>
                  </a:solidFill>
                </a:rPr>
                <a:t> =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直線コネクタ 12"/>
            <p:cNvCxnSpPr>
              <a:stCxn id="12" idx="3"/>
            </p:cNvCxnSpPr>
            <p:nvPr/>
          </p:nvCxnSpPr>
          <p:spPr>
            <a:xfrm>
              <a:off x="1511300" y="4054395"/>
              <a:ext cx="863600" cy="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図形グループ 47"/>
          <p:cNvGrpSpPr/>
          <p:nvPr/>
        </p:nvGrpSpPr>
        <p:grpSpPr>
          <a:xfrm>
            <a:off x="6026717" y="2518909"/>
            <a:ext cx="2463800" cy="3991125"/>
            <a:chOff x="5969001" y="2525713"/>
            <a:chExt cx="2463800" cy="3991125"/>
          </a:xfrm>
        </p:grpSpPr>
        <p:grpSp>
          <p:nvGrpSpPr>
            <p:cNvPr id="47" name="図形グループ 46"/>
            <p:cNvGrpSpPr/>
            <p:nvPr/>
          </p:nvGrpSpPr>
          <p:grpSpPr>
            <a:xfrm>
              <a:off x="6324601" y="2525713"/>
              <a:ext cx="1803400" cy="1803400"/>
              <a:chOff x="6286500" y="2628900"/>
              <a:chExt cx="1803400" cy="1803400"/>
            </a:xfrm>
          </p:grpSpPr>
          <p:grpSp>
            <p:nvGrpSpPr>
              <p:cNvPr id="41" name="図形グループ 40"/>
              <p:cNvGrpSpPr/>
              <p:nvPr/>
            </p:nvGrpSpPr>
            <p:grpSpPr>
              <a:xfrm>
                <a:off x="6286500" y="2628900"/>
                <a:ext cx="1803400" cy="1803400"/>
                <a:chOff x="6286500" y="2628900"/>
                <a:chExt cx="1803400" cy="1803400"/>
              </a:xfrm>
            </p:grpSpPr>
            <p:grpSp>
              <p:nvGrpSpPr>
                <p:cNvPr id="24" name="図形グループ 23"/>
                <p:cNvGrpSpPr/>
                <p:nvPr/>
              </p:nvGrpSpPr>
              <p:grpSpPr>
                <a:xfrm>
                  <a:off x="6286500" y="2628900"/>
                  <a:ext cx="1803400" cy="1803400"/>
                  <a:chOff x="6286500" y="2628900"/>
                  <a:chExt cx="1803400" cy="1803400"/>
                </a:xfrm>
              </p:grpSpPr>
              <p:sp>
                <p:nvSpPr>
                  <p:cNvPr id="2" name="円/楕円 1"/>
                  <p:cNvSpPr/>
                  <p:nvPr/>
                </p:nvSpPr>
                <p:spPr>
                  <a:xfrm>
                    <a:off x="6286500" y="2628900"/>
                    <a:ext cx="1803400" cy="1803400"/>
                  </a:xfrm>
                  <a:prstGeom prst="ellipse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円/楕円 6"/>
                  <p:cNvSpPr/>
                  <p:nvPr/>
                </p:nvSpPr>
                <p:spPr>
                  <a:xfrm>
                    <a:off x="6553201" y="3321398"/>
                    <a:ext cx="1257300" cy="450502"/>
                  </a:xfrm>
                  <a:prstGeom prst="ellipse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26" name="直線矢印コネクタ 25"/>
                <p:cNvCxnSpPr>
                  <a:endCxn id="7" idx="6"/>
                </p:cNvCxnSpPr>
                <p:nvPr/>
              </p:nvCxnSpPr>
              <p:spPr>
                <a:xfrm>
                  <a:off x="7162800" y="3521016"/>
                  <a:ext cx="647701" cy="25633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矢印コネクタ 28"/>
                <p:cNvCxnSpPr/>
                <p:nvPr/>
              </p:nvCxnSpPr>
              <p:spPr>
                <a:xfrm flipV="1">
                  <a:off x="7162800" y="3200400"/>
                  <a:ext cx="927100" cy="320616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7258054" y="2859732"/>
                  <a:ext cx="6921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i="1" dirty="0" err="1" smtClean="0"/>
                    <a:t>R</a:t>
                  </a:r>
                  <a:r>
                    <a:rPr kumimoji="1" lang="en-US" altLang="ja-JP" sz="2400" baseline="-25000" dirty="0" err="1" smtClean="0"/>
                    <a:t>eff</a:t>
                  </a:r>
                  <a:endParaRPr kumimoji="1" lang="ja-JP" altLang="en-US" sz="2400" baseline="-25000" dirty="0"/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7258054" y="3492302"/>
                  <a:ext cx="6921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i="1" dirty="0" smtClean="0"/>
                    <a:t>R</a:t>
                  </a:r>
                  <a:r>
                    <a:rPr kumimoji="1" lang="en-US" altLang="ja-JP" sz="2400" baseline="-25000" dirty="0" smtClean="0"/>
                    <a:t>80</a:t>
                  </a:r>
                  <a:endParaRPr kumimoji="1" lang="ja-JP" altLang="en-US" sz="2400" baseline="-25000" dirty="0"/>
                </a:p>
              </p:txBody>
            </p:sp>
          </p:grpSp>
          <p:sp>
            <p:nvSpPr>
              <p:cNvPr id="42" name="テキスト ボックス 41"/>
              <p:cNvSpPr txBox="1"/>
              <p:nvPr/>
            </p:nvSpPr>
            <p:spPr>
              <a:xfrm>
                <a:off x="6527801" y="2832338"/>
                <a:ext cx="685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star</a:t>
                </a:r>
                <a:endParaRPr kumimoji="1" lang="ja-JP" altLang="en-US" sz="2000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6578599" y="3281303"/>
                <a:ext cx="685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gas</a:t>
                </a:r>
                <a:endParaRPr kumimoji="1" lang="ja-JP" altLang="en-US" sz="2000" dirty="0"/>
              </a:p>
            </p:txBody>
          </p:sp>
        </p:grpSp>
        <p:grpSp>
          <p:nvGrpSpPr>
            <p:cNvPr id="46" name="図形グループ 45"/>
            <p:cNvGrpSpPr/>
            <p:nvPr/>
          </p:nvGrpSpPr>
          <p:grpSpPr>
            <a:xfrm>
              <a:off x="5969001" y="4688038"/>
              <a:ext cx="2463800" cy="1828800"/>
              <a:chOff x="6045200" y="4666040"/>
              <a:chExt cx="2463800" cy="1828800"/>
            </a:xfrm>
          </p:grpSpPr>
          <p:grpSp>
            <p:nvGrpSpPr>
              <p:cNvPr id="40" name="図形グループ 39"/>
              <p:cNvGrpSpPr/>
              <p:nvPr/>
            </p:nvGrpSpPr>
            <p:grpSpPr>
              <a:xfrm>
                <a:off x="6045200" y="4666040"/>
                <a:ext cx="2463800" cy="1828800"/>
                <a:chOff x="6045200" y="4666040"/>
                <a:chExt cx="2463800" cy="1828800"/>
              </a:xfrm>
            </p:grpSpPr>
            <p:grpSp>
              <p:nvGrpSpPr>
                <p:cNvPr id="23" name="図形グループ 22"/>
                <p:cNvGrpSpPr/>
                <p:nvPr/>
              </p:nvGrpSpPr>
              <p:grpSpPr>
                <a:xfrm>
                  <a:off x="6045200" y="4666040"/>
                  <a:ext cx="2463800" cy="1828800"/>
                  <a:chOff x="6045200" y="4666040"/>
                  <a:chExt cx="2463800" cy="1828800"/>
                </a:xfrm>
              </p:grpSpPr>
              <p:sp>
                <p:nvSpPr>
                  <p:cNvPr id="14" name="円/楕円 13"/>
                  <p:cNvSpPr/>
                  <p:nvPr/>
                </p:nvSpPr>
                <p:spPr>
                  <a:xfrm>
                    <a:off x="6375400" y="4666040"/>
                    <a:ext cx="1828800" cy="1828800"/>
                  </a:xfrm>
                  <a:prstGeom prst="ellipse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円/楕円 14"/>
                  <p:cNvSpPr/>
                  <p:nvPr/>
                </p:nvSpPr>
                <p:spPr>
                  <a:xfrm>
                    <a:off x="6045200" y="5309960"/>
                    <a:ext cx="2463800" cy="58284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" name="図形グループ 21"/>
                  <p:cNvGrpSpPr/>
                  <p:nvPr/>
                </p:nvGrpSpPr>
                <p:grpSpPr>
                  <a:xfrm>
                    <a:off x="6273800" y="4691440"/>
                    <a:ext cx="1930400" cy="1799998"/>
                    <a:chOff x="6273800" y="4691440"/>
                    <a:chExt cx="1930400" cy="1799998"/>
                  </a:xfrm>
                </p:grpSpPr>
                <p:sp>
                  <p:nvSpPr>
                    <p:cNvPr id="19" name="円弧 18"/>
                    <p:cNvSpPr/>
                    <p:nvPr/>
                  </p:nvSpPr>
                  <p:spPr>
                    <a:xfrm>
                      <a:off x="6273800" y="4691440"/>
                      <a:ext cx="1930400" cy="1799998"/>
                    </a:xfrm>
                    <a:prstGeom prst="arc">
                      <a:avLst>
                        <a:gd name="adj1" fmla="val 16200000"/>
                        <a:gd name="adj2" fmla="val 21583866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円弧 19"/>
                    <p:cNvSpPr/>
                    <p:nvPr/>
                  </p:nvSpPr>
                  <p:spPr>
                    <a:xfrm rot="16200000">
                      <a:off x="6353960" y="4691440"/>
                      <a:ext cx="1799998" cy="1799998"/>
                    </a:xfrm>
                    <a:prstGeom prst="arc">
                      <a:avLst>
                        <a:gd name="adj1" fmla="val 16200000"/>
                        <a:gd name="adj2" fmla="val 21583866"/>
                      </a:avLst>
                    </a:prstGeom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cxnSp>
              <p:nvCxnSpPr>
                <p:cNvPr id="34" name="直線矢印コネクタ 33"/>
                <p:cNvCxnSpPr/>
                <p:nvPr/>
              </p:nvCxnSpPr>
              <p:spPr>
                <a:xfrm flipV="1">
                  <a:off x="7277100" y="5272524"/>
                  <a:ext cx="927100" cy="320616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矢印コネクタ 34"/>
                <p:cNvCxnSpPr>
                  <a:endCxn id="15" idx="6"/>
                </p:cNvCxnSpPr>
                <p:nvPr/>
              </p:nvCxnSpPr>
              <p:spPr>
                <a:xfrm>
                  <a:off x="7277100" y="5593140"/>
                  <a:ext cx="1231900" cy="824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7296156" y="4924286"/>
                  <a:ext cx="6921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i="1" dirty="0" err="1" smtClean="0"/>
                    <a:t>R</a:t>
                  </a:r>
                  <a:r>
                    <a:rPr kumimoji="1" lang="en-US" altLang="ja-JP" sz="2400" baseline="-25000" dirty="0" err="1" smtClean="0"/>
                    <a:t>eff</a:t>
                  </a:r>
                  <a:endParaRPr kumimoji="1" lang="ja-JP" altLang="en-US" sz="2400" baseline="-25000" dirty="0"/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7449116" y="5525175"/>
                  <a:ext cx="6794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i="1" dirty="0" smtClean="0"/>
                    <a:t>R</a:t>
                  </a:r>
                  <a:r>
                    <a:rPr kumimoji="1" lang="en-US" altLang="ja-JP" sz="2400" baseline="-25000" dirty="0" smtClean="0"/>
                    <a:t>80</a:t>
                  </a:r>
                  <a:endParaRPr kumimoji="1" lang="ja-JP" altLang="en-US" sz="2400" baseline="-25000" dirty="0"/>
                </a:p>
              </p:txBody>
            </p:sp>
          </p:grpSp>
          <p:sp>
            <p:nvSpPr>
              <p:cNvPr id="44" name="テキスト ボックス 43"/>
              <p:cNvSpPr txBox="1"/>
              <p:nvPr/>
            </p:nvSpPr>
            <p:spPr>
              <a:xfrm>
                <a:off x="6572253" y="5481816"/>
                <a:ext cx="685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gas</a:t>
                </a:r>
                <a:endParaRPr kumimoji="1" lang="ja-JP" altLang="en-US" sz="2000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6578599" y="5109905"/>
                <a:ext cx="685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star</a:t>
                </a:r>
                <a:endParaRPr kumimoji="1" lang="ja-JP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846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635001" y="1110044"/>
            <a:ext cx="3949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kumimoji="1" lang="en-US" altLang="ja-JP" sz="2200" dirty="0" smtClean="0"/>
          </a:p>
          <a:p>
            <a:pPr algn="just"/>
            <a:r>
              <a:rPr kumimoji="1" lang="en-US" altLang="ja-JP" sz="2200" dirty="0" smtClean="0"/>
              <a:t>Using the control sample</a:t>
            </a:r>
          </a:p>
          <a:p>
            <a:pPr algn="just"/>
            <a:endParaRPr kumimoji="1" lang="en-US" altLang="ja-JP" dirty="0" smtClean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200" dirty="0" smtClean="0">
                <a:solidFill>
                  <a:srgbClr val="F14124"/>
                </a:solidFill>
              </a:rPr>
              <a:t>38 early-type galaxies (ETGs) in ATLAS</a:t>
            </a:r>
            <a:r>
              <a:rPr kumimoji="1" lang="en-US" altLang="ja-JP" sz="2200" baseline="30000" dirty="0" smtClean="0">
                <a:solidFill>
                  <a:srgbClr val="F14124"/>
                </a:solidFill>
              </a:rPr>
              <a:t>3D</a:t>
            </a:r>
            <a:r>
              <a:rPr kumimoji="1" lang="en-US" altLang="ja-JP" sz="2200" dirty="0" smtClean="0">
                <a:solidFill>
                  <a:srgbClr val="F14124"/>
                </a:solidFill>
              </a:rPr>
              <a:t> sample</a:t>
            </a:r>
          </a:p>
          <a:p>
            <a:pPr lvl="1" algn="r"/>
            <a:r>
              <a:rPr kumimoji="1" lang="en-US" altLang="ja-JP" i="1" dirty="0" smtClean="0">
                <a:solidFill>
                  <a:srgbClr val="F14124"/>
                </a:solidFill>
              </a:rPr>
              <a:t>(Alatalo+13, Davis+13)</a:t>
            </a:r>
          </a:p>
          <a:p>
            <a:pPr lvl="1" algn="r"/>
            <a:endParaRPr kumimoji="1" lang="en-US" altLang="ja-JP" dirty="0" smtClean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200" dirty="0" smtClean="0">
                <a:solidFill>
                  <a:srgbClr val="0000FF"/>
                </a:solidFill>
              </a:rPr>
              <a:t>25 late-type galaxies (LTGs)   in BIMA-SONG sample </a:t>
            </a:r>
          </a:p>
          <a:p>
            <a:pPr algn="r"/>
            <a:r>
              <a:rPr kumimoji="1" lang="en-US" altLang="ja-JP" i="1" dirty="0" smtClean="0">
                <a:solidFill>
                  <a:srgbClr val="0000FF"/>
                </a:solidFill>
              </a:rPr>
              <a:t>(Regan+01, Helfer+03)</a:t>
            </a:r>
          </a:p>
          <a:p>
            <a:pPr algn="r"/>
            <a:endParaRPr kumimoji="1" lang="en-US" altLang="ja-JP" i="1" dirty="0" smtClean="0">
              <a:solidFill>
                <a:srgbClr val="0000FF"/>
              </a:solidFill>
            </a:endParaRPr>
          </a:p>
          <a:p>
            <a:pPr algn="just"/>
            <a:r>
              <a:rPr kumimoji="1" lang="en-US" altLang="ja-JP" sz="2000" dirty="0" smtClean="0"/>
              <a:t>Kolmogorov-Smirnov (K-S) tests give P-values:</a:t>
            </a:r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/>
          </a:p>
          <a:p>
            <a:pPr algn="just"/>
            <a:endParaRPr kumimoji="1" lang="en-US" altLang="ja-JP" sz="20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図形グループ 8"/>
          <p:cNvGrpSpPr/>
          <p:nvPr/>
        </p:nvGrpSpPr>
        <p:grpSpPr>
          <a:xfrm>
            <a:off x="4712591" y="1541609"/>
            <a:ext cx="4320000" cy="4525704"/>
            <a:chOff x="4509262" y="1361628"/>
            <a:chExt cx="4320000" cy="4525704"/>
          </a:xfrm>
        </p:grpSpPr>
        <p:pic>
          <p:nvPicPr>
            <p:cNvPr id="4" name="図 3" descr="hist_logRratio_m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62" y="1361628"/>
              <a:ext cx="4320000" cy="1508562"/>
            </a:xfrm>
            <a:prstGeom prst="rect">
              <a:avLst/>
            </a:prstGeom>
          </p:spPr>
        </p:pic>
        <p:pic>
          <p:nvPicPr>
            <p:cNvPr id="7" name="図 6" descr="hist_logRratio_atlas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62" y="2870190"/>
              <a:ext cx="4320000" cy="1508571"/>
            </a:xfrm>
            <a:prstGeom prst="rect">
              <a:avLst/>
            </a:prstGeom>
          </p:spPr>
        </p:pic>
        <p:pic>
          <p:nvPicPr>
            <p:cNvPr id="8" name="図 7" descr="hist_logRratio_bima_Rbulge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62" y="4378761"/>
              <a:ext cx="4320000" cy="1508571"/>
            </a:xfrm>
            <a:prstGeom prst="rect">
              <a:avLst/>
            </a:prstGeom>
          </p:spPr>
        </p:pic>
      </p:grp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78477"/>
              </p:ext>
            </p:extLst>
          </p:nvPr>
        </p:nvGraphicFramePr>
        <p:xfrm>
          <a:off x="866679" y="5218113"/>
          <a:ext cx="3589731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6577"/>
                <a:gridCol w="1196577"/>
                <a:gridCol w="11965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ETG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LTG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MR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0.256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0.000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The relative size of the Molecular Ga</a:t>
            </a:r>
            <a:r>
              <a:rPr lang="en-US" altLang="ja-JP" sz="3600" dirty="0" smtClean="0"/>
              <a:t>s Disk</a:t>
            </a:r>
            <a:endParaRPr kumimoji="1" lang="ja-JP" altLang="en-US" sz="3600" dirty="0"/>
          </a:p>
        </p:txBody>
      </p:sp>
      <p:sp>
        <p:nvSpPr>
          <p:cNvPr id="11" name="角丸四角形 10"/>
          <p:cNvSpPr/>
          <p:nvPr/>
        </p:nvSpPr>
        <p:spPr>
          <a:xfrm>
            <a:off x="361419" y="6161615"/>
            <a:ext cx="8671172" cy="5149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The relative disk size 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in the MRs </a:t>
            </a:r>
            <a:r>
              <a:rPr kumimoji="1" lang="en-US" altLang="ja-JP" sz="2000" dirty="0">
                <a:solidFill>
                  <a:schemeClr val="tx1"/>
                </a:solidFill>
              </a:rPr>
              <a:t>is similar to that in the </a:t>
            </a:r>
            <a:r>
              <a:rPr kumimoji="1" lang="en-US" altLang="ja-JP" sz="2000" dirty="0">
                <a:solidFill>
                  <a:srgbClr val="000000"/>
                </a:solidFill>
              </a:rPr>
              <a:t>ETGs rather than LTGs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.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4723305" y="1498931"/>
            <a:ext cx="4320004" cy="4525700"/>
            <a:chOff x="4698657" y="1476651"/>
            <a:chExt cx="4320004" cy="4525700"/>
          </a:xfrm>
        </p:grpSpPr>
        <p:pic>
          <p:nvPicPr>
            <p:cNvPr id="4" name="図 3" descr="hist_Mratio_m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657" y="1476651"/>
              <a:ext cx="4319996" cy="1508558"/>
            </a:xfrm>
            <a:prstGeom prst="rect">
              <a:avLst/>
            </a:prstGeom>
          </p:spPr>
        </p:pic>
        <p:pic>
          <p:nvPicPr>
            <p:cNvPr id="5" name="図 4" descr="hist_Mratio_atlas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661" y="2985209"/>
              <a:ext cx="4320000" cy="1508571"/>
            </a:xfrm>
            <a:prstGeom prst="rect">
              <a:avLst/>
            </a:prstGeom>
          </p:spPr>
        </p:pic>
        <p:pic>
          <p:nvPicPr>
            <p:cNvPr id="6" name="図 5" descr="hist_Mratio_bima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657" y="4493780"/>
              <a:ext cx="4320000" cy="1508571"/>
            </a:xfrm>
            <a:prstGeom prst="rect">
              <a:avLst/>
            </a:prstGeom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634999" y="1110044"/>
            <a:ext cx="393700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1100" dirty="0" smtClean="0"/>
          </a:p>
          <a:p>
            <a:pPr algn="just"/>
            <a:endParaRPr kumimoji="1" lang="en-US" altLang="ja-JP" sz="2400" dirty="0" smtClean="0"/>
          </a:p>
          <a:p>
            <a:pPr algn="just"/>
            <a:endParaRPr kumimoji="1" lang="en-US" altLang="ja-JP" sz="2000" dirty="0"/>
          </a:p>
          <a:p>
            <a:pPr algn="just"/>
            <a:endParaRPr kumimoji="1" lang="en-US" altLang="ja-JP" sz="2000" dirty="0"/>
          </a:p>
          <a:p>
            <a:pPr lvl="1" algn="just"/>
            <a:r>
              <a:rPr kumimoji="1" lang="en-US" altLang="ja-JP" sz="2000" i="1" dirty="0" smtClean="0"/>
              <a:t>M</a:t>
            </a:r>
            <a:r>
              <a:rPr kumimoji="1" lang="en-US" altLang="ja-JP" sz="2000" dirty="0" smtClean="0"/>
              <a:t>(H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): the molecular gas mass</a:t>
            </a:r>
          </a:p>
          <a:p>
            <a:pPr lvl="1" algn="just"/>
            <a:r>
              <a:rPr kumimoji="1" lang="en-US" altLang="ja-JP" sz="2000" i="1" dirty="0" smtClean="0"/>
              <a:t>M</a:t>
            </a:r>
            <a:r>
              <a:rPr kumimoji="1" lang="en-US" altLang="ja-JP" sz="2000" baseline="30000" dirty="0" smtClean="0"/>
              <a:t>*        </a:t>
            </a:r>
            <a:r>
              <a:rPr kumimoji="1" lang="en-US" altLang="ja-JP" sz="2000" dirty="0" smtClean="0"/>
              <a:t>: the stellar mass</a:t>
            </a:r>
          </a:p>
          <a:p>
            <a:pPr algn="just"/>
            <a:endParaRPr kumimoji="1" lang="en-US" altLang="ja-JP" sz="1000" dirty="0"/>
          </a:p>
          <a:p>
            <a:pPr marL="800100" lvl="1" indent="-342900" algn="just">
              <a:buFont typeface="Arial"/>
              <a:buChar char="•"/>
            </a:pPr>
            <a:r>
              <a:rPr kumimoji="1" lang="en-US" altLang="ja-JP" sz="2200" dirty="0" smtClean="0"/>
              <a:t>24 merger remnants</a:t>
            </a:r>
          </a:p>
          <a:p>
            <a:pPr marL="800100" lvl="1" indent="-342900" algn="just">
              <a:buFont typeface="Arial"/>
              <a:buChar char="•"/>
            </a:pPr>
            <a:r>
              <a:rPr kumimoji="1" lang="en-US" altLang="ja-JP" sz="2200" dirty="0" smtClean="0">
                <a:solidFill>
                  <a:schemeClr val="accent6"/>
                </a:solidFill>
              </a:rPr>
              <a:t>38 early-type galaxies</a:t>
            </a:r>
          </a:p>
          <a:p>
            <a:pPr lvl="4" algn="just"/>
            <a:r>
              <a:rPr kumimoji="1" lang="en-US" altLang="ja-JP" i="1" dirty="0" smtClean="0">
                <a:solidFill>
                  <a:schemeClr val="accent6"/>
                </a:solidFill>
              </a:rPr>
              <a:t>(Young+11)</a:t>
            </a:r>
            <a:endParaRPr kumimoji="1" lang="en-US" altLang="ja-JP" i="1" dirty="0">
              <a:solidFill>
                <a:schemeClr val="accent6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kumimoji="1" lang="en-US" altLang="ja-JP" sz="2200" dirty="0" smtClean="0">
                <a:solidFill>
                  <a:srgbClr val="0000FF"/>
                </a:solidFill>
              </a:rPr>
              <a:t>25 late-type galaxies</a:t>
            </a:r>
          </a:p>
          <a:p>
            <a:pPr lvl="4" algn="just"/>
            <a:r>
              <a:rPr kumimoji="1" lang="en-US" altLang="ja-JP" i="1" dirty="0" smtClean="0">
                <a:solidFill>
                  <a:srgbClr val="0000FF"/>
                </a:solidFill>
              </a:rPr>
              <a:t>(Helfer+03)</a:t>
            </a:r>
          </a:p>
          <a:p>
            <a:pPr lvl="4" algn="just"/>
            <a:endParaRPr kumimoji="1" lang="en-US" altLang="ja-JP" sz="1000" dirty="0"/>
          </a:p>
          <a:p>
            <a:pPr algn="just"/>
            <a:r>
              <a:rPr kumimoji="1" lang="en-US" altLang="ja-JP" sz="2000" dirty="0" smtClean="0"/>
              <a:t>K-S tests give P-values:</a:t>
            </a:r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/>
          </a:p>
          <a:p>
            <a:pPr algn="just"/>
            <a:endParaRPr kumimoji="1" lang="en-US" altLang="ja-JP" sz="2000" dirty="0" smtClean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35535"/>
              </p:ext>
            </p:extLst>
          </p:nvPr>
        </p:nvGraphicFramePr>
        <p:xfrm>
          <a:off x="879379" y="5183692"/>
          <a:ext cx="3589731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6577"/>
                <a:gridCol w="1196577"/>
                <a:gridCol w="11965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ETG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LTG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MR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0.002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角丸四角形 11"/>
          <p:cNvSpPr/>
          <p:nvPr/>
        </p:nvSpPr>
        <p:spPr>
          <a:xfrm>
            <a:off x="634999" y="6152926"/>
            <a:ext cx="8277472" cy="5149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The gas mass fraction in the MRs is different from those in the ETGs and LTGs.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The Gas Mass Fraction (</a:t>
            </a:r>
            <a:r>
              <a:rPr kumimoji="1" lang="en-US" altLang="ja-JP" sz="3600" i="1" dirty="0" err="1" smtClean="0"/>
              <a:t>f</a:t>
            </a:r>
            <a:r>
              <a:rPr kumimoji="1" lang="en-US" altLang="ja-JP" sz="3600" baseline="-25000" dirty="0" err="1" smtClean="0"/>
              <a:t>gas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1562100" y="1244978"/>
            <a:ext cx="1905000" cy="865158"/>
            <a:chOff x="660400" y="3592729"/>
            <a:chExt cx="1905000" cy="86515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511300" y="3592729"/>
              <a:ext cx="105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>
                  <a:solidFill>
                    <a:srgbClr val="0000FF"/>
                  </a:solidFill>
                </a:rPr>
                <a:t>M</a:t>
              </a:r>
              <a:r>
                <a:rPr kumimoji="1" lang="en-US" altLang="ja-JP" sz="2400" dirty="0">
                  <a:solidFill>
                    <a:srgbClr val="0000FF"/>
                  </a:solidFill>
                </a:rPr>
                <a:t>(H</a:t>
              </a:r>
              <a:r>
                <a:rPr kumimoji="1" lang="en-US" altLang="ja-JP" sz="2400" baseline="-25000" dirty="0">
                  <a:solidFill>
                    <a:srgbClr val="0000FF"/>
                  </a:solidFill>
                </a:rPr>
                <a:t>2</a:t>
              </a:r>
              <a:r>
                <a:rPr kumimoji="1" lang="en-US" altLang="ja-JP" sz="2400" dirty="0">
                  <a:solidFill>
                    <a:srgbClr val="0000FF"/>
                  </a:solidFill>
                </a:rPr>
                <a:t>)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663700" y="3996222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0000FF"/>
                  </a:solidFill>
                </a:rPr>
                <a:t>M*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60400" y="3823562"/>
              <a:ext cx="850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err="1">
                  <a:solidFill>
                    <a:srgbClr val="0000FF"/>
                  </a:solidFill>
                </a:rPr>
                <a:t>f</a:t>
              </a:r>
              <a:r>
                <a:rPr kumimoji="1" lang="en-US" altLang="ja-JP" sz="2400" baseline="-25000" dirty="0" err="1" smtClean="0">
                  <a:solidFill>
                    <a:srgbClr val="0000FF"/>
                  </a:solidFill>
                </a:rPr>
                <a:t>gas</a:t>
              </a:r>
              <a:r>
                <a:rPr kumimoji="1" lang="en-US" altLang="ja-JP" sz="2400" dirty="0" smtClean="0">
                  <a:solidFill>
                    <a:srgbClr val="0000FF"/>
                  </a:solidFill>
                </a:rPr>
                <a:t> =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直線コネクタ 17"/>
            <p:cNvCxnSpPr>
              <a:stCxn id="16" idx="3"/>
            </p:cNvCxnSpPr>
            <p:nvPr/>
          </p:nvCxnSpPr>
          <p:spPr>
            <a:xfrm>
              <a:off x="1511300" y="4054395"/>
              <a:ext cx="863600" cy="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24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Rratio_vs_Mratio_v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4185"/>
            <a:ext cx="9285185" cy="648489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895351" y="612548"/>
            <a:ext cx="1231900" cy="1241286"/>
            <a:chOff x="334439" y="330200"/>
            <a:chExt cx="1231900" cy="1241286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334439" y="863600"/>
              <a:ext cx="123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extended</a:t>
              </a:r>
            </a:p>
            <a:p>
              <a:pPr algn="ctr"/>
              <a:r>
                <a:rPr kumimoji="1" lang="en-US" altLang="ja-JP" sz="2000" dirty="0"/>
                <a:t>g</a:t>
              </a:r>
              <a:r>
                <a:rPr kumimoji="1" lang="en-US" altLang="ja-JP" sz="2000" dirty="0" smtClean="0"/>
                <a:t>as disk</a:t>
              </a:r>
              <a:endParaRPr kumimoji="1" lang="ja-JP" altLang="en-US" sz="2000" dirty="0"/>
            </a:p>
          </p:txBody>
        </p:sp>
        <p:cxnSp>
          <p:nvCxnSpPr>
            <p:cNvPr id="24" name="直線矢印コネクタ 23"/>
            <p:cNvCxnSpPr>
              <a:stCxn id="23" idx="0"/>
            </p:cNvCxnSpPr>
            <p:nvPr/>
          </p:nvCxnSpPr>
          <p:spPr>
            <a:xfrm flipV="1">
              <a:off x="950389" y="330200"/>
              <a:ext cx="2111" cy="5334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図形グループ 19"/>
          <p:cNvGrpSpPr/>
          <p:nvPr/>
        </p:nvGrpSpPr>
        <p:grpSpPr>
          <a:xfrm>
            <a:off x="886889" y="4313208"/>
            <a:ext cx="1240362" cy="1231900"/>
            <a:chOff x="169338" y="4572000"/>
            <a:chExt cx="1240362" cy="123190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69338" y="4572000"/>
              <a:ext cx="124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c</a:t>
              </a:r>
              <a:r>
                <a:rPr kumimoji="1" lang="en-US" altLang="ja-JP" sz="2000" dirty="0" smtClean="0"/>
                <a:t>ompact gas disk</a:t>
              </a:r>
              <a:endParaRPr kumimoji="1" lang="ja-JP" altLang="en-US" sz="2000" dirty="0"/>
            </a:p>
          </p:txBody>
        </p:sp>
        <p:cxnSp>
          <p:nvCxnSpPr>
            <p:cNvPr id="22" name="直線矢印コネクタ 21"/>
            <p:cNvCxnSpPr>
              <a:stCxn id="21" idx="2"/>
            </p:cNvCxnSpPr>
            <p:nvPr/>
          </p:nvCxnSpPr>
          <p:spPr>
            <a:xfrm flipH="1">
              <a:off x="787400" y="5279886"/>
              <a:ext cx="2119" cy="52401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9"/>
          <p:cNvGrpSpPr/>
          <p:nvPr/>
        </p:nvGrpSpPr>
        <p:grpSpPr>
          <a:xfrm>
            <a:off x="2537888" y="6110318"/>
            <a:ext cx="5643023" cy="546100"/>
            <a:chOff x="2235200" y="5911910"/>
            <a:chExt cx="5643023" cy="546100"/>
          </a:xfrm>
        </p:grpSpPr>
        <p:pic>
          <p:nvPicPr>
            <p:cNvPr id="11" name="図 10" descr="Rratio_vs_Mratio_region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6" t="88941" r="28472" b="2507"/>
            <a:stretch/>
          </p:blipFill>
          <p:spPr>
            <a:xfrm>
              <a:off x="3467100" y="5911910"/>
              <a:ext cx="3175000" cy="5461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2" name="図形グループ 11"/>
            <p:cNvGrpSpPr/>
            <p:nvPr/>
          </p:nvGrpSpPr>
          <p:grpSpPr>
            <a:xfrm>
              <a:off x="2235200" y="5946044"/>
              <a:ext cx="1231900" cy="400110"/>
              <a:chOff x="2235200" y="5950010"/>
              <a:chExt cx="1231900" cy="400110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2768600" y="5950010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low</a:t>
                </a:r>
                <a:endParaRPr kumimoji="1" lang="ja-JP" altLang="en-US" sz="2000" dirty="0"/>
              </a:p>
            </p:txBody>
          </p:sp>
          <p:cxnSp>
            <p:nvCxnSpPr>
              <p:cNvPr id="17" name="直線矢印コネクタ 16"/>
              <p:cNvCxnSpPr/>
              <p:nvPr/>
            </p:nvCxnSpPr>
            <p:spPr>
              <a:xfrm flipH="1">
                <a:off x="22352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図形グループ 12"/>
            <p:cNvGrpSpPr/>
            <p:nvPr/>
          </p:nvGrpSpPr>
          <p:grpSpPr>
            <a:xfrm>
              <a:off x="6633623" y="5937811"/>
              <a:ext cx="1244600" cy="400110"/>
              <a:chOff x="6642100" y="5951213"/>
              <a:chExt cx="1244600" cy="400110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6642100" y="5951213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000" dirty="0" smtClean="0"/>
                  <a:t>high</a:t>
                </a:r>
                <a:endParaRPr kumimoji="1" lang="ja-JP" altLang="en-US" sz="2000" dirty="0"/>
              </a:p>
            </p:txBody>
          </p:sp>
          <p:cxnSp>
            <p:nvCxnSpPr>
              <p:cNvPr id="15" name="直線矢印コネクタ 14"/>
              <p:cNvCxnSpPr/>
              <p:nvPr/>
            </p:nvCxnSpPr>
            <p:spPr>
              <a:xfrm rot="10800000" flipH="1">
                <a:off x="73533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テキスト ボックス 3"/>
          <p:cNvSpPr txBox="1"/>
          <p:nvPr/>
        </p:nvSpPr>
        <p:spPr>
          <a:xfrm>
            <a:off x="1259412" y="3665964"/>
            <a:ext cx="7164911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kumimoji="1" lang="en-US" altLang="ja-JP" sz="2200" dirty="0">
                <a:solidFill>
                  <a:schemeClr val="tx1"/>
                </a:solidFill>
              </a:rPr>
              <a:t>The relative size in not correlated with the gas mass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fraction.</a:t>
            </a:r>
            <a:endParaRPr kumimoji="1"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214542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Rratio_vs_Mratio_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7" y="214185"/>
            <a:ext cx="9285186" cy="648489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95351" y="612548"/>
            <a:ext cx="1231900" cy="1241286"/>
            <a:chOff x="334439" y="330200"/>
            <a:chExt cx="1231900" cy="124128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34439" y="863600"/>
              <a:ext cx="123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extended</a:t>
              </a:r>
            </a:p>
            <a:p>
              <a:pPr algn="ctr"/>
              <a:r>
                <a:rPr kumimoji="1" lang="en-US" altLang="ja-JP" sz="2000" dirty="0"/>
                <a:t>g</a:t>
              </a:r>
              <a:r>
                <a:rPr kumimoji="1" lang="en-US" altLang="ja-JP" sz="2000" dirty="0" smtClean="0"/>
                <a:t>as disk</a:t>
              </a:r>
              <a:endParaRPr kumimoji="1" lang="ja-JP" altLang="en-US" sz="2000" dirty="0"/>
            </a:p>
          </p:txBody>
        </p:sp>
        <p:cxnSp>
          <p:nvCxnSpPr>
            <p:cNvPr id="5" name="直線矢印コネクタ 4"/>
            <p:cNvCxnSpPr>
              <a:stCxn id="4" idx="0"/>
            </p:cNvCxnSpPr>
            <p:nvPr/>
          </p:nvCxnSpPr>
          <p:spPr>
            <a:xfrm flipV="1">
              <a:off x="950389" y="330200"/>
              <a:ext cx="2111" cy="5334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図形グループ 5"/>
          <p:cNvGrpSpPr/>
          <p:nvPr/>
        </p:nvGrpSpPr>
        <p:grpSpPr>
          <a:xfrm>
            <a:off x="886889" y="4313208"/>
            <a:ext cx="1240362" cy="1231900"/>
            <a:chOff x="169338" y="4572000"/>
            <a:chExt cx="1240362" cy="123190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69338" y="4572000"/>
              <a:ext cx="124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c</a:t>
              </a:r>
              <a:r>
                <a:rPr kumimoji="1" lang="en-US" altLang="ja-JP" sz="2000" dirty="0" smtClean="0"/>
                <a:t>ompact gas disk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>
              <a:stCxn id="7" idx="2"/>
            </p:cNvCxnSpPr>
            <p:nvPr/>
          </p:nvCxnSpPr>
          <p:spPr>
            <a:xfrm flipH="1">
              <a:off x="787400" y="5279886"/>
              <a:ext cx="2119" cy="52401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/>
          <p:nvPr/>
        </p:nvGrpSpPr>
        <p:grpSpPr>
          <a:xfrm>
            <a:off x="2537888" y="6110318"/>
            <a:ext cx="5643023" cy="546100"/>
            <a:chOff x="2235200" y="5911910"/>
            <a:chExt cx="5643023" cy="546100"/>
          </a:xfrm>
        </p:grpSpPr>
        <p:pic>
          <p:nvPicPr>
            <p:cNvPr id="10" name="図 9" descr="Rratio_vs_Mratio_region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6" t="88941" r="28472" b="2507"/>
            <a:stretch/>
          </p:blipFill>
          <p:spPr>
            <a:xfrm>
              <a:off x="3467100" y="5911910"/>
              <a:ext cx="3175000" cy="5461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図形グループ 10"/>
            <p:cNvGrpSpPr/>
            <p:nvPr/>
          </p:nvGrpSpPr>
          <p:grpSpPr>
            <a:xfrm>
              <a:off x="2235200" y="5946044"/>
              <a:ext cx="1231900" cy="400110"/>
              <a:chOff x="2235200" y="5950010"/>
              <a:chExt cx="1231900" cy="40011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768600" y="5950010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low</a:t>
                </a:r>
                <a:endParaRPr kumimoji="1" lang="ja-JP" altLang="en-US" sz="2000" dirty="0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flipH="1">
                <a:off x="22352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11"/>
            <p:cNvGrpSpPr/>
            <p:nvPr/>
          </p:nvGrpSpPr>
          <p:grpSpPr>
            <a:xfrm>
              <a:off x="6633623" y="5937811"/>
              <a:ext cx="1244600" cy="400110"/>
              <a:chOff x="6642100" y="5951213"/>
              <a:chExt cx="1244600" cy="400110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6642100" y="5951213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000" dirty="0" smtClean="0"/>
                  <a:t>high</a:t>
                </a:r>
                <a:endParaRPr kumimoji="1" lang="ja-JP" altLang="en-US" sz="2000" dirty="0"/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 rot="10800000" flipH="1">
                <a:off x="73533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テキスト ボックス 19"/>
          <p:cNvSpPr txBox="1"/>
          <p:nvPr/>
        </p:nvSpPr>
        <p:spPr>
          <a:xfrm>
            <a:off x="2779712" y="2182908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Early-type galaxy (ETG)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9432" y="660657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</a:rPr>
              <a:t>Late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-type galaxy (LTG)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23776" y="4621165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Merger remnants (MR)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677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95351" y="612548"/>
            <a:ext cx="1231900" cy="1241286"/>
            <a:chOff x="334439" y="330200"/>
            <a:chExt cx="1231900" cy="124128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34439" y="863600"/>
              <a:ext cx="123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extended</a:t>
              </a:r>
            </a:p>
            <a:p>
              <a:pPr algn="ctr"/>
              <a:r>
                <a:rPr kumimoji="1" lang="en-US" altLang="ja-JP" sz="2000" dirty="0"/>
                <a:t>g</a:t>
              </a:r>
              <a:r>
                <a:rPr kumimoji="1" lang="en-US" altLang="ja-JP" sz="2000" dirty="0" smtClean="0"/>
                <a:t>as disk</a:t>
              </a:r>
              <a:endParaRPr kumimoji="1" lang="ja-JP" altLang="en-US" sz="2000" dirty="0"/>
            </a:p>
          </p:txBody>
        </p:sp>
        <p:cxnSp>
          <p:nvCxnSpPr>
            <p:cNvPr id="5" name="直線矢印コネクタ 4"/>
            <p:cNvCxnSpPr>
              <a:stCxn id="4" idx="0"/>
            </p:cNvCxnSpPr>
            <p:nvPr/>
          </p:nvCxnSpPr>
          <p:spPr>
            <a:xfrm flipV="1">
              <a:off x="950389" y="330200"/>
              <a:ext cx="2111" cy="5334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図形グループ 5"/>
          <p:cNvGrpSpPr/>
          <p:nvPr/>
        </p:nvGrpSpPr>
        <p:grpSpPr>
          <a:xfrm>
            <a:off x="886889" y="4313208"/>
            <a:ext cx="1240362" cy="1231900"/>
            <a:chOff x="169338" y="4572000"/>
            <a:chExt cx="1240362" cy="123190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69338" y="4572000"/>
              <a:ext cx="124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c</a:t>
              </a:r>
              <a:r>
                <a:rPr kumimoji="1" lang="en-US" altLang="ja-JP" sz="2000" dirty="0" smtClean="0"/>
                <a:t>ompact gas disk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>
              <a:stCxn id="7" idx="2"/>
            </p:cNvCxnSpPr>
            <p:nvPr/>
          </p:nvCxnSpPr>
          <p:spPr>
            <a:xfrm flipH="1">
              <a:off x="787400" y="5279886"/>
              <a:ext cx="2119" cy="52401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/>
          <p:nvPr/>
        </p:nvGrpSpPr>
        <p:grpSpPr>
          <a:xfrm>
            <a:off x="2537888" y="6110318"/>
            <a:ext cx="5643023" cy="546100"/>
            <a:chOff x="2235200" y="5911910"/>
            <a:chExt cx="5643023" cy="546100"/>
          </a:xfrm>
        </p:grpSpPr>
        <p:pic>
          <p:nvPicPr>
            <p:cNvPr id="10" name="図 9" descr="Rratio_vs_Mratio_region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6" t="88941" r="28472" b="2507"/>
            <a:stretch/>
          </p:blipFill>
          <p:spPr>
            <a:xfrm>
              <a:off x="3467100" y="5911910"/>
              <a:ext cx="3175000" cy="5461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図形グループ 10"/>
            <p:cNvGrpSpPr/>
            <p:nvPr/>
          </p:nvGrpSpPr>
          <p:grpSpPr>
            <a:xfrm>
              <a:off x="2235200" y="5946044"/>
              <a:ext cx="1231900" cy="400110"/>
              <a:chOff x="2235200" y="5950010"/>
              <a:chExt cx="1231900" cy="40011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768600" y="5950010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low</a:t>
                </a:r>
                <a:endParaRPr kumimoji="1" lang="ja-JP" altLang="en-US" sz="2000" dirty="0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flipH="1">
                <a:off x="22352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11"/>
            <p:cNvGrpSpPr/>
            <p:nvPr/>
          </p:nvGrpSpPr>
          <p:grpSpPr>
            <a:xfrm>
              <a:off x="6633623" y="5937811"/>
              <a:ext cx="1244600" cy="400110"/>
              <a:chOff x="6642100" y="5951213"/>
              <a:chExt cx="1244600" cy="400110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6642100" y="5951213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000" dirty="0" smtClean="0"/>
                  <a:t>high</a:t>
                </a:r>
                <a:endParaRPr kumimoji="1" lang="ja-JP" altLang="en-US" sz="2000" dirty="0"/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 rot="10800000" flipH="1">
                <a:off x="73533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テキスト ボックス 19"/>
          <p:cNvSpPr txBox="1"/>
          <p:nvPr/>
        </p:nvSpPr>
        <p:spPr>
          <a:xfrm>
            <a:off x="2779712" y="2182908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Early-type galaxy (ETG)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9432" y="660657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</a:rPr>
              <a:t>Late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-type galaxy (LTG)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23776" y="4621165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Merger remnants (MR)</a:t>
            </a:r>
            <a:endParaRPr kumimoji="1" lang="ja-JP" altLang="en-US" sz="2000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523627" y="214185"/>
            <a:ext cx="9074035" cy="5792915"/>
            <a:chOff x="523627" y="214185"/>
            <a:chExt cx="9074035" cy="5792915"/>
          </a:xfrm>
        </p:grpSpPr>
        <p:pic>
          <p:nvPicPr>
            <p:cNvPr id="17" name="図 16" descr="Rratio_vs_Mratio_v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" b="10671"/>
            <a:stretch/>
          </p:blipFill>
          <p:spPr>
            <a:xfrm>
              <a:off x="523627" y="214185"/>
              <a:ext cx="9074035" cy="5792915"/>
            </a:xfrm>
            <a:prstGeom prst="rect">
              <a:avLst/>
            </a:prstGeom>
          </p:spPr>
        </p:pic>
        <p:pic>
          <p:nvPicPr>
            <p:cNvPr id="23" name="図 22" descr="Mratio_vs_Rratio_classified_v2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2" b="16350"/>
            <a:stretch/>
          </p:blipFill>
          <p:spPr>
            <a:xfrm>
              <a:off x="2779711" y="214185"/>
              <a:ext cx="6817949" cy="5424615"/>
            </a:xfrm>
            <a:prstGeom prst="rect">
              <a:avLst/>
            </a:prstGeom>
          </p:spPr>
        </p:pic>
      </p:grpSp>
      <p:sp>
        <p:nvSpPr>
          <p:cNvPr id="18" name="ドーナツ 17"/>
          <p:cNvSpPr/>
          <p:nvPr/>
        </p:nvSpPr>
        <p:spPr>
          <a:xfrm>
            <a:off x="5181600" y="2509651"/>
            <a:ext cx="2453211" cy="2819400"/>
          </a:xfrm>
          <a:prstGeom prst="donut">
            <a:avLst>
              <a:gd name="adj" fmla="val 27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Mratio_vs_Rratio_classified_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48" y="30082"/>
            <a:ext cx="5219152" cy="364512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60400" y="3624183"/>
            <a:ext cx="848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kumimoji="1" lang="en-US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molecular gas is </a:t>
            </a:r>
            <a:r>
              <a:rPr kumimoji="1" lang="en-US" altLang="ja-JP" sz="2400" u="sng" dirty="0" smtClean="0"/>
              <a:t>concentrated</a:t>
            </a:r>
            <a:r>
              <a:rPr kumimoji="1" lang="en-US" altLang="ja-JP" sz="2400" dirty="0" smtClean="0"/>
              <a:t> in the central region.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/>
              <a:t>The SFRs are </a:t>
            </a:r>
            <a:r>
              <a:rPr kumimoji="1" lang="en-US" altLang="ja-JP" sz="2400" u="sng" dirty="0" smtClean="0"/>
              <a:t>high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/>
              <a:t>(no presence of AGN</a:t>
            </a:r>
            <a:r>
              <a:rPr kumimoji="1" lang="en-US" altLang="ja-JP" sz="2400" dirty="0" smtClean="0"/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depletion times </a:t>
            </a:r>
            <a:r>
              <a:rPr kumimoji="1" lang="en-US" altLang="ja-JP" sz="2400" dirty="0" smtClean="0"/>
              <a:t>of the molecular gas are </a:t>
            </a:r>
            <a:r>
              <a:rPr kumimoji="1" lang="en-US" altLang="ja-JP" sz="2400" u="sng" dirty="0" smtClean="0"/>
              <a:t>short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</a:t>
            </a:r>
            <a:r>
              <a:rPr kumimoji="1" lang="en-US" altLang="ja-JP" sz="2400" dirty="0" err="1"/>
              <a:t>S</a:t>
            </a:r>
            <a:r>
              <a:rPr kumimoji="1" lang="en-US" altLang="ja-JP" sz="2400" dirty="0" err="1" smtClean="0"/>
              <a:t>ersic</a:t>
            </a:r>
            <a:r>
              <a:rPr kumimoji="1" lang="en-US" altLang="ja-JP" sz="2400" dirty="0" smtClean="0"/>
              <a:t> indices are </a:t>
            </a:r>
            <a:r>
              <a:rPr kumimoji="1" lang="en-US" altLang="ja-JP" sz="2400" u="sng" dirty="0" smtClean="0"/>
              <a:t>3 -- 4</a:t>
            </a:r>
            <a:r>
              <a:rPr kumimoji="1" lang="en-US" altLang="ja-JP" sz="2400" dirty="0" smtClean="0"/>
              <a:t> </a:t>
            </a:r>
            <a:r>
              <a:rPr kumimoji="1" lang="en-US" altLang="ja-JP" sz="2000" dirty="0" smtClean="0"/>
              <a:t>(Rothberg &amp; </a:t>
            </a:r>
            <a:r>
              <a:rPr kumimoji="1" lang="en-US" altLang="ja-JP" sz="2000" dirty="0" err="1" smtClean="0"/>
              <a:t>Jpseph</a:t>
            </a:r>
            <a:r>
              <a:rPr kumimoji="1" lang="en-US" altLang="ja-JP" sz="2000" dirty="0" smtClean="0"/>
              <a:t> 2004)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kumimoji="1"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0400" y="946527"/>
            <a:ext cx="46609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2400" u="sng" dirty="0" smtClean="0"/>
          </a:p>
          <a:p>
            <a:pPr marL="342900" indent="-342900">
              <a:buFont typeface="Arial"/>
              <a:buChar char="•"/>
            </a:pP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Rotating compact gas disk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Low/High gas mass fraction </a:t>
            </a:r>
            <a:endParaRPr kumimoji="1" lang="en-US" altLang="ja-JP" sz="2400" dirty="0"/>
          </a:p>
          <a:p>
            <a:pPr marL="342900" indent="-342900">
              <a:buFont typeface="Arial"/>
              <a:buChar char="•"/>
            </a:pPr>
            <a:endParaRPr kumimoji="1" lang="en-US" altLang="ja-JP" sz="24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267385" y="579275"/>
            <a:ext cx="4660215" cy="6653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3200" dirty="0" smtClean="0">
                <a:solidFill>
                  <a:schemeClr val="bg1"/>
                </a:solidFill>
              </a:rPr>
              <a:t>ETG candidate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ドーナツ 12"/>
          <p:cNvSpPr>
            <a:spLocks noChangeAspect="1"/>
          </p:cNvSpPr>
          <p:nvPr/>
        </p:nvSpPr>
        <p:spPr>
          <a:xfrm>
            <a:off x="7302500" y="1244601"/>
            <a:ext cx="1439998" cy="1654937"/>
          </a:xfrm>
          <a:prstGeom prst="donut">
            <a:avLst>
              <a:gd name="adj" fmla="val 27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7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9800" y="2311400"/>
            <a:ext cx="774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buFont typeface="Arial"/>
              <a:buChar char="•"/>
            </a:pPr>
            <a:r>
              <a:rPr kumimoji="1" lang="en-US" altLang="ja-JP" sz="2200" i="1" dirty="0" err="1" smtClean="0"/>
              <a:t>t</a:t>
            </a:r>
            <a:r>
              <a:rPr kumimoji="1" lang="en-US" altLang="ja-JP" sz="2200" baseline="-25000" dirty="0" err="1" smtClean="0"/>
              <a:t>dep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smtClean="0"/>
              <a:t>= 10 </a:t>
            </a:r>
            <a:r>
              <a:rPr kumimoji="1" lang="en-US" altLang="ja-JP" sz="2200" dirty="0" err="1"/>
              <a:t>Myr</a:t>
            </a:r>
            <a:r>
              <a:rPr kumimoji="1" lang="en-US" altLang="ja-JP" sz="2200" dirty="0"/>
              <a:t> </a:t>
            </a:r>
            <a:r>
              <a:rPr kumimoji="1" lang="en-US" altLang="ja-JP" sz="2200" dirty="0" smtClean="0"/>
              <a:t>–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smtClean="0"/>
              <a:t>100 </a:t>
            </a:r>
            <a:r>
              <a:rPr kumimoji="1" lang="en-US" altLang="ja-JP" sz="2200" dirty="0" err="1" smtClean="0"/>
              <a:t>Myr</a:t>
            </a:r>
            <a:r>
              <a:rPr kumimoji="1" lang="en-US" altLang="ja-JP" sz="2200" dirty="0" smtClean="0"/>
              <a:t>  (for ETG candidates</a:t>
            </a:r>
            <a:r>
              <a:rPr kumimoji="1" lang="en-US" altLang="ja-JP" sz="2200" dirty="0" smtClean="0"/>
              <a:t>)</a:t>
            </a:r>
          </a:p>
          <a:p>
            <a:pPr marL="342900" lvl="1" indent="-342900" algn="just">
              <a:buFont typeface="Arial"/>
              <a:buChar char="•"/>
            </a:pPr>
            <a:r>
              <a:rPr kumimoji="1" lang="en-US" altLang="ja-JP" sz="2200" dirty="0" smtClean="0"/>
              <a:t>Typical merger timescale </a:t>
            </a:r>
            <a:r>
              <a:rPr kumimoji="1" lang="en-US" altLang="ja-JP" sz="2200" dirty="0" smtClean="0"/>
              <a:t>: </a:t>
            </a:r>
            <a:r>
              <a:rPr kumimoji="1" lang="en-US" altLang="ja-JP" sz="2200" dirty="0" smtClean="0"/>
              <a:t>a few </a:t>
            </a:r>
            <a:r>
              <a:rPr kumimoji="1" lang="en-US" altLang="ja-JP" sz="2200" dirty="0" err="1" smtClean="0"/>
              <a:t>Gyrs</a:t>
            </a:r>
            <a:endParaRPr kumimoji="1" lang="en-US" altLang="ja-JP" sz="2200" dirty="0" smtClean="0"/>
          </a:p>
          <a:p>
            <a:pPr marL="0" lvl="1" algn="just"/>
            <a:endParaRPr kumimoji="1" lang="en-US" altLang="ja-JP" sz="2200" dirty="0"/>
          </a:p>
          <a:p>
            <a:pPr marL="285750" lvl="1" indent="-285750" algn="just">
              <a:buFont typeface="Arial"/>
              <a:buChar char="•"/>
            </a:pPr>
            <a:r>
              <a:rPr kumimoji="1" lang="en-US" altLang="ja-JP" sz="2200" dirty="0" smtClean="0"/>
              <a:t>The </a:t>
            </a:r>
            <a:r>
              <a:rPr kumimoji="1" lang="en-US" altLang="ja-JP" sz="2200" dirty="0"/>
              <a:t>molecular gas in the merger remnants will run </a:t>
            </a:r>
            <a:r>
              <a:rPr kumimoji="1" lang="en-US" altLang="ja-JP" sz="2200" dirty="0" smtClean="0"/>
              <a:t>out</a:t>
            </a:r>
          </a:p>
          <a:p>
            <a:pPr marL="457200" lvl="2" algn="just"/>
            <a:r>
              <a:rPr kumimoji="1" lang="en-US" altLang="ja-JP" sz="2200" dirty="0" smtClean="0"/>
              <a:t> before </a:t>
            </a:r>
            <a:r>
              <a:rPr kumimoji="1" lang="en-US" altLang="ja-JP" sz="2200" dirty="0"/>
              <a:t>the </a:t>
            </a:r>
            <a:r>
              <a:rPr kumimoji="1" lang="en-US" altLang="ja-JP" sz="2200" dirty="0" smtClean="0"/>
              <a:t>tidal features fade away, if </a:t>
            </a:r>
            <a:r>
              <a:rPr kumimoji="1" lang="en-US" altLang="ja-JP" sz="2200" i="1" dirty="0" err="1" smtClean="0"/>
              <a:t>t</a:t>
            </a:r>
            <a:r>
              <a:rPr kumimoji="1" lang="en-US" altLang="ja-JP" sz="2200" baseline="-25000" dirty="0" err="1" smtClean="0"/>
              <a:t>dep</a:t>
            </a:r>
            <a:r>
              <a:rPr kumimoji="1" lang="en-US" altLang="ja-JP" sz="2200" dirty="0" smtClean="0"/>
              <a:t> is short.</a:t>
            </a:r>
            <a:endParaRPr kumimoji="1" lang="ja-JP" altLang="en-US" sz="2200" dirty="0"/>
          </a:p>
          <a:p>
            <a:pPr marL="285750" lvl="1" indent="-285750" algn="just">
              <a:buFont typeface="Arial"/>
              <a:buChar char="•"/>
            </a:pPr>
            <a:endParaRPr kumimoji="1" lang="en-US" altLang="ja-JP" dirty="0"/>
          </a:p>
        </p:txBody>
      </p:sp>
      <p:pic>
        <p:nvPicPr>
          <p:cNvPr id="10" name="図 9" descr="Eq=t_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1303338"/>
            <a:ext cx="3662959" cy="89376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1268683" y="4194905"/>
            <a:ext cx="6962234" cy="2546320"/>
            <a:chOff x="33423" y="1987271"/>
            <a:chExt cx="9150759" cy="3340776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33423" y="1987271"/>
              <a:ext cx="9150759" cy="3340776"/>
              <a:chOff x="22282" y="1545018"/>
              <a:chExt cx="9150759" cy="3340776"/>
            </a:xfrm>
          </p:grpSpPr>
          <p:grpSp>
            <p:nvGrpSpPr>
              <p:cNvPr id="15" name="図形グループ 14"/>
              <p:cNvGrpSpPr/>
              <p:nvPr/>
            </p:nvGrpSpPr>
            <p:grpSpPr>
              <a:xfrm>
                <a:off x="83966" y="1545018"/>
                <a:ext cx="9089075" cy="1497374"/>
                <a:chOff x="74004" y="1476313"/>
                <a:chExt cx="9089075" cy="1497374"/>
              </a:xfrm>
            </p:grpSpPr>
            <p:cxnSp>
              <p:nvCxnSpPr>
                <p:cNvPr id="24" name="直線矢印コネクタ 23"/>
                <p:cNvCxnSpPr/>
                <p:nvPr/>
              </p:nvCxnSpPr>
              <p:spPr>
                <a:xfrm flipV="1">
                  <a:off x="74004" y="2361145"/>
                  <a:ext cx="8999167" cy="33420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6452984" y="2216326"/>
                  <a:ext cx="0" cy="367617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図形グループ 25"/>
                <p:cNvGrpSpPr/>
                <p:nvPr/>
              </p:nvGrpSpPr>
              <p:grpSpPr>
                <a:xfrm>
                  <a:off x="1054156" y="1481034"/>
                  <a:ext cx="1532014" cy="1492653"/>
                  <a:chOff x="1502702" y="1442315"/>
                  <a:chExt cx="1532014" cy="1492653"/>
                </a:xfrm>
              </p:grpSpPr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2278671" y="2216326"/>
                    <a:ext cx="0" cy="367617"/>
                  </a:xfrm>
                  <a:prstGeom prst="line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テキスト ボックス 35"/>
                  <p:cNvSpPr txBox="1"/>
                  <p:nvPr/>
                </p:nvSpPr>
                <p:spPr>
                  <a:xfrm>
                    <a:off x="1502702" y="1442315"/>
                    <a:ext cx="1532014" cy="625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/>
                      <a:t>t</a:t>
                    </a:r>
                    <a:r>
                      <a:rPr kumimoji="1" lang="en-US" altLang="ja-JP" sz="1600" dirty="0" smtClean="0"/>
                      <a:t>he first </a:t>
                    </a:r>
                  </a:p>
                  <a:p>
                    <a:pPr algn="ctr"/>
                    <a:r>
                      <a:rPr kumimoji="1" lang="en-US" altLang="ja-JP" sz="1600" dirty="0" smtClean="0"/>
                      <a:t>encounter</a:t>
                    </a:r>
                    <a:endParaRPr kumimoji="1" lang="ja-JP" altLang="en-US" sz="1600" dirty="0"/>
                  </a:p>
                </p:txBody>
              </p:sp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1856413" y="2572803"/>
                    <a:ext cx="846719" cy="362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 smtClean="0"/>
                      <a:t>0 </a:t>
                    </a:r>
                    <a:r>
                      <a:rPr kumimoji="1" lang="en-US" altLang="ja-JP" sz="1600" dirty="0" err="1" smtClean="0"/>
                      <a:t>Gyr</a:t>
                    </a:r>
                    <a:endParaRPr kumimoji="1" lang="ja-JP" altLang="en-US" sz="1600" dirty="0"/>
                  </a:p>
                </p:txBody>
              </p:sp>
            </p:grp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5617394" y="2593459"/>
                  <a:ext cx="1567681" cy="362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 smtClean="0"/>
                    <a:t>0.5〜1 </a:t>
                  </a:r>
                  <a:r>
                    <a:rPr kumimoji="1" lang="en-US" altLang="ja-JP" sz="1600" dirty="0" err="1" smtClean="0"/>
                    <a:t>Gyr</a:t>
                  </a:r>
                  <a:endParaRPr kumimoji="1" lang="ja-JP" altLang="en-US" sz="1600" dirty="0"/>
                </a:p>
              </p:txBody>
            </p:sp>
            <p:grpSp>
              <p:nvGrpSpPr>
                <p:cNvPr id="28" name="図形グループ 27"/>
                <p:cNvGrpSpPr/>
                <p:nvPr/>
              </p:nvGrpSpPr>
              <p:grpSpPr>
                <a:xfrm>
                  <a:off x="4620360" y="1476313"/>
                  <a:ext cx="1715208" cy="1107630"/>
                  <a:chOff x="5925449" y="1470743"/>
                  <a:chExt cx="1715208" cy="1107630"/>
                </a:xfrm>
              </p:grpSpPr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6784343" y="2210756"/>
                    <a:ext cx="0" cy="367617"/>
                  </a:xfrm>
                  <a:prstGeom prst="line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テキスト ボックス 33"/>
                  <p:cNvSpPr txBox="1"/>
                  <p:nvPr/>
                </p:nvSpPr>
                <p:spPr>
                  <a:xfrm>
                    <a:off x="5925449" y="1470743"/>
                    <a:ext cx="1715208" cy="7672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/>
                      <a:t>the </a:t>
                    </a:r>
                    <a:r>
                      <a:rPr kumimoji="1" lang="en-US" altLang="ja-JP" sz="1600" dirty="0" smtClean="0"/>
                      <a:t>final</a:t>
                    </a:r>
                  </a:p>
                  <a:p>
                    <a:pPr algn="ctr"/>
                    <a:r>
                      <a:rPr kumimoji="1" lang="en-US" altLang="ja-JP" sz="1600" dirty="0" smtClean="0"/>
                      <a:t>coalescence</a:t>
                    </a:r>
                  </a:p>
                </p:txBody>
              </p:sp>
            </p:grpSp>
            <p:grpSp>
              <p:nvGrpSpPr>
                <p:cNvPr id="29" name="図形グループ 28"/>
                <p:cNvGrpSpPr/>
                <p:nvPr/>
              </p:nvGrpSpPr>
              <p:grpSpPr>
                <a:xfrm>
                  <a:off x="7284645" y="2098006"/>
                  <a:ext cx="382374" cy="593121"/>
                  <a:chOff x="7828565" y="2098006"/>
                  <a:chExt cx="382374" cy="593121"/>
                </a:xfrm>
              </p:grpSpPr>
              <p:cxnSp>
                <p:nvCxnSpPr>
                  <p:cNvPr id="31" name="曲線コネクタ 30"/>
                  <p:cNvCxnSpPr/>
                  <p:nvPr/>
                </p:nvCxnSpPr>
                <p:spPr>
                  <a:xfrm rot="16200000" flipH="1">
                    <a:off x="7780686" y="2260872"/>
                    <a:ext cx="593120" cy="267387"/>
                  </a:xfrm>
                  <a:prstGeom prst="curvedConnector3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曲線コネクタ 31"/>
                  <p:cNvCxnSpPr/>
                  <p:nvPr/>
                </p:nvCxnSpPr>
                <p:spPr>
                  <a:xfrm rot="16200000" flipH="1">
                    <a:off x="7665699" y="2260873"/>
                    <a:ext cx="593120" cy="267387"/>
                  </a:xfrm>
                  <a:prstGeom prst="curvedConnector3">
                    <a:avLst/>
                  </a:prstGeom>
                  <a:ln w="381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378873" y="2582833"/>
                  <a:ext cx="1784206" cy="362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/>
                    <a:t>a</a:t>
                  </a:r>
                  <a:r>
                    <a:rPr kumimoji="1" lang="en-US" altLang="ja-JP" sz="1600" dirty="0" smtClean="0"/>
                    <a:t> few</a:t>
                  </a:r>
                  <a:r>
                    <a:rPr kumimoji="1" lang="en-US" altLang="ja-JP" sz="1600" dirty="0"/>
                    <a:t> </a:t>
                  </a:r>
                  <a:r>
                    <a:rPr kumimoji="1" lang="en-US" altLang="ja-JP" sz="1600" dirty="0" smtClean="0"/>
                    <a:t>× </a:t>
                  </a:r>
                  <a:r>
                    <a:rPr kumimoji="1" lang="en-US" altLang="ja-JP" sz="1600" dirty="0" err="1" smtClean="0"/>
                    <a:t>Gyrs</a:t>
                  </a:r>
                  <a:endParaRPr kumimoji="1" lang="ja-JP" altLang="en-US" sz="1600" dirty="0"/>
                </a:p>
              </p:txBody>
            </p:sp>
          </p:grpSp>
          <p:grpSp>
            <p:nvGrpSpPr>
              <p:cNvPr id="16" name="図形グループ 15"/>
              <p:cNvGrpSpPr/>
              <p:nvPr/>
            </p:nvGrpSpPr>
            <p:grpSpPr>
              <a:xfrm>
                <a:off x="22282" y="3077917"/>
                <a:ext cx="9088157" cy="1807877"/>
                <a:chOff x="112998" y="3056788"/>
                <a:chExt cx="9088157" cy="1807877"/>
              </a:xfrm>
            </p:grpSpPr>
            <p:grpSp>
              <p:nvGrpSpPr>
                <p:cNvPr id="18" name="図形グループ 17"/>
                <p:cNvGrpSpPr/>
                <p:nvPr/>
              </p:nvGrpSpPr>
              <p:grpSpPr>
                <a:xfrm>
                  <a:off x="112998" y="3056788"/>
                  <a:ext cx="7262363" cy="1807877"/>
                  <a:chOff x="222821" y="2019663"/>
                  <a:chExt cx="8676949" cy="2160020"/>
                </a:xfrm>
              </p:grpSpPr>
              <p:pic>
                <p:nvPicPr>
                  <p:cNvPr id="20" name="図 19" descr="early-stage.jp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2821" y="2019703"/>
                    <a:ext cx="2159980" cy="2159980"/>
                  </a:xfrm>
                  <a:prstGeom prst="rect">
                    <a:avLst/>
                  </a:prstGeom>
                </p:spPr>
              </p:pic>
              <p:pic>
                <p:nvPicPr>
                  <p:cNvPr id="21" name="図 20" descr="intermediate-stage.jp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94356" y="2019683"/>
                    <a:ext cx="2160000" cy="21600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図 21" descr="late-stage.jp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5789" y="2019683"/>
                    <a:ext cx="2160000" cy="21600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図 22" descr="final-stage.jp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9769" y="2019663"/>
                    <a:ext cx="2160001" cy="2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正方形/長方形 18"/>
                <p:cNvSpPr/>
                <p:nvPr/>
              </p:nvSpPr>
              <p:spPr>
                <a:xfrm>
                  <a:off x="7401155" y="3056788"/>
                  <a:ext cx="1800000" cy="1800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en-US" altLang="ja-JP" sz="1600" dirty="0" smtClean="0"/>
                    <a:t>Tidal Features fading away</a:t>
                  </a:r>
                </a:p>
              </p:txBody>
            </p:sp>
          </p:grpSp>
          <p:sp>
            <p:nvSpPr>
              <p:cNvPr id="17" name="テキスト ボックス 16"/>
              <p:cNvSpPr txBox="1"/>
              <p:nvPr/>
            </p:nvSpPr>
            <p:spPr>
              <a:xfrm>
                <a:off x="2910775" y="2075907"/>
                <a:ext cx="1492898" cy="70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/>
                  <a:t>several encounters</a:t>
                </a:r>
                <a:endParaRPr kumimoji="1" lang="ja-JP" altLang="en-US" sz="1600" dirty="0"/>
              </a:p>
            </p:txBody>
          </p:sp>
        </p:grpSp>
        <p:sp>
          <p:nvSpPr>
            <p:cNvPr id="13" name="円/楕円 12"/>
            <p:cNvSpPr/>
            <p:nvPr/>
          </p:nvSpPr>
          <p:spPr>
            <a:xfrm>
              <a:off x="5473311" y="4618023"/>
              <a:ext cx="1795428" cy="70214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</a:rPr>
                <a:t>Merger Remnant</a:t>
              </a:r>
              <a:endParaRPr kumimoji="1"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4564" y="3122480"/>
              <a:ext cx="1258936" cy="36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i="1" dirty="0" smtClean="0"/>
                <a:t>Timescale</a:t>
              </a:r>
              <a:endParaRPr kumimoji="1" lang="ja-JP" altLang="en-US" sz="1600" b="1" i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/>
              <a:t>The Depletion Time of the Molecular Gas (</a:t>
            </a:r>
            <a:r>
              <a:rPr lang="en-US" altLang="ja-JP" sz="3200" i="1" dirty="0" err="1"/>
              <a:t>t</a:t>
            </a:r>
            <a:r>
              <a:rPr lang="en-US" altLang="ja-JP" sz="3200" baseline="-25000" dirty="0" err="1"/>
              <a:t>dep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7936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Galaxy </a:t>
            </a:r>
            <a:r>
              <a:rPr lang="en-US" altLang="ja-JP" sz="3600" dirty="0" smtClean="0"/>
              <a:t>e</a:t>
            </a:r>
            <a:r>
              <a:rPr kumimoji="1" lang="en-US" altLang="ja-JP" sz="3600" dirty="0" smtClean="0"/>
              <a:t>volution after merging</a:t>
            </a:r>
            <a:endParaRPr kumimoji="1" lang="ja-JP" altLang="en-US" sz="3600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43509" y="1584699"/>
            <a:ext cx="8349480" cy="1189928"/>
            <a:chOff x="337320" y="1997701"/>
            <a:chExt cx="8349480" cy="118992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57201" y="2110411"/>
              <a:ext cx="8229599" cy="10772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altLang="ja-JP" sz="2400" u="sng" dirty="0" smtClean="0"/>
                <a:t>Classical Scenario</a:t>
              </a:r>
            </a:p>
            <a:p>
              <a:pPr algn="just"/>
              <a:r>
                <a:rPr lang="en-US" altLang="ja-JP" sz="2000" dirty="0" smtClean="0">
                  <a:solidFill>
                    <a:srgbClr val="000000"/>
                  </a:solidFill>
                </a:rPr>
                <a:t>A major merger of two disk galaxies results in a formation of the spheroid-dominated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early-type galaxy 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(e.g., Barnes &amp; </a:t>
              </a:r>
              <a:r>
                <a:rPr lang="en-US" altLang="ja-JP" sz="2000" dirty="0" err="1" smtClean="0">
                  <a:solidFill>
                    <a:srgbClr val="000000"/>
                  </a:solidFill>
                </a:rPr>
                <a:t>Hernquist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92). 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337320" y="1997701"/>
              <a:ext cx="2880013" cy="52919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Classical Scenario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図 14" descr="tg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8" y="3413125"/>
            <a:ext cx="1811613" cy="1811613"/>
          </a:xfrm>
          <a:prstGeom prst="rect">
            <a:avLst/>
          </a:prstGeom>
        </p:spPr>
      </p:pic>
      <p:pic>
        <p:nvPicPr>
          <p:cNvPr id="18" name="図 17" descr="lt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70" y="3426355"/>
            <a:ext cx="1799998" cy="1799998"/>
          </a:xfrm>
          <a:prstGeom prst="rect">
            <a:avLst/>
          </a:prstGeom>
        </p:spPr>
      </p:pic>
      <p:grpSp>
        <p:nvGrpSpPr>
          <p:cNvPr id="24" name="図形グループ 23"/>
          <p:cNvGrpSpPr/>
          <p:nvPr/>
        </p:nvGrpSpPr>
        <p:grpSpPr>
          <a:xfrm>
            <a:off x="3058162" y="3003577"/>
            <a:ext cx="2724789" cy="1799998"/>
            <a:chOff x="2751973" y="3003577"/>
            <a:chExt cx="2724789" cy="1799998"/>
          </a:xfrm>
        </p:grpSpPr>
        <p:pic>
          <p:nvPicPr>
            <p:cNvPr id="17" name="図 16" descr="merg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764" y="3003577"/>
              <a:ext cx="1799998" cy="1799998"/>
            </a:xfrm>
            <a:prstGeom prst="rect">
              <a:avLst/>
            </a:prstGeom>
          </p:spPr>
        </p:pic>
        <p:cxnSp>
          <p:nvCxnSpPr>
            <p:cNvPr id="20" name="直線矢印コネクタ 19"/>
            <p:cNvCxnSpPr>
              <a:stCxn id="17" idx="1"/>
              <a:endCxn id="15" idx="3"/>
            </p:cNvCxnSpPr>
            <p:nvPr/>
          </p:nvCxnSpPr>
          <p:spPr>
            <a:xfrm flipH="1">
              <a:off x="2751973" y="3903576"/>
              <a:ext cx="924791" cy="415356"/>
            </a:xfrm>
            <a:prstGeom prst="straightConnector1">
              <a:avLst/>
            </a:prstGeom>
            <a:ln w="127000" cmpd="sng">
              <a:solidFill>
                <a:schemeClr val="accent5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/>
          <p:cNvSpPr txBox="1"/>
          <p:nvPr/>
        </p:nvSpPr>
        <p:spPr>
          <a:xfrm>
            <a:off x="880292" y="2774627"/>
            <a:ext cx="22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Early-type galaxies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(E+S0)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5292" y="2764640"/>
            <a:ext cx="22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late-type galaxies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Sa+Sb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633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Mratio_vs_Rratio_classified_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48" y="30082"/>
            <a:ext cx="5219152" cy="364512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60400" y="3624183"/>
            <a:ext cx="8483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kumimoji="1" lang="en-US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molecular gas is </a:t>
            </a:r>
            <a:r>
              <a:rPr kumimoji="1" lang="en-US" altLang="ja-JP" sz="2400" u="sng" dirty="0" smtClean="0"/>
              <a:t>concentrated</a:t>
            </a:r>
            <a:r>
              <a:rPr kumimoji="1" lang="en-US" altLang="ja-JP" sz="2400" dirty="0" smtClean="0"/>
              <a:t> in the central region.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/>
              <a:t>The SFRs are </a:t>
            </a:r>
            <a:r>
              <a:rPr kumimoji="1" lang="en-US" altLang="ja-JP" sz="2400" u="sng" dirty="0" smtClean="0"/>
              <a:t>high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/>
              <a:t>(no presence of AGN</a:t>
            </a:r>
            <a:r>
              <a:rPr kumimoji="1" lang="en-US" altLang="ja-JP" sz="2400" dirty="0" smtClean="0"/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depletion times </a:t>
            </a:r>
            <a:r>
              <a:rPr kumimoji="1" lang="en-US" altLang="ja-JP" sz="2400" dirty="0" smtClean="0"/>
              <a:t>of the molecular gas are </a:t>
            </a:r>
            <a:r>
              <a:rPr kumimoji="1" lang="en-US" altLang="ja-JP" sz="2400" u="sng" dirty="0" smtClean="0"/>
              <a:t>short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</a:t>
            </a:r>
            <a:r>
              <a:rPr kumimoji="1" lang="en-US" altLang="ja-JP" sz="2400" dirty="0" err="1"/>
              <a:t>S</a:t>
            </a:r>
            <a:r>
              <a:rPr kumimoji="1" lang="en-US" altLang="ja-JP" sz="2400" dirty="0" err="1" smtClean="0"/>
              <a:t>ersic</a:t>
            </a:r>
            <a:r>
              <a:rPr kumimoji="1" lang="en-US" altLang="ja-JP" sz="2400" dirty="0" smtClean="0"/>
              <a:t> indices are </a:t>
            </a:r>
            <a:r>
              <a:rPr kumimoji="1" lang="en-US" altLang="ja-JP" sz="2400" u="sng" dirty="0" smtClean="0"/>
              <a:t>3 -- 4</a:t>
            </a:r>
            <a:r>
              <a:rPr kumimoji="1" lang="en-US" altLang="ja-JP" sz="2400" dirty="0" smtClean="0"/>
              <a:t> </a:t>
            </a:r>
            <a:r>
              <a:rPr kumimoji="1" lang="en-US" altLang="ja-JP" sz="2000" dirty="0" smtClean="0"/>
              <a:t>(Rothberg &amp; </a:t>
            </a:r>
            <a:r>
              <a:rPr kumimoji="1" lang="en-US" altLang="ja-JP" sz="2000" dirty="0" err="1" smtClean="0"/>
              <a:t>Jpseph</a:t>
            </a:r>
            <a:r>
              <a:rPr kumimoji="1" lang="en-US" altLang="ja-JP" sz="2000" dirty="0" smtClean="0"/>
              <a:t> 2004)</a:t>
            </a:r>
            <a:r>
              <a:rPr kumimoji="1" lang="en-US" altLang="ja-JP" sz="2400" dirty="0" smtClean="0"/>
              <a:t>.</a:t>
            </a:r>
          </a:p>
          <a:p>
            <a:pPr marL="1257300" lvl="2" indent="-342900">
              <a:buFont typeface="Arial"/>
              <a:buChar char="•"/>
            </a:pPr>
            <a:endParaRPr kumimoji="1" lang="en-US" altLang="ja-JP" sz="2200" dirty="0"/>
          </a:p>
          <a:p>
            <a:pPr marL="800100" lvl="1" indent="-342900" defTabSz="457200">
              <a:buFont typeface="Arial"/>
              <a:buChar char="•"/>
              <a:defRPr/>
            </a:pPr>
            <a:r>
              <a:rPr kumimoji="1" lang="en-US" altLang="ja-JP" sz="2200" dirty="0" smtClean="0"/>
              <a:t>These sources will become early-type galaxies</a:t>
            </a:r>
            <a:r>
              <a:rPr kumimoji="1" lang="en-US" altLang="ja-JP" sz="2200" dirty="0"/>
              <a:t>, decreasing the molecular gas mass by active star formation</a:t>
            </a:r>
            <a:r>
              <a:rPr kumimoji="1" lang="en-US" altLang="ja-JP" sz="2200" dirty="0" smtClean="0"/>
              <a:t>.</a:t>
            </a:r>
            <a:endParaRPr kumimoji="1" lang="en-US" altLang="ja-JP" sz="22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0400" y="946527"/>
            <a:ext cx="46609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2400" u="sng" dirty="0" smtClean="0"/>
          </a:p>
          <a:p>
            <a:pPr marL="342900" indent="-342900">
              <a:buFont typeface="Arial"/>
              <a:buChar char="•"/>
            </a:pP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Rotating compact gas disk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Low/High gas mass fraction </a:t>
            </a:r>
            <a:endParaRPr kumimoji="1" lang="en-US" altLang="ja-JP" sz="2400" dirty="0"/>
          </a:p>
          <a:p>
            <a:pPr marL="342900" indent="-342900">
              <a:buFont typeface="Arial"/>
              <a:buChar char="•"/>
            </a:pPr>
            <a:endParaRPr kumimoji="1" lang="en-US" altLang="ja-JP" sz="24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267385" y="579275"/>
            <a:ext cx="4660215" cy="6653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3200" dirty="0" smtClean="0">
                <a:solidFill>
                  <a:schemeClr val="bg1"/>
                </a:solidFill>
              </a:rPr>
              <a:t>ETG candidate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ドーナツ 12"/>
          <p:cNvSpPr>
            <a:spLocks noChangeAspect="1"/>
          </p:cNvSpPr>
          <p:nvPr/>
        </p:nvSpPr>
        <p:spPr>
          <a:xfrm>
            <a:off x="7302500" y="1244601"/>
            <a:ext cx="1439998" cy="1654937"/>
          </a:xfrm>
          <a:prstGeom prst="donut">
            <a:avLst>
              <a:gd name="adj" fmla="val 27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95351" y="612548"/>
            <a:ext cx="1231900" cy="1241286"/>
            <a:chOff x="334439" y="330200"/>
            <a:chExt cx="1231900" cy="124128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34439" y="863600"/>
              <a:ext cx="123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extended</a:t>
              </a:r>
            </a:p>
            <a:p>
              <a:pPr algn="ctr"/>
              <a:r>
                <a:rPr kumimoji="1" lang="en-US" altLang="ja-JP" sz="2000" dirty="0"/>
                <a:t>g</a:t>
              </a:r>
              <a:r>
                <a:rPr kumimoji="1" lang="en-US" altLang="ja-JP" sz="2000" dirty="0" smtClean="0"/>
                <a:t>as disk</a:t>
              </a:r>
              <a:endParaRPr kumimoji="1" lang="ja-JP" altLang="en-US" sz="2000" dirty="0"/>
            </a:p>
          </p:txBody>
        </p:sp>
        <p:cxnSp>
          <p:nvCxnSpPr>
            <p:cNvPr id="5" name="直線矢印コネクタ 4"/>
            <p:cNvCxnSpPr>
              <a:stCxn id="4" idx="0"/>
            </p:cNvCxnSpPr>
            <p:nvPr/>
          </p:nvCxnSpPr>
          <p:spPr>
            <a:xfrm flipV="1">
              <a:off x="950389" y="330200"/>
              <a:ext cx="2111" cy="5334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図形グループ 5"/>
          <p:cNvGrpSpPr/>
          <p:nvPr/>
        </p:nvGrpSpPr>
        <p:grpSpPr>
          <a:xfrm>
            <a:off x="886889" y="4313208"/>
            <a:ext cx="1240362" cy="1231900"/>
            <a:chOff x="169338" y="4572000"/>
            <a:chExt cx="1240362" cy="123190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69338" y="4572000"/>
              <a:ext cx="124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c</a:t>
              </a:r>
              <a:r>
                <a:rPr kumimoji="1" lang="en-US" altLang="ja-JP" sz="2000" dirty="0" smtClean="0"/>
                <a:t>ompact gas disk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>
              <a:stCxn id="7" idx="2"/>
            </p:cNvCxnSpPr>
            <p:nvPr/>
          </p:nvCxnSpPr>
          <p:spPr>
            <a:xfrm flipH="1">
              <a:off x="787400" y="5279886"/>
              <a:ext cx="2119" cy="52401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/>
          <p:nvPr/>
        </p:nvGrpSpPr>
        <p:grpSpPr>
          <a:xfrm>
            <a:off x="2537888" y="6110318"/>
            <a:ext cx="5643023" cy="546100"/>
            <a:chOff x="2235200" y="5911910"/>
            <a:chExt cx="5643023" cy="546100"/>
          </a:xfrm>
        </p:grpSpPr>
        <p:pic>
          <p:nvPicPr>
            <p:cNvPr id="10" name="図 9" descr="Rratio_vs_Mratio_region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6" t="88941" r="28472" b="2507"/>
            <a:stretch/>
          </p:blipFill>
          <p:spPr>
            <a:xfrm>
              <a:off x="3467100" y="5911910"/>
              <a:ext cx="3175000" cy="5461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図形グループ 10"/>
            <p:cNvGrpSpPr/>
            <p:nvPr/>
          </p:nvGrpSpPr>
          <p:grpSpPr>
            <a:xfrm>
              <a:off x="2235200" y="5946044"/>
              <a:ext cx="1231900" cy="400110"/>
              <a:chOff x="2235200" y="5950010"/>
              <a:chExt cx="1231900" cy="40011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768600" y="5950010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low</a:t>
                </a:r>
                <a:endParaRPr kumimoji="1" lang="ja-JP" altLang="en-US" sz="2000" dirty="0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flipH="1">
                <a:off x="22352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11"/>
            <p:cNvGrpSpPr/>
            <p:nvPr/>
          </p:nvGrpSpPr>
          <p:grpSpPr>
            <a:xfrm>
              <a:off x="6633623" y="5937811"/>
              <a:ext cx="1244600" cy="400110"/>
              <a:chOff x="6642100" y="5951213"/>
              <a:chExt cx="1244600" cy="400110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6642100" y="5951213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000" dirty="0" smtClean="0"/>
                  <a:t>high</a:t>
                </a:r>
                <a:endParaRPr kumimoji="1" lang="ja-JP" altLang="en-US" sz="2000" dirty="0"/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 rot="10800000" flipH="1">
                <a:off x="73533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テキスト ボックス 19"/>
          <p:cNvSpPr txBox="1"/>
          <p:nvPr/>
        </p:nvSpPr>
        <p:spPr>
          <a:xfrm>
            <a:off x="2779712" y="2182908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Early-type galaxy (ETG)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9432" y="660657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</a:rPr>
              <a:t>Late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-type galaxy (LTG)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23776" y="4621165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Merger remnants (MR)</a:t>
            </a:r>
            <a:endParaRPr kumimoji="1" lang="ja-JP" altLang="en-US" sz="2000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523627" y="214185"/>
            <a:ext cx="9074035" cy="5792915"/>
            <a:chOff x="523627" y="214185"/>
            <a:chExt cx="9074035" cy="5792915"/>
          </a:xfrm>
        </p:grpSpPr>
        <p:pic>
          <p:nvPicPr>
            <p:cNvPr id="17" name="図 16" descr="Rratio_vs_Mratio_v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" b="10671"/>
            <a:stretch/>
          </p:blipFill>
          <p:spPr>
            <a:xfrm>
              <a:off x="523627" y="214185"/>
              <a:ext cx="9074035" cy="5792915"/>
            </a:xfrm>
            <a:prstGeom prst="rect">
              <a:avLst/>
            </a:prstGeom>
          </p:spPr>
        </p:pic>
        <p:pic>
          <p:nvPicPr>
            <p:cNvPr id="23" name="図 22" descr="Mratio_vs_Rratio_classified_v2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2" b="16350"/>
            <a:stretch/>
          </p:blipFill>
          <p:spPr>
            <a:xfrm>
              <a:off x="2779711" y="214185"/>
              <a:ext cx="6817949" cy="5424615"/>
            </a:xfrm>
            <a:prstGeom prst="rect">
              <a:avLst/>
            </a:prstGeom>
          </p:spPr>
        </p:pic>
      </p:grpSp>
      <p:sp>
        <p:nvSpPr>
          <p:cNvPr id="18" name="ドーナツ 17"/>
          <p:cNvSpPr/>
          <p:nvPr/>
        </p:nvSpPr>
        <p:spPr>
          <a:xfrm rot="2700000">
            <a:off x="5875596" y="1669654"/>
            <a:ext cx="1380728" cy="1277256"/>
          </a:xfrm>
          <a:prstGeom prst="donut">
            <a:avLst>
              <a:gd name="adj" fmla="val 6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7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Mratio_vs_Rratio_classified_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48" y="30082"/>
            <a:ext cx="5219152" cy="364512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0399" y="1026855"/>
            <a:ext cx="4643977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endParaRPr kumimoji="1" lang="en-US" altLang="ja-JP" sz="2000" u="sng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Rotating extended gas disk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High gas mass fraction</a:t>
            </a:r>
          </a:p>
          <a:p>
            <a:pPr lvl="1"/>
            <a:endParaRPr kumimoji="1" lang="en-US" altLang="ja-JP" sz="2000" dirty="0"/>
          </a:p>
        </p:txBody>
      </p:sp>
      <p:sp>
        <p:nvSpPr>
          <p:cNvPr id="6" name="角丸四角形 5"/>
          <p:cNvSpPr/>
          <p:nvPr/>
        </p:nvSpPr>
        <p:spPr>
          <a:xfrm>
            <a:off x="267384" y="579275"/>
            <a:ext cx="4660215" cy="66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3200" dirty="0" smtClean="0"/>
              <a:t>LTG candidate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0400" y="3604121"/>
            <a:ext cx="82786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kumimoji="1" lang="en-US" altLang="ja-JP" sz="2400" dirty="0" smtClean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 smtClean="0"/>
              <a:t>These sources have similar properties to late-type galaxies.</a:t>
            </a:r>
          </a:p>
          <a:p>
            <a:pPr marL="800100" lvl="1" indent="-342900">
              <a:buFont typeface="Arial"/>
              <a:buChar char="•"/>
            </a:pPr>
            <a:endParaRPr kumimoji="1" lang="en-US" altLang="ja-JP" sz="2400" dirty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200" u="sng" dirty="0" smtClean="0"/>
              <a:t>These sources may </a:t>
            </a:r>
            <a:r>
              <a:rPr kumimoji="1" lang="en-US" altLang="ja-JP" sz="2200" u="sng" dirty="0" smtClean="0"/>
              <a:t>become late</a:t>
            </a:r>
            <a:r>
              <a:rPr kumimoji="1" lang="en-US" altLang="ja-JP" sz="2200" u="sng" dirty="0" smtClean="0"/>
              <a:t>-type galaxies,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/>
              <a:t>u</a:t>
            </a:r>
            <a:r>
              <a:rPr kumimoji="1" lang="en-US" altLang="ja-JP" sz="2200" dirty="0" smtClean="0"/>
              <a:t>nless </a:t>
            </a:r>
            <a:r>
              <a:rPr kumimoji="1" lang="en-US" altLang="ja-JP" sz="2200" dirty="0"/>
              <a:t>there are further mechanisms to transport the gas </a:t>
            </a:r>
            <a:r>
              <a:rPr kumimoji="1" lang="en-US" altLang="ja-JP" sz="2200" dirty="0" smtClean="0"/>
              <a:t>toward the </a:t>
            </a:r>
            <a:r>
              <a:rPr kumimoji="1" lang="en-US" altLang="ja-JP" sz="2200" dirty="0"/>
              <a:t>central region and decrease the size of the molecular gas disk.</a:t>
            </a:r>
          </a:p>
          <a:p>
            <a:pPr marL="800100" lvl="1" indent="-342900">
              <a:buFont typeface="Arial"/>
              <a:buChar char="•"/>
            </a:pPr>
            <a:endParaRPr kumimoji="1" lang="en-US" altLang="ja-JP" sz="2400" dirty="0" smtClean="0"/>
          </a:p>
          <a:p>
            <a:pPr lvl="1"/>
            <a:endParaRPr kumimoji="1" lang="en-US" altLang="ja-JP" sz="2400" dirty="0"/>
          </a:p>
        </p:txBody>
      </p:sp>
      <p:sp>
        <p:nvSpPr>
          <p:cNvPr id="9" name="ドーナツ 8"/>
          <p:cNvSpPr>
            <a:spLocks noChangeAspect="1"/>
          </p:cNvSpPr>
          <p:nvPr/>
        </p:nvSpPr>
        <p:spPr>
          <a:xfrm rot="2700000">
            <a:off x="7677242" y="713205"/>
            <a:ext cx="972000" cy="899160"/>
          </a:xfrm>
          <a:prstGeom prst="donut">
            <a:avLst>
              <a:gd name="adj" fmla="val 6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Rratio_vs_Mratio_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7" y="214185"/>
            <a:ext cx="9285186" cy="648489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895351" y="612548"/>
            <a:ext cx="1231900" cy="1241286"/>
            <a:chOff x="334439" y="330200"/>
            <a:chExt cx="1231900" cy="124128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34439" y="863600"/>
              <a:ext cx="123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extended</a:t>
              </a:r>
            </a:p>
            <a:p>
              <a:pPr algn="ctr"/>
              <a:r>
                <a:rPr kumimoji="1" lang="en-US" altLang="ja-JP" sz="2000" dirty="0"/>
                <a:t>g</a:t>
              </a:r>
              <a:r>
                <a:rPr kumimoji="1" lang="en-US" altLang="ja-JP" sz="2000" dirty="0" smtClean="0"/>
                <a:t>as disk</a:t>
              </a:r>
              <a:endParaRPr kumimoji="1" lang="ja-JP" altLang="en-US" sz="2000" dirty="0"/>
            </a:p>
          </p:txBody>
        </p:sp>
        <p:cxnSp>
          <p:nvCxnSpPr>
            <p:cNvPr id="5" name="直線矢印コネクタ 4"/>
            <p:cNvCxnSpPr>
              <a:stCxn id="4" idx="0"/>
            </p:cNvCxnSpPr>
            <p:nvPr/>
          </p:nvCxnSpPr>
          <p:spPr>
            <a:xfrm flipV="1">
              <a:off x="950389" y="330200"/>
              <a:ext cx="2111" cy="5334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図形グループ 5"/>
          <p:cNvGrpSpPr/>
          <p:nvPr/>
        </p:nvGrpSpPr>
        <p:grpSpPr>
          <a:xfrm>
            <a:off x="886889" y="4313208"/>
            <a:ext cx="1240362" cy="1231900"/>
            <a:chOff x="169338" y="4572000"/>
            <a:chExt cx="1240362" cy="123190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69338" y="4572000"/>
              <a:ext cx="124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c</a:t>
              </a:r>
              <a:r>
                <a:rPr kumimoji="1" lang="en-US" altLang="ja-JP" sz="2000" dirty="0" smtClean="0"/>
                <a:t>ompact gas disk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>
              <a:stCxn id="7" idx="2"/>
            </p:cNvCxnSpPr>
            <p:nvPr/>
          </p:nvCxnSpPr>
          <p:spPr>
            <a:xfrm flipH="1">
              <a:off x="787400" y="5279886"/>
              <a:ext cx="2119" cy="524014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/>
          <p:nvPr/>
        </p:nvGrpSpPr>
        <p:grpSpPr>
          <a:xfrm>
            <a:off x="2537888" y="6110318"/>
            <a:ext cx="5643023" cy="546100"/>
            <a:chOff x="2235200" y="5911910"/>
            <a:chExt cx="5643023" cy="546100"/>
          </a:xfrm>
        </p:grpSpPr>
        <p:pic>
          <p:nvPicPr>
            <p:cNvPr id="10" name="図 9" descr="Rratio_vs_Mratio_region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6" t="88941" r="28472" b="2507"/>
            <a:stretch/>
          </p:blipFill>
          <p:spPr>
            <a:xfrm>
              <a:off x="3467100" y="5911910"/>
              <a:ext cx="3175000" cy="5461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図形グループ 10"/>
            <p:cNvGrpSpPr/>
            <p:nvPr/>
          </p:nvGrpSpPr>
          <p:grpSpPr>
            <a:xfrm>
              <a:off x="2235200" y="5946044"/>
              <a:ext cx="1231900" cy="400110"/>
              <a:chOff x="2235200" y="5950010"/>
              <a:chExt cx="1231900" cy="40011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768600" y="5950010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low</a:t>
                </a:r>
                <a:endParaRPr kumimoji="1" lang="ja-JP" altLang="en-US" sz="2000" dirty="0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flipH="1">
                <a:off x="22352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11"/>
            <p:cNvGrpSpPr/>
            <p:nvPr/>
          </p:nvGrpSpPr>
          <p:grpSpPr>
            <a:xfrm>
              <a:off x="6633623" y="5937811"/>
              <a:ext cx="1244600" cy="400110"/>
              <a:chOff x="6642100" y="5951213"/>
              <a:chExt cx="1244600" cy="400110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6642100" y="5951213"/>
                <a:ext cx="698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000" dirty="0" smtClean="0"/>
                  <a:t>high</a:t>
                </a:r>
                <a:endParaRPr kumimoji="1" lang="ja-JP" altLang="en-US" sz="2000" dirty="0"/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 rot="10800000" flipH="1">
                <a:off x="7353300" y="6159500"/>
                <a:ext cx="533400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テキスト ボックス 19"/>
          <p:cNvSpPr txBox="1"/>
          <p:nvPr/>
        </p:nvSpPr>
        <p:spPr>
          <a:xfrm>
            <a:off x="2779712" y="2182908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Early-type galaxy (ETG)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9432" y="660657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</a:rPr>
              <a:t>Late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-type galaxy (LTG)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23776" y="4621165"/>
            <a:ext cx="175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Merger remnants (MR)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13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Summary of this study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500" y="2513350"/>
            <a:ext cx="7988300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kumimoji="1" lang="en-US" altLang="ja-JP" sz="2000" dirty="0" smtClean="0"/>
              <a:t>extended </a:t>
            </a:r>
            <a:r>
              <a:rPr kumimoji="1" lang="en-US" altLang="ja-JP" sz="2000" dirty="0" smtClean="0"/>
              <a:t>molecular gas disks </a:t>
            </a:r>
            <a:r>
              <a:rPr kumimoji="1" lang="en-US" altLang="ja-JP" sz="2000" dirty="0" smtClean="0"/>
              <a:t>form </a:t>
            </a:r>
            <a:r>
              <a:rPr kumimoji="1" lang="en-US" altLang="ja-JP" sz="2000" dirty="0" smtClean="0"/>
              <a:t>in merger remnants?</a:t>
            </a:r>
            <a:endParaRPr kumimoji="1" lang="en-US" altLang="ja-JP" sz="2000" b="1" i="1" dirty="0" smtClean="0"/>
          </a:p>
          <a:p>
            <a:pPr marL="800100" lvl="2" indent="-342900" algn="just">
              <a:buFont typeface="Wingdings" charset="2"/>
              <a:buChar char="ü"/>
            </a:pPr>
            <a:r>
              <a:rPr kumimoji="1" lang="en-US" altLang="ja-JP" sz="2200" dirty="0" smtClean="0">
                <a:solidFill>
                  <a:schemeClr val="accent5"/>
                </a:solidFill>
              </a:rPr>
              <a:t>Partly yes</a:t>
            </a:r>
            <a:r>
              <a:rPr kumimoji="1" lang="en-US" altLang="ja-JP" sz="2200" dirty="0" smtClean="0">
                <a:solidFill>
                  <a:schemeClr val="accent5"/>
                </a:solidFill>
              </a:rPr>
              <a:t>, </a:t>
            </a:r>
            <a:r>
              <a:rPr kumimoji="1" lang="en-US" altLang="ja-JP" sz="2200" dirty="0">
                <a:solidFill>
                  <a:schemeClr val="accent5"/>
                </a:solidFill>
              </a:rPr>
              <a:t>but the relative disk sizes </a:t>
            </a:r>
            <a:r>
              <a:rPr kumimoji="1" lang="en-US" altLang="ja-JP" sz="2200" dirty="0" smtClean="0">
                <a:solidFill>
                  <a:schemeClr val="accent5"/>
                </a:solidFill>
              </a:rPr>
              <a:t>of these </a:t>
            </a:r>
            <a:r>
              <a:rPr kumimoji="1" lang="en-US" altLang="ja-JP" sz="2200" dirty="0">
                <a:solidFill>
                  <a:schemeClr val="accent5"/>
                </a:solidFill>
              </a:rPr>
              <a:t>merger remnants are smaller than those </a:t>
            </a:r>
            <a:r>
              <a:rPr kumimoji="1" lang="en-US" altLang="ja-JP" sz="2200" dirty="0" smtClean="0">
                <a:solidFill>
                  <a:schemeClr val="accent5"/>
                </a:solidFill>
              </a:rPr>
              <a:t>of  the LTGs.</a:t>
            </a:r>
          </a:p>
          <a:p>
            <a:pPr marL="457200" lvl="2" algn="just"/>
            <a:endParaRPr kumimoji="1" lang="en-US" altLang="ja-JP" sz="2000" dirty="0"/>
          </a:p>
          <a:p>
            <a:pPr marL="457200" indent="-457200" algn="just">
              <a:buFont typeface="+mj-lt"/>
              <a:buAutoNum type="arabicPeriod"/>
            </a:pPr>
            <a:r>
              <a:rPr kumimoji="1" lang="en-US" altLang="ja-JP" sz="2000" dirty="0" smtClean="0"/>
              <a:t>Does </a:t>
            </a:r>
            <a:r>
              <a:rPr kumimoji="1" lang="en-US" altLang="ja-JP" sz="2000" dirty="0"/>
              <a:t>the </a:t>
            </a:r>
            <a:r>
              <a:rPr kumimoji="1" lang="en-US" altLang="ja-JP" sz="2000" dirty="0" smtClean="0"/>
              <a:t>size </a:t>
            </a:r>
            <a:r>
              <a:rPr kumimoji="1" lang="en-US" altLang="ja-JP" sz="2000" dirty="0"/>
              <a:t>of </a:t>
            </a:r>
            <a:r>
              <a:rPr kumimoji="1" lang="en-US" altLang="ja-JP" sz="2000" dirty="0" smtClean="0"/>
              <a:t>the gas </a:t>
            </a:r>
            <a:r>
              <a:rPr kumimoji="1" lang="en-US" altLang="ja-JP" sz="2000" dirty="0"/>
              <a:t>disk depend on the gas mass fraction?</a:t>
            </a:r>
          </a:p>
          <a:p>
            <a:pPr marL="800100" lvl="2" indent="-342900" algn="just">
              <a:buFont typeface="Wingdings" charset="2"/>
              <a:buChar char="ü"/>
            </a:pPr>
            <a:r>
              <a:rPr kumimoji="1" lang="en-US" altLang="ja-JP" sz="2200" dirty="0">
                <a:solidFill>
                  <a:schemeClr val="accent5"/>
                </a:solidFill>
              </a:rPr>
              <a:t>The relative size in not correlated with the gas mass fraction.</a:t>
            </a:r>
          </a:p>
          <a:p>
            <a:pPr algn="just"/>
            <a:endParaRPr kumimoji="1" lang="en-US" altLang="ja-JP" sz="2200" dirty="0"/>
          </a:p>
          <a:p>
            <a:pPr marL="457200" indent="-457200" algn="just">
              <a:buFont typeface="+mj-lt"/>
              <a:buAutoNum type="arabicPeriod"/>
            </a:pPr>
            <a:r>
              <a:rPr kumimoji="1" lang="en-US" altLang="ja-JP" sz="2000" dirty="0" smtClean="0"/>
              <a:t>What type of galaxies will merge remnants evolve into?</a:t>
            </a:r>
          </a:p>
          <a:p>
            <a:pPr marL="914400" lvl="1" indent="-457200" algn="just">
              <a:buFont typeface="Wingdings" charset="2"/>
              <a:buChar char="ü"/>
            </a:pPr>
            <a:r>
              <a:rPr kumimoji="1" lang="en-US" altLang="ja-JP" sz="2000" dirty="0" smtClean="0">
                <a:solidFill>
                  <a:schemeClr val="accent5"/>
                </a:solidFill>
              </a:rPr>
              <a:t>It’s </a:t>
            </a:r>
            <a:r>
              <a:rPr kumimoji="1" lang="en-US" altLang="ja-JP" sz="2000" dirty="0">
                <a:solidFill>
                  <a:schemeClr val="accent5"/>
                </a:solidFill>
              </a:rPr>
              <a:t>highly possible that the majority of the sample become 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ETGs, </a:t>
            </a:r>
            <a:r>
              <a:rPr kumimoji="1" lang="en-US" altLang="ja-JP" sz="2000" dirty="0">
                <a:solidFill>
                  <a:schemeClr val="accent5"/>
                </a:solidFill>
              </a:rPr>
              <a:t>while a few sources which are likely to </a:t>
            </a:r>
            <a:r>
              <a:rPr kumimoji="1" lang="en-US" altLang="ja-JP" sz="2000" dirty="0" smtClean="0">
                <a:solidFill>
                  <a:schemeClr val="accent5"/>
                </a:solidFill>
              </a:rPr>
              <a:t>become LTGs</a:t>
            </a:r>
            <a:r>
              <a:rPr kumimoji="1" lang="en-US" altLang="ja-JP" sz="2000" dirty="0" smtClean="0">
                <a:solidFill>
                  <a:srgbClr val="FF6600"/>
                </a:solidFill>
              </a:rPr>
              <a:t>.</a:t>
            </a:r>
          </a:p>
          <a:p>
            <a:pPr lvl="1" algn="just"/>
            <a:endParaRPr kumimoji="1" lang="en-US" altLang="ja-JP" sz="2000" dirty="0" smtClean="0">
              <a:solidFill>
                <a:srgbClr val="FF6600"/>
              </a:solidFill>
            </a:endParaRPr>
          </a:p>
          <a:p>
            <a:pPr marL="914400" lvl="1" indent="-457200" algn="just">
              <a:buFont typeface="Wingdings" charset="2"/>
              <a:buChar char="ü"/>
            </a:pPr>
            <a:r>
              <a:rPr kumimoji="1" lang="en-US" altLang="ja-JP" sz="2000" dirty="0">
                <a:solidFill>
                  <a:srgbClr val="FF8021"/>
                </a:solidFill>
              </a:rPr>
              <a:t>This study reveals observationally a possibility that galaxy mergers transform galaxies into a mixture of types including </a:t>
            </a:r>
            <a:r>
              <a:rPr kumimoji="1" lang="en-US" altLang="ja-JP" sz="2000" dirty="0" smtClean="0">
                <a:solidFill>
                  <a:srgbClr val="FF8021"/>
                </a:solidFill>
              </a:rPr>
              <a:t>ETG/LTGs</a:t>
            </a:r>
            <a:r>
              <a:rPr kumimoji="1" lang="en-US" altLang="ja-JP" sz="2000" dirty="0">
                <a:solidFill>
                  <a:srgbClr val="FF8021"/>
                </a:solidFill>
              </a:rPr>
              <a:t>.</a:t>
            </a:r>
          </a:p>
          <a:p>
            <a:pPr marL="914400" lvl="1" indent="-457200" algn="just">
              <a:buFont typeface="Wingdings" charset="2"/>
              <a:buChar char="ü"/>
            </a:pPr>
            <a:endParaRPr kumimoji="1" lang="en-US" altLang="ja-JP" sz="2000" dirty="0">
              <a:solidFill>
                <a:srgbClr val="FF6600"/>
              </a:solidFill>
            </a:endParaRPr>
          </a:p>
          <a:p>
            <a:pPr marL="914400" lvl="1" indent="-457200" algn="just">
              <a:buFont typeface="Wingdings" charset="2"/>
              <a:buChar char="ü"/>
            </a:pPr>
            <a:endParaRPr kumimoji="1" lang="en-US" altLang="ja-JP" sz="2200" dirty="0" smtClean="0">
              <a:solidFill>
                <a:schemeClr val="accent5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8500" y="1066800"/>
            <a:ext cx="844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2200" b="1" i="1" dirty="0" smtClean="0">
              <a:solidFill>
                <a:schemeClr val="accent5"/>
              </a:solidFill>
            </a:endParaRPr>
          </a:p>
          <a:p>
            <a:pPr algn="just"/>
            <a:r>
              <a:rPr kumimoji="1" lang="en-US" altLang="ja-JP" sz="2200" b="1" i="1" dirty="0" smtClean="0">
                <a:solidFill>
                  <a:srgbClr val="0000FF"/>
                </a:solidFill>
              </a:rPr>
              <a:t>Aims:</a:t>
            </a:r>
            <a:r>
              <a:rPr kumimoji="1" lang="en-US" altLang="ja-JP" sz="22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200" dirty="0" smtClean="0">
                <a:solidFill>
                  <a:srgbClr val="000000"/>
                </a:solidFill>
              </a:rPr>
              <a:t>What is the end product of a merger ( ETG or LTG)?</a:t>
            </a:r>
          </a:p>
          <a:p>
            <a:pPr algn="just"/>
            <a:r>
              <a:rPr kumimoji="1" lang="en-US" altLang="ja-JP" sz="2200" b="1" i="1" dirty="0" smtClean="0">
                <a:solidFill>
                  <a:srgbClr val="0000FF"/>
                </a:solidFill>
              </a:rPr>
              <a:t>Methods:</a:t>
            </a:r>
            <a:r>
              <a:rPr kumimoji="1" lang="en-US" altLang="ja-JP" sz="22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200" dirty="0" smtClean="0"/>
              <a:t>Largest CO imaging study of 37 merger remnants</a:t>
            </a:r>
            <a:endParaRPr kumimoji="1" lang="en-US" altLang="ja-JP" sz="2400" dirty="0"/>
          </a:p>
          <a:p>
            <a:pPr algn="just"/>
            <a:endParaRPr kumimoji="1"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230187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6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Summary of this study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3335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8500" y="1066800"/>
            <a:ext cx="7988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2000" b="1" i="1" dirty="0" smtClean="0">
              <a:solidFill>
                <a:schemeClr val="accent5"/>
              </a:solidFill>
            </a:endParaRPr>
          </a:p>
          <a:p>
            <a:pPr algn="just"/>
            <a:r>
              <a:rPr kumimoji="1" lang="en-US" altLang="ja-JP" sz="2400" b="1" i="1" dirty="0" smtClean="0">
                <a:solidFill>
                  <a:srgbClr val="0000FF"/>
                </a:solidFill>
              </a:rPr>
              <a:t>Aims: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</a:t>
            </a:r>
          </a:p>
          <a:p>
            <a:pPr lvl="1" algn="just"/>
            <a:r>
              <a:rPr kumimoji="1" lang="en-US" altLang="ja-JP" sz="2400" dirty="0" smtClean="0">
                <a:solidFill>
                  <a:srgbClr val="000000"/>
                </a:solidFill>
              </a:rPr>
              <a:t>What is the end product of a merger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(ETG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or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LTG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)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?</a:t>
            </a:r>
          </a:p>
          <a:p>
            <a:pPr lvl="1" algn="just"/>
            <a:endParaRPr kumimoji="1" lang="en-US" altLang="ja-JP" sz="2400" b="1" dirty="0" smtClean="0"/>
          </a:p>
          <a:p>
            <a:pPr algn="just"/>
            <a:r>
              <a:rPr kumimoji="1" lang="en-US" altLang="ja-JP" sz="2400" b="1" i="1" dirty="0" smtClean="0">
                <a:solidFill>
                  <a:srgbClr val="0000FF"/>
                </a:solidFill>
              </a:rPr>
              <a:t>Methods: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</a:t>
            </a:r>
          </a:p>
          <a:p>
            <a:pPr lvl="1" algn="just"/>
            <a:r>
              <a:rPr kumimoji="1" lang="en-US" altLang="ja-JP" sz="2400" dirty="0" smtClean="0"/>
              <a:t>Largest CO imaging survey of 37 merger remnants</a:t>
            </a:r>
          </a:p>
          <a:p>
            <a:pPr lvl="1" algn="just"/>
            <a:endParaRPr kumimoji="1" lang="en-US" altLang="ja-JP" sz="2400" dirty="0"/>
          </a:p>
          <a:p>
            <a:pPr algn="just"/>
            <a:r>
              <a:rPr kumimoji="1" lang="en-US" altLang="ja-JP" sz="2400" b="1" i="1" dirty="0" smtClean="0">
                <a:solidFill>
                  <a:srgbClr val="0000FF"/>
                </a:solidFill>
              </a:rPr>
              <a:t>Conclusions: </a:t>
            </a:r>
            <a:endParaRPr kumimoji="1" lang="en-US" altLang="ja-JP" sz="2400" b="1" i="1" dirty="0" smtClean="0">
              <a:solidFill>
                <a:srgbClr val="0000FF"/>
              </a:solidFill>
            </a:endParaRPr>
          </a:p>
          <a:p>
            <a:pPr lvl="1" algn="just"/>
            <a:r>
              <a:rPr kumimoji="1" lang="en-US" altLang="ja-JP" sz="2400" dirty="0"/>
              <a:t>I</a:t>
            </a:r>
            <a:r>
              <a:rPr kumimoji="1" lang="en-US" altLang="ja-JP" sz="2400" dirty="0" smtClean="0"/>
              <a:t>t’s </a:t>
            </a:r>
            <a:r>
              <a:rPr kumimoji="1" lang="en-US" altLang="ja-JP" sz="2400" dirty="0"/>
              <a:t>highly possible that the majority of the sample become early-type </a:t>
            </a:r>
            <a:r>
              <a:rPr kumimoji="1" lang="en-US" altLang="ja-JP" sz="2400" dirty="0" smtClean="0"/>
              <a:t>galaxies, while a </a:t>
            </a:r>
            <a:r>
              <a:rPr kumimoji="1" lang="en-US" altLang="ja-JP" sz="2400" dirty="0"/>
              <a:t>few sources which are likely to become late-type galaxies</a:t>
            </a:r>
            <a:r>
              <a:rPr kumimoji="1" lang="en-US" altLang="ja-JP" sz="2400" dirty="0" smtClean="0"/>
              <a:t>.</a:t>
            </a:r>
          </a:p>
          <a:p>
            <a:pPr lvl="1" algn="just"/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500" y="5421838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200" b="1" dirty="0">
                <a:solidFill>
                  <a:srgbClr val="0000FF"/>
                </a:solidFill>
              </a:rPr>
              <a:t>This study reveals observationally a possibility that galaxy </a:t>
            </a:r>
            <a:r>
              <a:rPr kumimoji="1" lang="en-US" altLang="ja-JP" sz="2200" b="1" dirty="0" smtClean="0">
                <a:solidFill>
                  <a:srgbClr val="0000FF"/>
                </a:solidFill>
              </a:rPr>
              <a:t>mergers transform </a:t>
            </a:r>
            <a:r>
              <a:rPr kumimoji="1" lang="en-US" altLang="ja-JP" sz="2200" b="1" dirty="0">
                <a:solidFill>
                  <a:srgbClr val="0000FF"/>
                </a:solidFill>
              </a:rPr>
              <a:t>galaxies into a mixture of types including ETGs and LTGs.</a:t>
            </a:r>
            <a:endParaRPr kumimoji="1" lang="ja-JP" alt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M80_vs_Msen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12328"/>
          <a:stretch/>
        </p:blipFill>
        <p:spPr>
          <a:xfrm>
            <a:off x="4458231" y="1879601"/>
            <a:ext cx="4685769" cy="4139998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67384" y="579275"/>
            <a:ext cx="8457516" cy="66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34988" algn="l"/>
              </a:tabLst>
            </a:pPr>
            <a:r>
              <a:rPr lang="en-US" altLang="ja-JP" sz="3200" dirty="0"/>
              <a:t>The effect </a:t>
            </a:r>
            <a:r>
              <a:rPr lang="en-US" altLang="ja-JP" sz="3200" dirty="0" smtClean="0"/>
              <a:t>of the </a:t>
            </a:r>
            <a:r>
              <a:rPr lang="en-US" altLang="ja-JP" sz="3200" i="1" dirty="0"/>
              <a:t>observational sensitivities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on</a:t>
            </a:r>
            <a:r>
              <a:rPr lang="en-US" altLang="ja-JP" sz="3200" dirty="0"/>
              <a:t> </a:t>
            </a:r>
            <a:r>
              <a:rPr lang="en-US" altLang="ja-JP" sz="3200" i="1" dirty="0" smtClean="0"/>
              <a:t>R</a:t>
            </a:r>
            <a:r>
              <a:rPr lang="en-US" altLang="ja-JP" sz="3200" baseline="-25000" dirty="0" smtClean="0"/>
              <a:t>80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3629" y="1417638"/>
            <a:ext cx="40737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2000" i="1" dirty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000" dirty="0" smtClean="0"/>
              <a:t>Investigating the effect of the 1σ</a:t>
            </a:r>
            <a:r>
              <a:rPr kumimoji="1" lang="ja-JP" altLang="en-US" sz="2000" dirty="0" smtClean="0"/>
              <a:t>　</a:t>
            </a:r>
            <a:r>
              <a:rPr kumimoji="1" lang="en-US" altLang="en-US" sz="2000" dirty="0" smtClean="0"/>
              <a:t>mass sensitivity on </a:t>
            </a:r>
            <a:r>
              <a:rPr kumimoji="1" lang="en-US" altLang="en-US" sz="2000" i="1" dirty="0" smtClean="0"/>
              <a:t>R</a:t>
            </a:r>
            <a:r>
              <a:rPr kumimoji="1" lang="en-US" altLang="en-US" sz="2000" baseline="-25000" dirty="0" smtClean="0"/>
              <a:t>80</a:t>
            </a:r>
            <a:r>
              <a:rPr kumimoji="1" lang="en-US" altLang="en-US" sz="2000" dirty="0" smtClean="0"/>
              <a:t>.</a:t>
            </a:r>
          </a:p>
          <a:p>
            <a:pPr lvl="1" algn="just"/>
            <a:endParaRPr kumimoji="1" lang="en-US" altLang="ja-JP" sz="2000" dirty="0">
              <a:sym typeface="Wingdings"/>
            </a:endParaRPr>
          </a:p>
          <a:p>
            <a:pPr lvl="1" algn="just"/>
            <a:r>
              <a:rPr kumimoji="1" lang="en-US" altLang="ja-JP" sz="2000" dirty="0" smtClean="0">
                <a:sym typeface="Wingdings"/>
              </a:rPr>
              <a:t> N</a:t>
            </a:r>
            <a:r>
              <a:rPr kumimoji="1" lang="en-US" altLang="ja-JP" sz="2000" dirty="0" smtClean="0"/>
              <a:t>o correlation between them </a:t>
            </a:r>
            <a:endParaRPr kumimoji="1" lang="en-US" altLang="ja-JP" sz="2000" dirty="0"/>
          </a:p>
          <a:p>
            <a:pPr algn="just"/>
            <a:r>
              <a:rPr kumimoji="1" lang="en-US" altLang="ja-JP" sz="2000" dirty="0" smtClean="0"/>
              <a:t>         </a:t>
            </a:r>
          </a:p>
          <a:p>
            <a:pPr algn="just"/>
            <a:endParaRPr kumimoji="1" lang="en-US" altLang="ja-JP" sz="2000" dirty="0" smtClean="0"/>
          </a:p>
          <a:p>
            <a:pPr algn="just"/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 smtClean="0"/>
          </a:p>
          <a:p>
            <a:pPr algn="just"/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000" dirty="0" smtClean="0"/>
              <a:t>Also investigating the effect of different CO transitions on </a:t>
            </a:r>
            <a:r>
              <a:rPr kumimoji="1" lang="en-US" altLang="en-US" sz="2000" i="1" dirty="0"/>
              <a:t>R</a:t>
            </a:r>
            <a:r>
              <a:rPr kumimoji="1" lang="en-US" altLang="en-US" sz="2000" baseline="-25000" dirty="0"/>
              <a:t>80</a:t>
            </a:r>
            <a:r>
              <a:rPr kumimoji="1" lang="en-US" altLang="ja-JP" sz="2000" dirty="0" smtClean="0"/>
              <a:t>.</a:t>
            </a:r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/>
          </a:p>
          <a:p>
            <a:pPr lvl="1" algn="just"/>
            <a:r>
              <a:rPr kumimoji="1" lang="en-US" altLang="ja-JP" sz="2000" dirty="0" smtClean="0">
                <a:sym typeface="Wingdings"/>
              </a:rPr>
              <a:t> No correlation between them</a:t>
            </a:r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 smtClean="0"/>
          </a:p>
          <a:p>
            <a:pPr marL="457200" lvl="2" algn="just"/>
            <a:endParaRPr kumimoji="1" lang="en-US" altLang="ja-JP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0100" y="6022479"/>
            <a:ext cx="2844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Black: CO (1-0),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Red: CO (2-1)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>
                <a:solidFill>
                  <a:srgbClr val="0000FF"/>
                </a:solidFill>
              </a:rPr>
              <a:t>Blue: CO (3-2)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82624" y="3255208"/>
            <a:ext cx="3775607" cy="10627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kumimoji="1" lang="en-US" altLang="ja-JP" sz="2000" spc="-150" dirty="0" smtClean="0">
                <a:solidFill>
                  <a:srgbClr val="000000"/>
                </a:solidFill>
              </a:rPr>
              <a:t>The mass sensitivity does not strongly affect the observed extent of the molecular gas.</a:t>
            </a:r>
            <a:endParaRPr kumimoji="1" lang="en-US" altLang="ja-JP" sz="20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Sample of Merger Remnants</a:t>
            </a:r>
            <a:endParaRPr kumimoji="1"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3628" y="4446131"/>
            <a:ext cx="8255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 smtClean="0"/>
          </a:p>
          <a:p>
            <a:pPr algn="just"/>
            <a:endParaRPr lang="en-US" altLang="ja-JP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Our </a:t>
            </a:r>
            <a:r>
              <a:rPr lang="en-US" altLang="ja-JP" sz="2000" dirty="0">
                <a:solidFill>
                  <a:srgbClr val="0000FF"/>
                </a:solidFill>
              </a:rPr>
              <a:t>sample is independent of the </a:t>
            </a:r>
            <a:r>
              <a:rPr lang="en-US" altLang="ja-JP" sz="2000" dirty="0" smtClean="0">
                <a:solidFill>
                  <a:srgbClr val="0000FF"/>
                </a:solidFill>
              </a:rPr>
              <a:t>far-infrared (FIR) properties.  </a:t>
            </a:r>
          </a:p>
          <a:p>
            <a:pPr lvl="1" algn="just"/>
            <a:r>
              <a:rPr lang="en-US" altLang="ja-JP" sz="2000" dirty="0"/>
              <a:t>(</a:t>
            </a:r>
            <a:r>
              <a:rPr lang="en-US" altLang="ja-JP" sz="2000" dirty="0" smtClean="0"/>
              <a:t>13/37 </a:t>
            </a:r>
            <a:r>
              <a:rPr lang="en-US" altLang="ja-JP" sz="2000" dirty="0"/>
              <a:t>sources are </a:t>
            </a:r>
            <a:r>
              <a:rPr lang="en-US" altLang="ja-JP" sz="2000" dirty="0" smtClean="0"/>
              <a:t>classified as U</a:t>
            </a:r>
            <a:r>
              <a:rPr lang="en-US" altLang="ja-JP" sz="2000" dirty="0"/>
              <a:t>/</a:t>
            </a:r>
            <a:r>
              <a:rPr lang="en-US" altLang="ja-JP" sz="2000" dirty="0" smtClean="0"/>
              <a:t>LIRGs.)</a:t>
            </a:r>
          </a:p>
          <a:p>
            <a:pPr algn="just"/>
            <a:endParaRPr lang="en-US" altLang="ja-JP" sz="2000" dirty="0"/>
          </a:p>
          <a:p>
            <a:pPr marL="285750" indent="-285750" algn="just"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Our sample shows various stellar profiles.  </a:t>
            </a:r>
          </a:p>
          <a:p>
            <a:pPr lvl="1" algn="just"/>
            <a:r>
              <a:rPr lang="en-US" altLang="ja-JP" sz="2000" dirty="0" smtClean="0"/>
              <a:t>(The </a:t>
            </a:r>
            <a:r>
              <a:rPr lang="en-US" altLang="ja-JP" sz="2000" dirty="0" err="1" smtClean="0"/>
              <a:t>Sersic</a:t>
            </a:r>
            <a:r>
              <a:rPr lang="en-US" altLang="ja-JP" sz="2000" dirty="0" smtClean="0"/>
              <a:t> index of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= 10 means the failure </a:t>
            </a:r>
            <a:r>
              <a:rPr lang="en-US" altLang="ja-JP" sz="2000" dirty="0"/>
              <a:t>of </a:t>
            </a:r>
            <a:r>
              <a:rPr lang="en-US" altLang="ja-JP" sz="2000" dirty="0" smtClean="0"/>
              <a:t>the </a:t>
            </a:r>
            <a:r>
              <a:rPr lang="en-US" altLang="ja-JP" sz="2000" dirty="0" err="1" smtClean="0"/>
              <a:t>Sersic</a:t>
            </a:r>
            <a:r>
              <a:rPr lang="en-US" altLang="ja-JP" sz="2000" dirty="0" smtClean="0"/>
              <a:t> fitting.)</a:t>
            </a:r>
          </a:p>
        </p:txBody>
      </p:sp>
      <p:grpSp>
        <p:nvGrpSpPr>
          <p:cNvPr id="30" name="図形グループ 29"/>
          <p:cNvGrpSpPr/>
          <p:nvPr/>
        </p:nvGrpSpPr>
        <p:grpSpPr>
          <a:xfrm>
            <a:off x="482600" y="1415725"/>
            <a:ext cx="8661400" cy="3763433"/>
            <a:chOff x="482600" y="1415725"/>
            <a:chExt cx="8661400" cy="3763433"/>
          </a:xfrm>
        </p:grpSpPr>
        <p:pic>
          <p:nvPicPr>
            <p:cNvPr id="23" name="図 22" descr="hist_FI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" y="1415725"/>
              <a:ext cx="4838700" cy="3763433"/>
            </a:xfrm>
            <a:prstGeom prst="rect">
              <a:avLst/>
            </a:prstGeom>
          </p:spPr>
        </p:pic>
        <p:grpSp>
          <p:nvGrpSpPr>
            <p:cNvPr id="29" name="図形グループ 28"/>
            <p:cNvGrpSpPr/>
            <p:nvPr/>
          </p:nvGrpSpPr>
          <p:grpSpPr>
            <a:xfrm>
              <a:off x="4933498" y="1428425"/>
              <a:ext cx="4210502" cy="3512651"/>
              <a:chOff x="4933498" y="1428425"/>
              <a:chExt cx="4210502" cy="3512651"/>
            </a:xfrm>
          </p:grpSpPr>
          <p:pic>
            <p:nvPicPr>
              <p:cNvPr id="26" name="図 25" descr="hist_Sersic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24"/>
              <a:stretch/>
            </p:blipFill>
            <p:spPr>
              <a:xfrm>
                <a:off x="4933498" y="1428425"/>
                <a:ext cx="4210502" cy="3497262"/>
              </a:xfrm>
              <a:prstGeom prst="rect">
                <a:avLst/>
              </a:prstGeom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7150100" y="4664077"/>
                <a:ext cx="215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Helvetica"/>
                    <a:cs typeface="Helvetica"/>
                  </a:rPr>
                  <a:t>&amp;</a:t>
                </a:r>
                <a:endParaRPr kumimoji="1" lang="ja-JP" altLang="en-US" sz="1200" dirty="0"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9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23629" y="1417638"/>
            <a:ext cx="43023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kumimoji="1" lang="en-US" altLang="ja-JP" sz="2000" i="1" dirty="0" smtClean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000" dirty="0" smtClean="0"/>
              <a:t>Investigating whether an AGN phase continues after merging </a:t>
            </a:r>
          </a:p>
          <a:p>
            <a:pPr algn="just"/>
            <a:endParaRPr kumimoji="1" lang="en-US" altLang="ja-JP" sz="2000" dirty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000" dirty="0" smtClean="0"/>
              <a:t>The radio-to-FIR correlation:</a:t>
            </a:r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/>
          </a:p>
          <a:p>
            <a:pPr marL="342900" indent="-342900" algn="just">
              <a:buFont typeface="Arial"/>
              <a:buChar char="•"/>
            </a:pPr>
            <a:endParaRPr kumimoji="1" lang="en-US" altLang="ja-JP" sz="2000" dirty="0" smtClean="0"/>
          </a:p>
          <a:p>
            <a:pPr algn="just"/>
            <a:endParaRPr kumimoji="1" lang="en-US" altLang="ja-JP" sz="2000" dirty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000" dirty="0"/>
              <a:t>M</a:t>
            </a:r>
            <a:r>
              <a:rPr kumimoji="1" lang="en-US" altLang="ja-JP" sz="2000" dirty="0" smtClean="0"/>
              <a:t>ost of the merger remnants do not show the presence of an AGN.</a:t>
            </a:r>
          </a:p>
          <a:p>
            <a:pPr algn="just"/>
            <a:endParaRPr kumimoji="1" lang="en-US" altLang="ja-JP" sz="2000" dirty="0" smtClean="0"/>
          </a:p>
          <a:p>
            <a:pPr algn="just"/>
            <a:endParaRPr kumimoji="1" lang="en-US" altLang="ja-JP" sz="2000" dirty="0"/>
          </a:p>
          <a:p>
            <a:pPr algn="just"/>
            <a:endParaRPr kumimoji="1" lang="en-US" altLang="ja-JP" sz="2000" dirty="0" smtClean="0"/>
          </a:p>
          <a:p>
            <a:pPr algn="just"/>
            <a:endParaRPr kumimoji="1" lang="en-US" altLang="ja-JP" sz="2000" dirty="0"/>
          </a:p>
          <a:p>
            <a:pPr algn="just"/>
            <a:endParaRPr kumimoji="1" lang="en-US" altLang="ja-JP" sz="2000" dirty="0" smtClean="0"/>
          </a:p>
          <a:p>
            <a:pPr marL="342900" indent="-342900" algn="just">
              <a:buFont typeface="Arial"/>
              <a:buChar char="•"/>
            </a:pPr>
            <a:r>
              <a:rPr kumimoji="1" lang="en-US" altLang="ja-JP" sz="2000" dirty="0" smtClean="0"/>
              <a:t>One source shows a radio-excess, suggesting the presence of an AGN.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スクリーンショット 2013-12-24 15.3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0" y="3101436"/>
            <a:ext cx="3760761" cy="57489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67384" y="579275"/>
            <a:ext cx="7187516" cy="66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34988" algn="l"/>
              </a:tabLst>
            </a:pPr>
            <a:r>
              <a:rPr kumimoji="1" lang="en-US" altLang="ja-JP" sz="3200" dirty="0" smtClean="0"/>
              <a:t>Possibility of Active Galactic Nuclei (AGN)</a:t>
            </a:r>
            <a:endParaRPr kumimoji="1" lang="ja-JP" altLang="en-US" sz="3200" dirty="0"/>
          </a:p>
        </p:txBody>
      </p:sp>
      <p:pic>
        <p:nvPicPr>
          <p:cNvPr id="8" name="図 7" descr="q-valu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r="15408"/>
          <a:stretch/>
        </p:blipFill>
        <p:spPr>
          <a:xfrm>
            <a:off x="4864101" y="1866900"/>
            <a:ext cx="4292600" cy="432000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82623" y="4850726"/>
            <a:ext cx="4308477" cy="8829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kumimoji="1" lang="en-US" altLang="ja-JP" sz="2000" dirty="0" smtClean="0">
                <a:solidFill>
                  <a:schemeClr val="tx1"/>
                </a:solidFill>
              </a:rPr>
              <a:t>AGN activities might fade or become weak after the completion of merging.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21600" y="21336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FF6600"/>
                </a:solidFill>
              </a:rPr>
              <a:t>IR-excess</a:t>
            </a:r>
            <a:endParaRPr kumimoji="1" lang="ja-JP" altLang="en-US" b="1" i="1" dirty="0">
              <a:solidFill>
                <a:srgbClr val="FF66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10400" y="3775505"/>
            <a:ext cx="180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FF6600"/>
                </a:solidFill>
              </a:rPr>
              <a:t>radio-excess =</a:t>
            </a:r>
          </a:p>
          <a:p>
            <a:pPr algn="ctr"/>
            <a:r>
              <a:rPr kumimoji="1" lang="en-US" altLang="ja-JP" b="1" dirty="0" smtClean="0">
                <a:solidFill>
                  <a:srgbClr val="FF6600"/>
                </a:solidFill>
              </a:rPr>
              <a:t>AGN dominated 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912100" y="4421836"/>
            <a:ext cx="0" cy="71926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Galaxy </a:t>
            </a:r>
            <a:r>
              <a:rPr lang="en-US" altLang="ja-JP" sz="4000" dirty="0" smtClean="0"/>
              <a:t>e</a:t>
            </a:r>
            <a:r>
              <a:rPr kumimoji="1" lang="en-US" altLang="ja-JP" sz="4000" dirty="0" smtClean="0"/>
              <a:t>volution after merging</a:t>
            </a:r>
            <a:endParaRPr kumimoji="1" lang="ja-JP" altLang="en-US" sz="4000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51497" y="1584699"/>
            <a:ext cx="8349481" cy="1189928"/>
            <a:chOff x="337319" y="1997701"/>
            <a:chExt cx="8349481" cy="118992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57201" y="2110411"/>
              <a:ext cx="8229599" cy="10772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altLang="ja-JP" sz="2400" u="sng" dirty="0" smtClean="0"/>
                <a:t>Classical Scenario</a:t>
              </a:r>
            </a:p>
            <a:p>
              <a:pPr algn="just"/>
              <a:r>
                <a:rPr lang="en-US" altLang="ja-JP" sz="2000" dirty="0" smtClean="0">
                  <a:solidFill>
                    <a:srgbClr val="000000"/>
                  </a:solidFill>
                </a:rPr>
                <a:t>A major merger of two disk galaxies results in a formation of the spheroid-dominated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early-type galaxy 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(e.g., Barnes &amp; </a:t>
              </a:r>
              <a:r>
                <a:rPr lang="en-US" altLang="ja-JP" sz="2000" dirty="0" err="1" smtClean="0">
                  <a:solidFill>
                    <a:srgbClr val="000000"/>
                  </a:solidFill>
                </a:rPr>
                <a:t>Hernquist</a:t>
              </a:r>
              <a:r>
                <a:rPr lang="en-US" altLang="ja-JP" sz="2000" dirty="0" smtClean="0">
                  <a:solidFill>
                    <a:srgbClr val="000000"/>
                  </a:solidFill>
                </a:rPr>
                <a:t> 92). 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337319" y="1997701"/>
              <a:ext cx="2865903" cy="52919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</a:rPr>
                <a:t>Classical Scenario</a:t>
              </a:r>
              <a:endParaRPr kumimoji="1" lang="ja-JP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738300" y="5344147"/>
            <a:ext cx="8354900" cy="1266433"/>
            <a:chOff x="457201" y="3571353"/>
            <a:chExt cx="8354900" cy="126643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57201" y="3571353"/>
              <a:ext cx="8229599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altLang="ja-JP" sz="2000" dirty="0" smtClean="0"/>
                <a:t>Not </a:t>
              </a:r>
              <a:r>
                <a:rPr lang="en-US" altLang="ja-JP" sz="2000" dirty="0"/>
                <a:t>all of mergers will become an </a:t>
              </a:r>
              <a:r>
                <a:rPr lang="en-US" altLang="ja-JP" sz="2000" dirty="0">
                  <a:solidFill>
                    <a:srgbClr val="FF0000"/>
                  </a:solidFill>
                </a:rPr>
                <a:t>early-type galaxy</a:t>
              </a:r>
              <a:r>
                <a:rPr lang="en-US" altLang="ja-JP" sz="2000" dirty="0"/>
                <a:t>, but some will reemerge as a disk dominated </a:t>
              </a:r>
              <a:r>
                <a:rPr lang="en-US" altLang="ja-JP" sz="2000" dirty="0">
                  <a:solidFill>
                    <a:srgbClr val="0000FF"/>
                  </a:solidFill>
                </a:rPr>
                <a:t>late-type galaxy</a:t>
              </a:r>
              <a:r>
                <a:rPr lang="en-US" altLang="ja-JP" sz="2000" dirty="0"/>
                <a:t> (e.g., </a:t>
              </a:r>
              <a:r>
                <a:rPr lang="en-US" altLang="ja-JP" sz="2000" dirty="0" err="1"/>
                <a:t>Springel</a:t>
              </a:r>
              <a:r>
                <a:rPr lang="en-US" altLang="ja-JP" sz="2000" dirty="0"/>
                <a:t> &amp; </a:t>
              </a:r>
              <a:r>
                <a:rPr lang="en-US" altLang="ja-JP" sz="2000" dirty="0" err="1"/>
                <a:t>Hernquist</a:t>
              </a:r>
              <a:r>
                <a:rPr lang="en-US" altLang="ja-JP" sz="2000" dirty="0"/>
                <a:t> 05; Robertson </a:t>
              </a:r>
              <a:r>
                <a:rPr lang="fr-FR" altLang="ja-JP" sz="2000" dirty="0"/>
                <a:t>&amp; </a:t>
              </a:r>
              <a:r>
                <a:rPr lang="fr-FR" altLang="ja-JP" sz="2000" dirty="0" err="1"/>
                <a:t>Bullock</a:t>
              </a:r>
              <a:r>
                <a:rPr lang="fr-FR" altLang="ja-JP" sz="2000" dirty="0"/>
                <a:t> 08)</a:t>
              </a:r>
              <a:r>
                <a:rPr lang="fr-FR" altLang="ja-JP" sz="2000" dirty="0" smtClean="0"/>
                <a:t>.</a:t>
              </a:r>
              <a:endParaRPr lang="fr-FR" altLang="ja-JP" sz="2000" dirty="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5932311" y="4308594"/>
              <a:ext cx="2879790" cy="5291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</a:rPr>
                <a:t>Recent Simulations</a:t>
              </a:r>
              <a:endParaRPr kumimoji="1" lang="ja-JP" altLang="en-US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図 14" descr="tg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7" y="3413125"/>
            <a:ext cx="1811613" cy="1811613"/>
          </a:xfrm>
          <a:prstGeom prst="rect">
            <a:avLst/>
          </a:prstGeom>
        </p:spPr>
      </p:pic>
      <p:pic>
        <p:nvPicPr>
          <p:cNvPr id="18" name="図 17" descr="lt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59" y="3426355"/>
            <a:ext cx="1799998" cy="1799998"/>
          </a:xfrm>
          <a:prstGeom prst="rect">
            <a:avLst/>
          </a:prstGeom>
        </p:spPr>
      </p:pic>
      <p:grpSp>
        <p:nvGrpSpPr>
          <p:cNvPr id="3" name="図形グループ 2"/>
          <p:cNvGrpSpPr/>
          <p:nvPr/>
        </p:nvGrpSpPr>
        <p:grpSpPr>
          <a:xfrm>
            <a:off x="2933570" y="3003577"/>
            <a:ext cx="3829889" cy="1799998"/>
            <a:chOff x="2619392" y="3003577"/>
            <a:chExt cx="3829889" cy="1799998"/>
          </a:xfrm>
        </p:grpSpPr>
        <p:pic>
          <p:nvPicPr>
            <p:cNvPr id="17" name="図 16" descr="merg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764" y="3003577"/>
              <a:ext cx="1799998" cy="179999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0" name="直線矢印コネクタ 19"/>
            <p:cNvCxnSpPr>
              <a:stCxn id="17" idx="1"/>
              <a:endCxn id="15" idx="3"/>
            </p:cNvCxnSpPr>
            <p:nvPr/>
          </p:nvCxnSpPr>
          <p:spPr>
            <a:xfrm flipH="1">
              <a:off x="2619392" y="3903576"/>
              <a:ext cx="1057372" cy="415356"/>
            </a:xfrm>
            <a:prstGeom prst="straightConnector1">
              <a:avLst/>
            </a:prstGeom>
            <a:ln w="127000" cmpd="sng">
              <a:solidFill>
                <a:schemeClr val="accent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7" idx="3"/>
              <a:endCxn id="18" idx="1"/>
            </p:cNvCxnSpPr>
            <p:nvPr/>
          </p:nvCxnSpPr>
          <p:spPr>
            <a:xfrm>
              <a:off x="5476762" y="3903576"/>
              <a:ext cx="972519" cy="422778"/>
            </a:xfrm>
            <a:prstGeom prst="straightConnector1">
              <a:avLst/>
            </a:prstGeom>
            <a:ln w="127000">
              <a:solidFill>
                <a:srgbClr val="4E67C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880292" y="2774627"/>
            <a:ext cx="22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Early-type galaxies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(E+S0)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95292" y="2764640"/>
            <a:ext cx="220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late-type galaxies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Sa+Sb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72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hist_Rratio_type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3" y="1231900"/>
            <a:ext cx="8055553" cy="5626100"/>
          </a:xfrm>
          <a:prstGeom prst="rect">
            <a:avLst/>
          </a:prstGeom>
        </p:spPr>
      </p:pic>
      <p:sp>
        <p:nvSpPr>
          <p:cNvPr id="8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The relative size of the Molecular Ga</a:t>
            </a:r>
            <a:r>
              <a:rPr lang="en-US" altLang="ja-JP" sz="3600" dirty="0" smtClean="0"/>
              <a:t>s Disk</a:t>
            </a:r>
            <a:endParaRPr kumimoji="1" lang="ja-JP" altLang="en-US" sz="36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3454400" y="1468438"/>
            <a:ext cx="0" cy="4390462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366007" y="1865016"/>
            <a:ext cx="4176785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kumimoji="1" lang="en-US" altLang="ja-JP" sz="2400" dirty="0"/>
              <a:t>54 </a:t>
            </a:r>
            <a:r>
              <a:rPr kumimoji="1" lang="en-US" altLang="ja-JP" sz="2400" dirty="0" smtClean="0"/>
              <a:t>% (</a:t>
            </a:r>
            <a:r>
              <a:rPr kumimoji="1" lang="en-US" altLang="ja-JP" sz="2400" i="1" dirty="0" err="1" smtClean="0"/>
              <a:t>R</a:t>
            </a:r>
            <a:r>
              <a:rPr kumimoji="1" lang="en-US" altLang="ja-JP" sz="2400" baseline="-25000" dirty="0" err="1" smtClean="0"/>
              <a:t>ratio</a:t>
            </a:r>
            <a:r>
              <a:rPr kumimoji="1" lang="en-US" altLang="ja-JP" sz="2400" dirty="0"/>
              <a:t>&lt; </a:t>
            </a:r>
            <a:r>
              <a:rPr kumimoji="1" lang="en-US" altLang="ja-JP" sz="2400" dirty="0" smtClean="0"/>
              <a:t>1)     46 </a:t>
            </a:r>
            <a:r>
              <a:rPr kumimoji="1" lang="en-US" altLang="ja-JP" sz="2400" dirty="0"/>
              <a:t>%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err="1"/>
              <a:t>R</a:t>
            </a:r>
            <a:r>
              <a:rPr kumimoji="1" lang="en-US" altLang="ja-JP" sz="2400" baseline="-25000" dirty="0" err="1"/>
              <a:t>ratio</a:t>
            </a:r>
            <a:r>
              <a:rPr kumimoji="1" lang="en-US" altLang="ja-JP" sz="2400" dirty="0"/>
              <a:t>&gt;  1</a:t>
            </a:r>
            <a:r>
              <a:rPr kumimoji="1" lang="en-US" altLang="ja-JP" sz="2400" dirty="0" smtClean="0"/>
              <a:t>)</a:t>
            </a:r>
            <a:endParaRPr kumimoji="1"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Relation between </a:t>
            </a:r>
            <a:r>
              <a:rPr kumimoji="1" lang="en-US" altLang="ja-JP" sz="3200" i="1" dirty="0" err="1" smtClean="0"/>
              <a:t>R</a:t>
            </a:r>
            <a:r>
              <a:rPr kumimoji="1" lang="en-US" altLang="ja-JP" sz="3200" i="1" baseline="-25000" dirty="0" err="1" smtClean="0"/>
              <a:t>ratio</a:t>
            </a:r>
            <a:r>
              <a:rPr kumimoji="1" lang="en-US" altLang="ja-JP" sz="3200" dirty="0" smtClean="0"/>
              <a:t> and </a:t>
            </a:r>
            <a:r>
              <a:rPr lang="en-US" altLang="ja-JP" sz="3200" i="1" dirty="0" err="1" smtClean="0"/>
              <a:t>f</a:t>
            </a:r>
            <a:r>
              <a:rPr kumimoji="1" lang="en-US" altLang="ja-JP" sz="3200" i="1" baseline="-25000" dirty="0" err="1" smtClean="0"/>
              <a:t>gas</a:t>
            </a:r>
            <a:r>
              <a:rPr kumimoji="1" lang="en-US" altLang="ja-JP" sz="3200" dirty="0" smtClean="0"/>
              <a:t> (2) </a:t>
            </a:r>
            <a:endParaRPr kumimoji="1" lang="ja-JP" altLang="en-US" sz="3200" i="1" baseline="-250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stellar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131592"/>
            <a:ext cx="7150100" cy="57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図形グループ 18"/>
          <p:cNvGrpSpPr/>
          <p:nvPr/>
        </p:nvGrpSpPr>
        <p:grpSpPr>
          <a:xfrm>
            <a:off x="711201" y="631096"/>
            <a:ext cx="8432799" cy="5960204"/>
            <a:chOff x="444236" y="631096"/>
            <a:chExt cx="7349160" cy="5194300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1528404" y="631096"/>
              <a:ext cx="6264992" cy="5194300"/>
              <a:chOff x="2722204" y="-29551"/>
              <a:chExt cx="6264992" cy="5194300"/>
            </a:xfrm>
          </p:grpSpPr>
          <p:grpSp>
            <p:nvGrpSpPr>
              <p:cNvPr id="12" name="図形グループ 11"/>
              <p:cNvGrpSpPr/>
              <p:nvPr/>
            </p:nvGrpSpPr>
            <p:grpSpPr>
              <a:xfrm>
                <a:off x="2722204" y="-29551"/>
                <a:ext cx="6264992" cy="5194300"/>
                <a:chOff x="1304208" y="406400"/>
                <a:chExt cx="6264992" cy="5194300"/>
              </a:xfrm>
            </p:grpSpPr>
            <p:grpSp>
              <p:nvGrpSpPr>
                <p:cNvPr id="10" name="図形グループ 9"/>
                <p:cNvGrpSpPr/>
                <p:nvPr/>
              </p:nvGrpSpPr>
              <p:grpSpPr>
                <a:xfrm>
                  <a:off x="1304208" y="406400"/>
                  <a:ext cx="6264992" cy="5194300"/>
                  <a:chOff x="1917708" y="88900"/>
                  <a:chExt cx="6264992" cy="5194300"/>
                </a:xfrm>
              </p:grpSpPr>
              <p:grpSp>
                <p:nvGrpSpPr>
                  <p:cNvPr id="7" name="図形グループ 6"/>
                  <p:cNvGrpSpPr/>
                  <p:nvPr/>
                </p:nvGrpSpPr>
                <p:grpSpPr>
                  <a:xfrm>
                    <a:off x="1917708" y="88900"/>
                    <a:ext cx="6264992" cy="5194300"/>
                    <a:chOff x="1917708" y="88900"/>
                    <a:chExt cx="6264992" cy="5194300"/>
                  </a:xfrm>
                </p:grpSpPr>
                <p:pic>
                  <p:nvPicPr>
                    <p:cNvPr id="6" name="図 5" descr="Rratio_vs_Mratio_v3.eps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703" r="16958"/>
                    <a:stretch/>
                  </p:blipFill>
                  <p:spPr>
                    <a:xfrm>
                      <a:off x="3992666" y="88900"/>
                      <a:ext cx="4190034" cy="51943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" name="図 2" descr="boundary_Rratio.eps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024" r="17419" b="14438"/>
                    <a:stretch/>
                  </p:blipFill>
                  <p:spPr>
                    <a:xfrm rot="16200000">
                      <a:off x="1197336" y="989271"/>
                      <a:ext cx="3515701" cy="20749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</p:pic>
              </p:grpSp>
              <p:cxnSp>
                <p:nvCxnSpPr>
                  <p:cNvPr id="9" name="直線コネクタ 8"/>
                  <p:cNvCxnSpPr/>
                  <p:nvPr/>
                </p:nvCxnSpPr>
                <p:spPr>
                  <a:xfrm>
                    <a:off x="3992666" y="2057400"/>
                    <a:ext cx="4084534" cy="1270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正方形/長方形 10"/>
                <p:cNvSpPr/>
                <p:nvPr/>
              </p:nvSpPr>
              <p:spPr>
                <a:xfrm>
                  <a:off x="3238500" y="4826000"/>
                  <a:ext cx="3810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2865508" y="3868191"/>
                <a:ext cx="1934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Percentage [%]</a:t>
                </a:r>
              </a:p>
            </p:txBody>
          </p:sp>
        </p:grpSp>
        <p:cxnSp>
          <p:nvCxnSpPr>
            <p:cNvPr id="16" name="直線コネクタ 15"/>
            <p:cNvCxnSpPr/>
            <p:nvPr/>
          </p:nvCxnSpPr>
          <p:spPr>
            <a:xfrm flipH="1">
              <a:off x="444236" y="2599596"/>
              <a:ext cx="3159126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1929828" y="4826765"/>
            <a:ext cx="70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24028" y="4826765"/>
            <a:ext cx="70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5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22867" y="4826765"/>
            <a:ext cx="70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2184" y="1933729"/>
            <a:ext cx="154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LTG: 88 %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ETG: 12 %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2184" y="3026628"/>
            <a:ext cx="154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LTG: 12 %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ETG: 88 %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Summary of this study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3335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8500" y="1066800"/>
            <a:ext cx="8445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kumimoji="1" lang="en-US" altLang="ja-JP" sz="2000" b="1" i="1" dirty="0" smtClean="0">
              <a:solidFill>
                <a:schemeClr val="accent5"/>
              </a:solidFill>
            </a:endParaRPr>
          </a:p>
          <a:p>
            <a:pPr algn="just"/>
            <a:r>
              <a:rPr kumimoji="1" lang="en-US" altLang="ja-JP" sz="2400" b="1" i="1" dirty="0" smtClean="0">
                <a:solidFill>
                  <a:srgbClr val="0000FF"/>
                </a:solidFill>
              </a:rPr>
              <a:t>Aims: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</a:t>
            </a:r>
          </a:p>
          <a:p>
            <a:pPr lvl="1" algn="just"/>
            <a:r>
              <a:rPr kumimoji="1" lang="en-US" altLang="ja-JP" sz="2400" dirty="0" smtClean="0">
                <a:solidFill>
                  <a:srgbClr val="000000"/>
                </a:solidFill>
              </a:rPr>
              <a:t>What is the end product of a merger (early-type or late-type)?</a:t>
            </a:r>
          </a:p>
          <a:p>
            <a:pPr lvl="1" algn="just"/>
            <a:endParaRPr kumimoji="1" lang="en-US" altLang="ja-JP" sz="2400" b="1" dirty="0" smtClean="0"/>
          </a:p>
          <a:p>
            <a:pPr algn="just"/>
            <a:r>
              <a:rPr kumimoji="1" lang="en-US" altLang="ja-JP" sz="2400" b="1" i="1" dirty="0" smtClean="0">
                <a:solidFill>
                  <a:srgbClr val="0000FF"/>
                </a:solidFill>
              </a:rPr>
              <a:t>Methods: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</a:t>
            </a:r>
          </a:p>
          <a:p>
            <a:pPr lvl="1" algn="just"/>
            <a:r>
              <a:rPr kumimoji="1" lang="en-US" altLang="ja-JP" sz="2400" dirty="0" smtClean="0"/>
              <a:t>Largest CO imaging survey of 37 merger remnants</a:t>
            </a:r>
          </a:p>
          <a:p>
            <a:pPr lvl="1" algn="just"/>
            <a:endParaRPr kumimoji="1" lang="en-US" altLang="ja-JP" sz="2400" dirty="0"/>
          </a:p>
          <a:p>
            <a:pPr algn="just"/>
            <a:r>
              <a:rPr kumimoji="1" lang="en-US" altLang="ja-JP" sz="2400" b="1" i="1" dirty="0" smtClean="0">
                <a:solidFill>
                  <a:srgbClr val="0000FF"/>
                </a:solidFill>
              </a:rPr>
              <a:t>Conclusions: </a:t>
            </a:r>
          </a:p>
          <a:p>
            <a:pPr lvl="1" algn="just"/>
            <a:r>
              <a:rPr kumimoji="1" lang="en-US" altLang="ja-JP" sz="2400" dirty="0" smtClean="0"/>
              <a:t>65%: ETGs, 5%:LTGs, 20%: either ETGs/LTGs</a:t>
            </a:r>
          </a:p>
          <a:p>
            <a:pPr lvl="2" algn="just"/>
            <a:r>
              <a:rPr kumimoji="1" lang="en-US" altLang="ja-JP" sz="2000" dirty="0" smtClean="0"/>
              <a:t>(ETG = early-type galaxy, LTG =late-type galaxy)</a:t>
            </a:r>
          </a:p>
          <a:p>
            <a:pPr lvl="2" algn="just"/>
            <a:endParaRPr kumimoji="1" lang="en-US" altLang="ja-JP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500" y="5037118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200" b="1" dirty="0">
                <a:solidFill>
                  <a:srgbClr val="0000FF"/>
                </a:solidFill>
              </a:rPr>
              <a:t>This study reveals observationally a possibility that galaxy </a:t>
            </a:r>
            <a:r>
              <a:rPr kumimoji="1" lang="en-US" altLang="ja-JP" sz="2200" b="1" dirty="0" smtClean="0">
                <a:solidFill>
                  <a:srgbClr val="0000FF"/>
                </a:solidFill>
              </a:rPr>
              <a:t>mergers transform </a:t>
            </a:r>
            <a:r>
              <a:rPr kumimoji="1" lang="en-US" altLang="ja-JP" sz="2200" b="1" dirty="0">
                <a:solidFill>
                  <a:srgbClr val="0000FF"/>
                </a:solidFill>
              </a:rPr>
              <a:t>galaxies into a mixture of types including ETGs and LTGs.</a:t>
            </a:r>
            <a:endParaRPr kumimoji="1" lang="ja-JP" alt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Galaxy Merger</a:t>
            </a:r>
            <a:endParaRPr kumimoji="1" lang="ja-JP" altLang="en-US" sz="3600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060450" y="1180513"/>
            <a:ext cx="7048499" cy="5034642"/>
            <a:chOff x="879475" y="1162958"/>
            <a:chExt cx="7334250" cy="5238750"/>
          </a:xfrm>
        </p:grpSpPr>
        <p:pic>
          <p:nvPicPr>
            <p:cNvPr id="5" name="図 4" descr="f1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75" y="1162958"/>
              <a:ext cx="7334250" cy="523875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413500" y="1181225"/>
              <a:ext cx="1439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i="1" dirty="0" smtClean="0"/>
                <a:t>(Bridge+</a:t>
              </a:r>
              <a:r>
                <a:rPr lang="fr-FR" altLang="ja-JP" i="1" dirty="0" smtClean="0"/>
                <a:t>10)</a:t>
              </a:r>
              <a:endParaRPr kumimoji="1" lang="ja-JP" altLang="en-US" i="1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641228" y="6017618"/>
            <a:ext cx="665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200" b="1" dirty="0" smtClean="0">
                <a:solidFill>
                  <a:srgbClr val="0000FF"/>
                </a:solidFill>
                <a:sym typeface="Wingdings"/>
              </a:rPr>
              <a:t>The </a:t>
            </a:r>
            <a:r>
              <a:rPr kumimoji="1" lang="en-US" altLang="ja-JP" sz="2200" b="1" dirty="0">
                <a:solidFill>
                  <a:srgbClr val="0000FF"/>
                </a:solidFill>
                <a:sym typeface="Wingdings"/>
              </a:rPr>
              <a:t>m</a:t>
            </a:r>
            <a:r>
              <a:rPr kumimoji="1" lang="en-US" altLang="ja-JP" sz="2200" b="1" dirty="0" smtClean="0">
                <a:solidFill>
                  <a:srgbClr val="0000FF"/>
                </a:solidFill>
                <a:sym typeface="Wingdings"/>
              </a:rPr>
              <a:t>erger rate</a:t>
            </a:r>
            <a:r>
              <a:rPr kumimoji="1" lang="en-US" altLang="ja-JP" sz="22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kumimoji="1" lang="en-US" altLang="ja-JP" sz="2200" b="1" dirty="0" smtClean="0">
                <a:solidFill>
                  <a:srgbClr val="0000FF"/>
                </a:solidFill>
                <a:sym typeface="Wingdings"/>
              </a:rPr>
              <a:t>increases with redshifts</a:t>
            </a:r>
            <a:endParaRPr kumimoji="1" lang="en-US" altLang="ja-JP" sz="2200" b="1" dirty="0">
              <a:solidFill>
                <a:srgbClr val="0000FF"/>
              </a:solidFill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200" b="1" dirty="0" smtClean="0">
                <a:solidFill>
                  <a:srgbClr val="0000FF"/>
                </a:solidFill>
                <a:sym typeface="Wingdings"/>
              </a:rPr>
              <a:t>Mergers are related to galaxy formation/evolution. </a:t>
            </a:r>
            <a:endParaRPr kumimoji="1" lang="en-US" altLang="ja-JP" sz="2200" b="1" dirty="0" smtClean="0">
              <a:solidFill>
                <a:srgbClr val="0000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77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Galaxy Merger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611442" y="1417638"/>
            <a:ext cx="4106665" cy="4181086"/>
            <a:chOff x="611441" y="1417638"/>
            <a:chExt cx="4290760" cy="4368517"/>
          </a:xfrm>
        </p:grpSpPr>
        <p:pic>
          <p:nvPicPr>
            <p:cNvPr id="11" name="図 10" descr="hs-2010-25-a-we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41" y="1417638"/>
              <a:ext cx="4290759" cy="435610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11442" y="5496739"/>
              <a:ext cx="4290759" cy="28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i="1" dirty="0" smtClean="0">
                  <a:solidFill>
                    <a:srgbClr val="FFFFFF"/>
                  </a:solidFill>
                </a:rPr>
                <a:t>Image credit: NASA</a:t>
              </a:r>
              <a:r>
                <a:rPr kumimoji="1" lang="en-US" altLang="ja-JP" sz="1200" i="1" dirty="0">
                  <a:solidFill>
                    <a:srgbClr val="FFFFFF"/>
                  </a:solidFill>
                </a:rPr>
                <a:t>, ESA, SAO, CXC, JPL-Caltech, and </a:t>
              </a:r>
              <a:r>
                <a:rPr kumimoji="1" lang="en-US" altLang="ja-JP" sz="1200" i="1" dirty="0" err="1">
                  <a:solidFill>
                    <a:srgbClr val="FFFFFF"/>
                  </a:solidFill>
                </a:rPr>
                <a:t>STScI</a:t>
              </a:r>
              <a:endParaRPr kumimoji="1" lang="ja-JP" altLang="en-US" sz="1200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11441" y="5799138"/>
            <a:ext cx="429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Disturbed morphology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02200" y="5799138"/>
            <a:ext cx="429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Enhanced Star formation</a:t>
            </a: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4714136" y="1406139"/>
            <a:ext cx="4425894" cy="4180701"/>
            <a:chOff x="4714136" y="1406139"/>
            <a:chExt cx="4425894" cy="4180701"/>
          </a:xfrm>
        </p:grpSpPr>
        <p:grpSp>
          <p:nvGrpSpPr>
            <p:cNvPr id="19" name="図形グループ 18"/>
            <p:cNvGrpSpPr/>
            <p:nvPr/>
          </p:nvGrpSpPr>
          <p:grpSpPr>
            <a:xfrm>
              <a:off x="4714136" y="1406139"/>
              <a:ext cx="4425894" cy="4180701"/>
              <a:chOff x="4718106" y="1522025"/>
              <a:chExt cx="4425894" cy="4180701"/>
            </a:xfrm>
          </p:grpSpPr>
          <p:pic>
            <p:nvPicPr>
              <p:cNvPr id="13" name="図 12" descr="スクリーンショット 2014-01-09 14.29.10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708"/>
              <a:stretch/>
            </p:blipFill>
            <p:spPr>
              <a:xfrm>
                <a:off x="4722076" y="1522025"/>
                <a:ext cx="4421924" cy="3647301"/>
              </a:xfrm>
              <a:prstGeom prst="rect">
                <a:avLst/>
              </a:prstGeom>
            </p:spPr>
          </p:pic>
          <p:pic>
            <p:nvPicPr>
              <p:cNvPr id="18" name="図 17" descr="スクリーンショット 2014-01-09 14.29.10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394" b="-310"/>
              <a:stretch/>
            </p:blipFill>
            <p:spPr>
              <a:xfrm>
                <a:off x="4718106" y="5169326"/>
                <a:ext cx="4421924" cy="533400"/>
              </a:xfrm>
              <a:prstGeom prst="rect">
                <a:avLst/>
              </a:prstGeom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>
              <a:off x="7273130" y="1537125"/>
              <a:ext cx="170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i="1" dirty="0" smtClean="0"/>
                <a:t>(Ref: T. J. Cox)</a:t>
              </a:r>
              <a:endParaRPr kumimoji="1" lang="ja-JP" alt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31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Merger Timescale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17900" y="6416915"/>
            <a:ext cx="56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 smtClean="0"/>
              <a:t>Image credit--NASA, ESA, the Hubble Heritage (</a:t>
            </a:r>
            <a:r>
              <a:rPr kumimoji="1" lang="en-US" altLang="ja-JP" sz="1200" i="1" dirty="0" err="1" smtClean="0"/>
              <a:t>STScI</a:t>
            </a:r>
            <a:r>
              <a:rPr kumimoji="1" lang="en-US" altLang="ja-JP" sz="1200" i="1" dirty="0" smtClean="0"/>
              <a:t>/AURA)-ESA/Hubble Collaboration, and A. Evans (University of Virginia, Charlottesville/NRAO/Stony Brook University) </a:t>
            </a:r>
            <a:endParaRPr kumimoji="1" lang="ja-JP" altLang="en-US" sz="1200" i="1" dirty="0"/>
          </a:p>
        </p:txBody>
      </p:sp>
      <p:grpSp>
        <p:nvGrpSpPr>
          <p:cNvPr id="39" name="図形グループ 38"/>
          <p:cNvGrpSpPr/>
          <p:nvPr/>
        </p:nvGrpSpPr>
        <p:grpSpPr>
          <a:xfrm>
            <a:off x="33423" y="1981257"/>
            <a:ext cx="9150759" cy="4058795"/>
            <a:chOff x="22282" y="1539004"/>
            <a:chExt cx="9150759" cy="4058795"/>
          </a:xfrm>
        </p:grpSpPr>
        <p:grpSp>
          <p:nvGrpSpPr>
            <p:cNvPr id="35" name="図形グループ 34"/>
            <p:cNvGrpSpPr/>
            <p:nvPr/>
          </p:nvGrpSpPr>
          <p:grpSpPr>
            <a:xfrm>
              <a:off x="83966" y="1545018"/>
              <a:ext cx="9089075" cy="1535319"/>
              <a:chOff x="74004" y="1476313"/>
              <a:chExt cx="9089075" cy="1535319"/>
            </a:xfrm>
          </p:grpSpPr>
          <p:cxnSp>
            <p:nvCxnSpPr>
              <p:cNvPr id="10" name="直線矢印コネクタ 9"/>
              <p:cNvCxnSpPr/>
              <p:nvPr/>
            </p:nvCxnSpPr>
            <p:spPr>
              <a:xfrm flipV="1">
                <a:off x="74004" y="2361145"/>
                <a:ext cx="8999167" cy="3342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6452984" y="2216326"/>
                <a:ext cx="0" cy="367617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図形グループ 22"/>
              <p:cNvGrpSpPr/>
              <p:nvPr/>
            </p:nvGrpSpPr>
            <p:grpSpPr>
              <a:xfrm>
                <a:off x="1054156" y="1481034"/>
                <a:ext cx="1532014" cy="1530598"/>
                <a:chOff x="1502702" y="1442315"/>
                <a:chExt cx="1532014" cy="1530598"/>
              </a:xfrm>
            </p:grpSpPr>
            <p:cxnSp>
              <p:nvCxnSpPr>
                <p:cNvPr id="12" name="直線コネクタ 11"/>
                <p:cNvCxnSpPr/>
                <p:nvPr/>
              </p:nvCxnSpPr>
              <p:spPr>
                <a:xfrm>
                  <a:off x="2278671" y="2216326"/>
                  <a:ext cx="0" cy="367617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502702" y="1442315"/>
                  <a:ext cx="15320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/>
                    <a:t>t</a:t>
                  </a:r>
                  <a:r>
                    <a:rPr kumimoji="1" lang="en-US" altLang="ja-JP" sz="2000" dirty="0" smtClean="0"/>
                    <a:t>he first </a:t>
                  </a:r>
                </a:p>
                <a:p>
                  <a:pPr algn="ctr"/>
                  <a:r>
                    <a:rPr kumimoji="1" lang="en-US" altLang="ja-JP" sz="2000" dirty="0" smtClean="0"/>
                    <a:t>encounter</a:t>
                  </a:r>
                  <a:endParaRPr kumimoji="1" lang="ja-JP" altLang="en-US" sz="2000" dirty="0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1856413" y="2572803"/>
                  <a:ext cx="8467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/>
                    <a:t>0 </a:t>
                  </a:r>
                  <a:r>
                    <a:rPr kumimoji="1" lang="en-US" altLang="ja-JP" sz="2000" dirty="0" err="1" smtClean="0"/>
                    <a:t>Gyr</a:t>
                  </a:r>
                  <a:endParaRPr kumimoji="1" lang="ja-JP" altLang="en-US" sz="2000" dirty="0"/>
                </a:p>
              </p:txBody>
            </p:sp>
          </p:grpSp>
          <p:sp>
            <p:nvSpPr>
              <p:cNvPr id="17" name="テキスト ボックス 16"/>
              <p:cNvSpPr txBox="1"/>
              <p:nvPr/>
            </p:nvSpPr>
            <p:spPr>
              <a:xfrm>
                <a:off x="5185594" y="2593459"/>
                <a:ext cx="1567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0.5〜1 </a:t>
                </a:r>
                <a:r>
                  <a:rPr kumimoji="1" lang="en-US" altLang="ja-JP" sz="2000" dirty="0" err="1" smtClean="0"/>
                  <a:t>Gyr</a:t>
                </a:r>
                <a:endParaRPr kumimoji="1" lang="ja-JP" altLang="en-US" sz="2000" dirty="0"/>
              </a:p>
            </p:txBody>
          </p:sp>
          <p:grpSp>
            <p:nvGrpSpPr>
              <p:cNvPr id="24" name="図形グループ 23"/>
              <p:cNvGrpSpPr/>
              <p:nvPr/>
            </p:nvGrpSpPr>
            <p:grpSpPr>
              <a:xfrm>
                <a:off x="4620360" y="1476313"/>
                <a:ext cx="1715208" cy="1107630"/>
                <a:chOff x="5925449" y="1470743"/>
                <a:chExt cx="1715208" cy="1107630"/>
              </a:xfrm>
            </p:grpSpPr>
            <p:cxnSp>
              <p:nvCxnSpPr>
                <p:cNvPr id="18" name="直線コネクタ 17"/>
                <p:cNvCxnSpPr/>
                <p:nvPr/>
              </p:nvCxnSpPr>
              <p:spPr>
                <a:xfrm>
                  <a:off x="6784343" y="2210756"/>
                  <a:ext cx="0" cy="367617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5925449" y="1470743"/>
                  <a:ext cx="171520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/>
                    <a:t>the </a:t>
                  </a:r>
                  <a:r>
                    <a:rPr kumimoji="1" lang="en-US" altLang="ja-JP" sz="2000" dirty="0" smtClean="0"/>
                    <a:t>final</a:t>
                  </a:r>
                </a:p>
                <a:p>
                  <a:pPr algn="ctr"/>
                  <a:r>
                    <a:rPr kumimoji="1" lang="en-US" altLang="ja-JP" sz="2000" dirty="0" smtClean="0"/>
                    <a:t>coalescence</a:t>
                  </a:r>
                </a:p>
              </p:txBody>
            </p:sp>
          </p:grpSp>
          <p:grpSp>
            <p:nvGrpSpPr>
              <p:cNvPr id="34" name="図形グループ 33"/>
              <p:cNvGrpSpPr/>
              <p:nvPr/>
            </p:nvGrpSpPr>
            <p:grpSpPr>
              <a:xfrm>
                <a:off x="7284645" y="2098006"/>
                <a:ext cx="382374" cy="593121"/>
                <a:chOff x="7828565" y="2098006"/>
                <a:chExt cx="382374" cy="593121"/>
              </a:xfrm>
            </p:grpSpPr>
            <p:cxnSp>
              <p:nvCxnSpPr>
                <p:cNvPr id="26" name="曲線コネクタ 25"/>
                <p:cNvCxnSpPr/>
                <p:nvPr/>
              </p:nvCxnSpPr>
              <p:spPr>
                <a:xfrm rot="16200000" flipH="1">
                  <a:off x="7780686" y="2260872"/>
                  <a:ext cx="593120" cy="267387"/>
                </a:xfrm>
                <a:prstGeom prst="curvedConnector3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曲線コネクタ 29"/>
                <p:cNvCxnSpPr/>
                <p:nvPr/>
              </p:nvCxnSpPr>
              <p:spPr>
                <a:xfrm rot="16200000" flipH="1">
                  <a:off x="7665699" y="2260873"/>
                  <a:ext cx="593120" cy="267387"/>
                </a:xfrm>
                <a:prstGeom prst="curvedConnector3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テキスト ボックス 30"/>
              <p:cNvSpPr txBox="1"/>
              <p:nvPr/>
            </p:nvSpPr>
            <p:spPr>
              <a:xfrm>
                <a:off x="7378873" y="2582832"/>
                <a:ext cx="1784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a</a:t>
                </a:r>
                <a:r>
                  <a:rPr kumimoji="1" lang="en-US" altLang="ja-JP" sz="2000" dirty="0" smtClean="0"/>
                  <a:t> few</a:t>
                </a:r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× </a:t>
                </a:r>
                <a:r>
                  <a:rPr kumimoji="1" lang="en-US" altLang="ja-JP" sz="2000" dirty="0" err="1" smtClean="0"/>
                  <a:t>Gyrs</a:t>
                </a:r>
                <a:endParaRPr kumimoji="1" lang="ja-JP" altLang="en-US" sz="2000" dirty="0"/>
              </a:p>
            </p:txBody>
          </p:sp>
        </p:grpSp>
        <p:grpSp>
          <p:nvGrpSpPr>
            <p:cNvPr id="37" name="図形グループ 36"/>
            <p:cNvGrpSpPr/>
            <p:nvPr/>
          </p:nvGrpSpPr>
          <p:grpSpPr>
            <a:xfrm>
              <a:off x="22282" y="3077917"/>
              <a:ext cx="9088157" cy="2519882"/>
              <a:chOff x="22282" y="3077917"/>
              <a:chExt cx="9088157" cy="2519882"/>
            </a:xfrm>
          </p:grpSpPr>
          <p:graphicFrame>
            <p:nvGraphicFramePr>
              <p:cNvPr id="22" name="図表 21"/>
              <p:cNvGraphicFramePr/>
              <p:nvPr>
                <p:extLst>
                  <p:ext uri="{D42A27DB-BD31-4B8C-83A1-F6EECF244321}">
                    <p14:modId xmlns:p14="http://schemas.microsoft.com/office/powerpoint/2010/main" val="4199965827"/>
                  </p:ext>
                </p:extLst>
              </p:nvPr>
            </p:nvGraphicFramePr>
            <p:xfrm>
              <a:off x="33423" y="4985103"/>
              <a:ext cx="7832142" cy="6126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33" name="図形グループ 32"/>
              <p:cNvGrpSpPr/>
              <p:nvPr/>
            </p:nvGrpSpPr>
            <p:grpSpPr>
              <a:xfrm>
                <a:off x="22282" y="3077917"/>
                <a:ext cx="9088157" cy="1807877"/>
                <a:chOff x="112998" y="3056788"/>
                <a:chExt cx="9088157" cy="1807877"/>
              </a:xfrm>
            </p:grpSpPr>
            <p:grpSp>
              <p:nvGrpSpPr>
                <p:cNvPr id="8" name="図形グループ 7"/>
                <p:cNvGrpSpPr/>
                <p:nvPr/>
              </p:nvGrpSpPr>
              <p:grpSpPr>
                <a:xfrm>
                  <a:off x="112998" y="3056788"/>
                  <a:ext cx="7262363" cy="1807877"/>
                  <a:chOff x="222821" y="2019663"/>
                  <a:chExt cx="8676949" cy="2160020"/>
                </a:xfrm>
              </p:grpSpPr>
              <p:pic>
                <p:nvPicPr>
                  <p:cNvPr id="4" name="図 3" descr="early-stage.jpg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2821" y="2019703"/>
                    <a:ext cx="2159980" cy="2159980"/>
                  </a:xfrm>
                  <a:prstGeom prst="rect">
                    <a:avLst/>
                  </a:prstGeom>
                </p:spPr>
              </p:pic>
              <p:pic>
                <p:nvPicPr>
                  <p:cNvPr id="5" name="図 4" descr="intermediate-stage.jpg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94356" y="2019683"/>
                    <a:ext cx="2160000" cy="2160000"/>
                  </a:xfrm>
                  <a:prstGeom prst="rect">
                    <a:avLst/>
                  </a:prstGeom>
                </p:spPr>
              </p:pic>
              <p:pic>
                <p:nvPicPr>
                  <p:cNvPr id="6" name="図 5" descr="late-stage.jpg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5789" y="2019683"/>
                    <a:ext cx="2160000" cy="2160000"/>
                  </a:xfrm>
                  <a:prstGeom prst="rect">
                    <a:avLst/>
                  </a:prstGeom>
                </p:spPr>
              </p:pic>
              <p:pic>
                <p:nvPicPr>
                  <p:cNvPr id="7" name="図 6" descr="final-stage.jpg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39769" y="2019663"/>
                    <a:ext cx="2160001" cy="2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2" name="正方形/長方形 31"/>
                <p:cNvSpPr/>
                <p:nvPr/>
              </p:nvSpPr>
              <p:spPr>
                <a:xfrm>
                  <a:off x="7401155" y="3056788"/>
                  <a:ext cx="1800000" cy="1800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just">
                    <a:buFont typeface="Arial"/>
                    <a:buChar char="•"/>
                  </a:pPr>
                  <a:r>
                    <a:rPr kumimoji="1" lang="en-US" altLang="ja-JP" dirty="0" smtClean="0"/>
                    <a:t>The return of tidally ejected cold gas</a:t>
                  </a:r>
                </a:p>
                <a:p>
                  <a:pPr marL="285750" indent="-285750" algn="just">
                    <a:buFont typeface="Arial"/>
                    <a:buChar char="•"/>
                  </a:pPr>
                  <a:r>
                    <a:rPr kumimoji="1" lang="en-US" altLang="ja-JP" dirty="0" smtClean="0"/>
                    <a:t>Tidal Features fading away</a:t>
                  </a:r>
                </a:p>
              </p:txBody>
            </p:sp>
          </p:grpSp>
        </p:grpSp>
        <p:sp>
          <p:nvSpPr>
            <p:cNvPr id="38" name="テキスト ボックス 37"/>
            <p:cNvSpPr txBox="1"/>
            <p:nvPr/>
          </p:nvSpPr>
          <p:spPr>
            <a:xfrm>
              <a:off x="2910775" y="1539004"/>
              <a:ext cx="1492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several encounters</a:t>
              </a:r>
              <a:endParaRPr kumimoji="1" lang="ja-JP" altLang="en-US" sz="2000" dirty="0"/>
            </a:p>
          </p:txBody>
        </p:sp>
      </p:grpSp>
      <p:sp>
        <p:nvSpPr>
          <p:cNvPr id="40" name="円/楕円 39"/>
          <p:cNvSpPr/>
          <p:nvPr/>
        </p:nvSpPr>
        <p:spPr>
          <a:xfrm>
            <a:off x="5576373" y="4725209"/>
            <a:ext cx="1795428" cy="70214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Merger Remnant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1757675" y="1229139"/>
            <a:ext cx="1253555" cy="790933"/>
          </a:xfrm>
          <a:prstGeom prst="wedgeRoundRectCallout">
            <a:avLst>
              <a:gd name="adj1" fmla="val 6512"/>
              <a:gd name="adj2" fmla="val 163909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active star formation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4043848" y="1238229"/>
            <a:ext cx="1456509" cy="790933"/>
          </a:xfrm>
          <a:prstGeom prst="wedgeRoundRectCallout">
            <a:avLst>
              <a:gd name="adj1" fmla="val -6819"/>
              <a:gd name="adj2" fmla="val 16390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AGN/quasar activity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3041587" y="3135248"/>
            <a:ext cx="1373227" cy="430791"/>
          </a:xfrm>
          <a:prstGeom prst="wedgeRoundRectCallout">
            <a:avLst>
              <a:gd name="adj1" fmla="val -1328"/>
              <a:gd name="adj2" fmla="val -100209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Gas inflow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564" y="3122480"/>
            <a:ext cx="125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/>
              <a:t>Timescale</a:t>
            </a:r>
            <a:endParaRPr kumimoji="1" lang="ja-JP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4418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57213"/>
            <a:ext cx="8580569" cy="5740400"/>
          </a:xfrm>
          <a:prstGeom prst="rect">
            <a:avLst/>
          </a:prstGeom>
        </p:spPr>
      </p:pic>
      <p:sp>
        <p:nvSpPr>
          <p:cNvPr id="3" name="円/楕円 2"/>
          <p:cNvSpPr>
            <a:spLocks noChangeAspect="1"/>
          </p:cNvSpPr>
          <p:nvPr/>
        </p:nvSpPr>
        <p:spPr>
          <a:xfrm>
            <a:off x="2321395" y="303211"/>
            <a:ext cx="1151999" cy="11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37</a:t>
            </a:r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sources</a:t>
            </a:r>
            <a:endParaRPr kumimoji="1" lang="ja-JP" altLang="en-US" sz="1600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3168898" y="4748211"/>
            <a:ext cx="1151999" cy="11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6</a:t>
            </a:r>
            <a:endParaRPr kumimoji="1" lang="en-US" altLang="ja-JP" sz="1600" dirty="0"/>
          </a:p>
          <a:p>
            <a:pPr algn="ctr"/>
            <a:r>
              <a:rPr kumimoji="1" lang="en-US" altLang="ja-JP" sz="1600" dirty="0" smtClean="0"/>
              <a:t>sources</a:t>
            </a:r>
            <a:endParaRPr kumimoji="1" lang="ja-JP" altLang="en-US" sz="1600" dirty="0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7200898" y="4748211"/>
            <a:ext cx="1151999" cy="11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24</a:t>
            </a:r>
            <a:endParaRPr kumimoji="1" lang="en-US" altLang="ja-JP" sz="1600" dirty="0"/>
          </a:p>
          <a:p>
            <a:pPr algn="ctr"/>
            <a:r>
              <a:rPr kumimoji="1" lang="en-US" altLang="ja-JP" sz="1600" dirty="0" smtClean="0"/>
              <a:t>sources</a:t>
            </a:r>
            <a:endParaRPr kumimoji="1" lang="ja-JP" altLang="en-US" sz="1600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1181098" y="3262311"/>
            <a:ext cx="1151999" cy="115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7</a:t>
            </a:r>
            <a:endParaRPr kumimoji="1" lang="en-US" altLang="ja-JP" sz="1600" dirty="0"/>
          </a:p>
          <a:p>
            <a:pPr algn="ctr"/>
            <a:r>
              <a:rPr kumimoji="1" lang="en-US" altLang="ja-JP" sz="1600" dirty="0" smtClean="0"/>
              <a:t>sources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5244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60400" y="3102570"/>
            <a:ext cx="8483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kumimoji="1" lang="en-US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u="sng" dirty="0" smtClean="0"/>
              <a:t>Two AGN sources</a:t>
            </a:r>
            <a:r>
              <a:rPr kumimoji="1" lang="en-US" altLang="ja-JP" sz="2400" dirty="0" smtClean="0"/>
              <a:t> are classified as this type.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molecular gas is </a:t>
            </a:r>
            <a:r>
              <a:rPr kumimoji="1" lang="en-US" altLang="ja-JP" sz="2400" b="1" i="1" u="sng" dirty="0" smtClean="0"/>
              <a:t>not</a:t>
            </a:r>
            <a:r>
              <a:rPr kumimoji="1" lang="en-US" altLang="ja-JP" sz="2400" u="sng" dirty="0" smtClean="0"/>
              <a:t> concentrated</a:t>
            </a:r>
            <a:r>
              <a:rPr kumimoji="1" lang="en-US" altLang="ja-JP" sz="2400" dirty="0" smtClean="0"/>
              <a:t> in the central region.</a:t>
            </a:r>
          </a:p>
          <a:p>
            <a:pPr lvl="1"/>
            <a:endParaRPr kumimoji="1" lang="en-US" altLang="ja-JP" sz="1200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SFRs are </a:t>
            </a:r>
            <a:r>
              <a:rPr kumimoji="1" lang="en-US" altLang="ja-JP" sz="2400" u="sng" dirty="0" smtClean="0"/>
              <a:t>large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depletion times are </a:t>
            </a:r>
            <a:r>
              <a:rPr kumimoji="1" lang="en-US" altLang="ja-JP" sz="2400" u="sng" dirty="0" smtClean="0"/>
              <a:t>short</a:t>
            </a:r>
            <a:r>
              <a:rPr kumimoji="1" lang="en-US" altLang="ja-JP" sz="2400" dirty="0" smtClean="0"/>
              <a:t>.</a:t>
            </a:r>
            <a:endParaRPr kumimoji="1" lang="en-US" altLang="ja-JP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</a:t>
            </a:r>
            <a:r>
              <a:rPr kumimoji="1" lang="en-US" altLang="ja-JP" sz="2400" dirty="0" err="1" smtClean="0"/>
              <a:t>Sersic</a:t>
            </a:r>
            <a:r>
              <a:rPr kumimoji="1" lang="en-US" altLang="ja-JP" sz="2400" dirty="0" smtClean="0"/>
              <a:t> indices </a:t>
            </a:r>
            <a:r>
              <a:rPr kumimoji="1" lang="en-US" altLang="ja-JP" sz="2400" u="sng" dirty="0" smtClean="0"/>
              <a:t>could not be determined</a:t>
            </a:r>
            <a:r>
              <a:rPr kumimoji="1" lang="en-US" altLang="ja-JP" sz="2400" dirty="0" smtClean="0"/>
              <a:t> </a:t>
            </a:r>
          </a:p>
          <a:p>
            <a:pPr lvl="8"/>
            <a:r>
              <a:rPr kumimoji="1" lang="en-US" altLang="ja-JP" sz="2000" dirty="0" smtClean="0"/>
              <a:t>(Rothberg &amp; Joseph 2004)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kumimoji="1"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0400" y="914400"/>
            <a:ext cx="4673600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u="sng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14% (5/37)</a:t>
            </a:r>
            <a:endParaRPr kumimoji="1" lang="en-US" altLang="ja-JP" sz="2400" dirty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Rotating extended gas disk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Low gas mass fraction</a:t>
            </a:r>
            <a:endParaRPr kumimoji="1" lang="en-US" altLang="ja-JP" sz="2400" dirty="0"/>
          </a:p>
          <a:p>
            <a:endParaRPr kumimoji="1" lang="en-US" altLang="ja-JP" sz="20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267384" y="579275"/>
            <a:ext cx="4672916" cy="6653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3200" dirty="0" smtClean="0">
                <a:solidFill>
                  <a:srgbClr val="000000"/>
                </a:solidFill>
              </a:rPr>
              <a:t>ETG/LTG candidate ①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0100" y="927854"/>
            <a:ext cx="53975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endParaRPr kumimoji="1" lang="en-US" altLang="ja-JP" sz="2400" u="sng" dirty="0" smtClean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 smtClean="0"/>
              <a:t>16</a:t>
            </a:r>
            <a:r>
              <a:rPr kumimoji="1" lang="en-US" altLang="ja-JP" sz="2400" dirty="0"/>
              <a:t>% (6/37</a:t>
            </a:r>
            <a:r>
              <a:rPr kumimoji="1" lang="en-US" altLang="ja-JP" sz="2400" dirty="0" smtClean="0"/>
              <a:t>)</a:t>
            </a:r>
            <a:endParaRPr kumimoji="1" lang="en-US" altLang="ja-JP" sz="2400" dirty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/>
              <a:t>The CO velocity filed cannot be </a:t>
            </a:r>
            <a:r>
              <a:rPr kumimoji="1" lang="en-US" altLang="ja-JP" sz="2400" dirty="0" smtClean="0"/>
              <a:t>modeled by circular motion.</a:t>
            </a:r>
            <a:endParaRPr kumimoji="1" lang="en-US" altLang="ja-JP" sz="2400" u="sng" dirty="0"/>
          </a:p>
          <a:p>
            <a:pPr lvl="2"/>
            <a:endParaRPr kumimoji="1" lang="en-US" altLang="ja-JP" sz="24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267385" y="579275"/>
            <a:ext cx="4660215" cy="6653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ETG/LTG candidate ②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100" y="3174623"/>
            <a:ext cx="789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endParaRPr kumimoji="1" lang="en-US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The distribution of the molecular gas and stellar component is either clumpy or complex.</a:t>
            </a:r>
          </a:p>
          <a:p>
            <a:pPr marL="800100" lvl="1" indent="-342900">
              <a:buFont typeface="+mj-lt"/>
              <a:buAutoNum type="arabicPeriod"/>
            </a:pPr>
            <a:endParaRPr kumimoji="1" lang="en-US" altLang="ja-JP" sz="2400" dirty="0"/>
          </a:p>
          <a:p>
            <a:pPr marL="800100" lvl="1" indent="-342900">
              <a:buFont typeface="Wingdings" charset="0"/>
              <a:buChar char="à"/>
            </a:pPr>
            <a:r>
              <a:rPr kumimoji="1" lang="en-US" altLang="ja-JP" sz="2400" dirty="0" smtClean="0">
                <a:sym typeface="Wingdings"/>
              </a:rPr>
              <a:t>early-stage of merger sequence? </a:t>
            </a:r>
          </a:p>
          <a:p>
            <a:pPr lvl="1"/>
            <a:r>
              <a:rPr kumimoji="1" lang="en-US" altLang="ja-JP" sz="2400" dirty="0" smtClean="0">
                <a:sym typeface="Wingdings"/>
              </a:rPr>
              <a:t>     </a:t>
            </a:r>
            <a:r>
              <a:rPr kumimoji="1" lang="en-US" altLang="ja-JP" sz="2400" dirty="0" smtClean="0"/>
              <a:t>The </a:t>
            </a:r>
            <a:r>
              <a:rPr kumimoji="1" lang="en-US" altLang="ja-JP" sz="2400" dirty="0"/>
              <a:t>evolution </a:t>
            </a:r>
            <a:r>
              <a:rPr kumimoji="1" lang="en-US" altLang="ja-JP" sz="2400" dirty="0" smtClean="0"/>
              <a:t>path is still not </a:t>
            </a:r>
            <a:r>
              <a:rPr kumimoji="1" lang="en-US" altLang="ja-JP" sz="2400" dirty="0"/>
              <a:t>clear.</a:t>
            </a:r>
          </a:p>
          <a:p>
            <a:pPr lvl="1"/>
            <a:endParaRPr kumimoji="1" lang="en-US" altLang="ja-JP" sz="24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660400" y="5852279"/>
            <a:ext cx="82804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Type B</a:t>
            </a:r>
            <a:r>
              <a:rPr kumimoji="1" lang="en-US" altLang="ja-JP" sz="2400" dirty="0" smtClean="0"/>
              <a:t> might become either ETGs or LTGs 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6129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79619" y="0"/>
            <a:ext cx="8641096" cy="6852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Formation of an extended gas disk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9904" y="1351980"/>
            <a:ext cx="8056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altLang="ja-JP" sz="2200" dirty="0"/>
              <a:t>G</a:t>
            </a:r>
            <a:r>
              <a:rPr lang="en-US" altLang="ja-JP" sz="2200" dirty="0" smtClean="0"/>
              <a:t>as </a:t>
            </a:r>
            <a:r>
              <a:rPr lang="en-US" altLang="ja-JP" sz="2200" dirty="0"/>
              <a:t>that </a:t>
            </a:r>
            <a:r>
              <a:rPr lang="en-US" altLang="ja-JP" sz="2200" dirty="0" smtClean="0"/>
              <a:t>does not </a:t>
            </a:r>
            <a:r>
              <a:rPr lang="en-US" altLang="ja-JP" sz="2200" dirty="0"/>
              <a:t>lose </a:t>
            </a:r>
            <a:r>
              <a:rPr lang="en-US" altLang="ja-JP" sz="2200" dirty="0" smtClean="0"/>
              <a:t>significant angular momentum through merging will reform an extended gas disk. </a:t>
            </a:r>
          </a:p>
          <a:p>
            <a:pPr algn="just"/>
            <a:endParaRPr lang="en-US" altLang="ja-JP" sz="2200" dirty="0" smtClean="0"/>
          </a:p>
          <a:p>
            <a:pPr marL="342900" indent="-342900" algn="just">
              <a:buFont typeface="Arial"/>
              <a:buChar char="•"/>
            </a:pPr>
            <a:r>
              <a:rPr lang="en-US" altLang="ja-JP" sz="2200" dirty="0"/>
              <a:t>The large gas mass fraction (M</a:t>
            </a:r>
            <a:r>
              <a:rPr lang="en-US" altLang="ja-JP" sz="2200" baseline="-25000" dirty="0"/>
              <a:t>H2</a:t>
            </a:r>
            <a:r>
              <a:rPr lang="en-US" altLang="ja-JP" sz="2200" dirty="0"/>
              <a:t>/M</a:t>
            </a:r>
            <a:r>
              <a:rPr lang="en-US" altLang="ja-JP" sz="2200" baseline="30000" dirty="0"/>
              <a:t>*</a:t>
            </a:r>
            <a:r>
              <a:rPr lang="en-US" altLang="ja-JP" sz="2200" dirty="0"/>
              <a:t>) leads to a more efficient formation of an extended gas </a:t>
            </a:r>
            <a:r>
              <a:rPr lang="en-US" altLang="ja-JP" sz="2200" dirty="0" smtClean="0"/>
              <a:t>disk.</a:t>
            </a:r>
            <a:endParaRPr lang="en-US" altLang="ja-JP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8835" y="2484407"/>
            <a:ext cx="209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629904" y="3675970"/>
            <a:ext cx="7861071" cy="3186335"/>
            <a:chOff x="502904" y="3432281"/>
            <a:chExt cx="7861071" cy="318633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575300" y="6249284"/>
              <a:ext cx="278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i="1" dirty="0" smtClean="0"/>
                <a:t>(</a:t>
              </a:r>
              <a:r>
                <a:rPr lang="en-US" altLang="ja-JP" i="1" dirty="0" err="1" smtClean="0"/>
                <a:t>Springel</a:t>
              </a:r>
              <a:r>
                <a:rPr lang="en-US" altLang="ja-JP" i="1" dirty="0" smtClean="0"/>
                <a:t> &amp; Hernquist+05</a:t>
              </a:r>
              <a:r>
                <a:rPr lang="fr-FR" altLang="ja-JP" i="1" dirty="0" smtClean="0"/>
                <a:t>)</a:t>
              </a:r>
              <a:endParaRPr kumimoji="1" lang="ja-JP" altLang="en-US" i="1" dirty="0"/>
            </a:p>
          </p:txBody>
        </p:sp>
        <p:grpSp>
          <p:nvGrpSpPr>
            <p:cNvPr id="20" name="図形グループ 19"/>
            <p:cNvGrpSpPr/>
            <p:nvPr/>
          </p:nvGrpSpPr>
          <p:grpSpPr>
            <a:xfrm>
              <a:off x="502904" y="3432281"/>
              <a:ext cx="4226968" cy="3176053"/>
              <a:chOff x="502904" y="3392591"/>
              <a:chExt cx="4226968" cy="3176053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3300322" y="6199312"/>
                <a:ext cx="1364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i="1" dirty="0" smtClean="0"/>
                  <a:t>(Cox+</a:t>
                </a:r>
                <a:r>
                  <a:rPr lang="fr-FR" altLang="ja-JP" i="1" dirty="0" smtClean="0"/>
                  <a:t>08)</a:t>
                </a:r>
                <a:endParaRPr kumimoji="1" lang="ja-JP" altLang="en-US" i="1" dirty="0"/>
              </a:p>
            </p:txBody>
          </p:sp>
          <p:grpSp>
            <p:nvGrpSpPr>
              <p:cNvPr id="12" name="図形グループ 11"/>
              <p:cNvGrpSpPr/>
              <p:nvPr/>
            </p:nvGrpSpPr>
            <p:grpSpPr>
              <a:xfrm>
                <a:off x="502904" y="3392591"/>
                <a:ext cx="4226968" cy="2815875"/>
                <a:chOff x="621500" y="0"/>
                <a:chExt cx="5159228" cy="3436918"/>
              </a:xfrm>
            </p:grpSpPr>
            <p:pic>
              <p:nvPicPr>
                <p:cNvPr id="13" name="図 12" descr="cox.pd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33" t="7717" r="16620" b="57718"/>
                <a:stretch/>
              </p:blipFill>
              <p:spPr>
                <a:xfrm>
                  <a:off x="621500" y="0"/>
                  <a:ext cx="5159228" cy="3436918"/>
                </a:xfrm>
                <a:prstGeom prst="rect">
                  <a:avLst/>
                </a:prstGeom>
              </p:spPr>
            </p:pic>
            <p:pic>
              <p:nvPicPr>
                <p:cNvPr id="14" name="図 13" descr="スクリーンショット 2013-08-26 21.22.30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891" y="52920"/>
                  <a:ext cx="1678781" cy="1691999"/>
                </a:xfrm>
                <a:prstGeom prst="rect">
                  <a:avLst/>
                </a:prstGeom>
              </p:spPr>
            </p:pic>
            <p:pic>
              <p:nvPicPr>
                <p:cNvPr id="15" name="図 14" descr="スクリーンショット 2013-08-26 21.24.49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3623" y="52920"/>
                  <a:ext cx="1678781" cy="1691999"/>
                </a:xfrm>
                <a:prstGeom prst="rect">
                  <a:avLst/>
                </a:prstGeom>
              </p:spPr>
            </p:pic>
            <p:pic>
              <p:nvPicPr>
                <p:cNvPr id="16" name="図 15" descr="スクリーンショット 2013-08-26 21.25.17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2663" y="52920"/>
                  <a:ext cx="1678677" cy="1691999"/>
                </a:xfrm>
                <a:prstGeom prst="rect">
                  <a:avLst/>
                </a:prstGeom>
              </p:spPr>
            </p:pic>
            <p:pic>
              <p:nvPicPr>
                <p:cNvPr id="17" name="図 16" descr="スクリーンショット 2013-08-26 21.26.07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83" y="1744919"/>
                  <a:ext cx="1678676" cy="1691998"/>
                </a:xfrm>
                <a:prstGeom prst="rect">
                  <a:avLst/>
                </a:prstGeom>
              </p:spPr>
            </p:pic>
            <p:pic>
              <p:nvPicPr>
                <p:cNvPr id="18" name="図 17" descr="スクリーンショット 2013-08-26 21.26.49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0395" y="1744919"/>
                  <a:ext cx="1705320" cy="1691998"/>
                </a:xfrm>
                <a:prstGeom prst="rect">
                  <a:avLst/>
                </a:prstGeom>
              </p:spPr>
            </p:pic>
            <p:pic>
              <p:nvPicPr>
                <p:cNvPr id="19" name="図 18" descr="スクリーンショット 2013-08-26 21.27.39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631" y="1758148"/>
                  <a:ext cx="1672774" cy="165949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3" name="正方形/長方形 2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Springel&amp;Hernquist0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47" y="3242876"/>
            <a:ext cx="3360027" cy="323318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199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769140" y="5868670"/>
            <a:ext cx="8247859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Type C will evolve into ETGs.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0099" y="927854"/>
            <a:ext cx="7868441" cy="1877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endParaRPr kumimoji="1" lang="en-US" altLang="ja-JP" sz="2400" u="sng" dirty="0" smtClean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 smtClean="0"/>
              <a:t>16</a:t>
            </a:r>
            <a:r>
              <a:rPr kumimoji="1" lang="en-US" altLang="ja-JP" sz="2400" dirty="0"/>
              <a:t>% (6/37</a:t>
            </a:r>
            <a:r>
              <a:rPr kumimoji="1" lang="en-US" altLang="ja-JP" sz="2400" dirty="0" smtClean="0"/>
              <a:t>)</a:t>
            </a:r>
            <a:endParaRPr kumimoji="1" lang="en-US" altLang="ja-JP" sz="2400" dirty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 smtClean="0"/>
              <a:t>These galaxies were not detected in the CO line.</a:t>
            </a:r>
          </a:p>
          <a:p>
            <a:pPr marL="800100" lvl="1" indent="-342900">
              <a:buFont typeface="Arial"/>
              <a:buChar char="•"/>
            </a:pPr>
            <a:endParaRPr kumimoji="1" lang="en-US" altLang="ja-JP" sz="24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267384" y="579275"/>
            <a:ext cx="4660216" cy="6653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3200" dirty="0" smtClean="0"/>
              <a:t>ETG candidate ②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0099" y="2817614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endParaRPr kumimoji="1" lang="en-US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Gas-poor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Small SFRs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Featureless stellar structure </a:t>
            </a:r>
            <a:r>
              <a:rPr kumimoji="1" lang="en-US" altLang="ja-JP" i="1" dirty="0" smtClean="0"/>
              <a:t>(Rothberg &amp; Joseph 2004)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2400" dirty="0" smtClean="0"/>
              <a:t>Ave. </a:t>
            </a:r>
            <a:r>
              <a:rPr kumimoji="1" lang="en-US" altLang="ja-JP" sz="2400" dirty="0" err="1" smtClean="0"/>
              <a:t>Sersic</a:t>
            </a:r>
            <a:r>
              <a:rPr kumimoji="1" lang="en-US" altLang="ja-JP" sz="2400" dirty="0" smtClean="0"/>
              <a:t> index ~ 4.12</a:t>
            </a:r>
            <a:r>
              <a:rPr kumimoji="1" lang="ja-JP" altLang="en-US" sz="2400" dirty="0"/>
              <a:t>　</a:t>
            </a:r>
            <a:r>
              <a:rPr kumimoji="1" lang="en-US" altLang="ja-JP" i="1" dirty="0" smtClean="0"/>
              <a:t>(</a:t>
            </a:r>
            <a:r>
              <a:rPr kumimoji="1" lang="en-US" altLang="ja-JP" i="1" dirty="0"/>
              <a:t>Rothberg &amp; Joseph 2004)</a:t>
            </a:r>
          </a:p>
          <a:p>
            <a:pPr lvl="1"/>
            <a:endParaRPr kumimoji="1" lang="en-US" altLang="ja-JP" sz="2400" dirty="0"/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 smtClean="0">
                <a:sym typeface="Wingdings"/>
              </a:rPr>
              <a:t>Dry mergers?</a:t>
            </a:r>
            <a:endParaRPr kumimoji="1" lang="en-US" altLang="ja-JP" sz="2400" dirty="0">
              <a:sym typeface="Wingdings"/>
            </a:endParaRPr>
          </a:p>
          <a:p>
            <a:pPr lvl="1"/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5055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Depending on Gas Mass Fractions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スクリーンショット 2013-12-24 18.28.5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"/>
          <a:stretch/>
        </p:blipFill>
        <p:spPr>
          <a:xfrm>
            <a:off x="783567" y="1428400"/>
            <a:ext cx="7576866" cy="5184000"/>
          </a:xfrm>
          <a:prstGeom prst="rect">
            <a:avLst/>
          </a:prstGeom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5702300" y="6492973"/>
            <a:ext cx="278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i="1" dirty="0" smtClean="0"/>
              <a:t>(Hopkins+09</a:t>
            </a:r>
            <a:r>
              <a:rPr lang="fr-FR" altLang="ja-JP" i="1" dirty="0" smtClean="0"/>
              <a:t>)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67165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Scientific Questions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5400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6300" y="1600200"/>
            <a:ext cx="78104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u="sng" dirty="0">
                <a:solidFill>
                  <a:srgbClr val="000000"/>
                </a:solidFill>
              </a:rPr>
              <a:t>In order to look for </a:t>
            </a:r>
            <a:r>
              <a:rPr lang="en-US" altLang="ja-JP" sz="2400" u="sng" dirty="0" smtClean="0">
                <a:solidFill>
                  <a:srgbClr val="000000"/>
                </a:solidFill>
              </a:rPr>
              <a:t>an observational </a:t>
            </a:r>
            <a:r>
              <a:rPr lang="en-US" altLang="ja-JP" sz="2400" u="sng" dirty="0">
                <a:solidFill>
                  <a:srgbClr val="000000"/>
                </a:solidFill>
              </a:rPr>
              <a:t>evidence of </a:t>
            </a:r>
            <a:r>
              <a:rPr lang="en-US" altLang="ja-JP" sz="2400" u="sng" dirty="0" smtClean="0">
                <a:solidFill>
                  <a:srgbClr val="000000"/>
                </a:solidFill>
              </a:rPr>
              <a:t>extended gas </a:t>
            </a:r>
            <a:r>
              <a:rPr lang="en-US" altLang="ja-JP" sz="2400" u="sng" dirty="0">
                <a:solidFill>
                  <a:srgbClr val="000000"/>
                </a:solidFill>
              </a:rPr>
              <a:t>disk in merger </a:t>
            </a:r>
            <a:r>
              <a:rPr lang="en-US" altLang="ja-JP" sz="2400" u="sng" dirty="0" smtClean="0">
                <a:solidFill>
                  <a:srgbClr val="000000"/>
                </a:solidFill>
              </a:rPr>
              <a:t>remnants and check the scenario of galaxy evolution after a merging event</a:t>
            </a:r>
            <a:r>
              <a:rPr lang="en-US" altLang="ja-JP" sz="2400" dirty="0" smtClean="0">
                <a:solidFill>
                  <a:srgbClr val="000000"/>
                </a:solidFill>
              </a:rPr>
              <a:t>, </a:t>
            </a:r>
            <a:r>
              <a:rPr kumimoji="1" lang="en-US" altLang="ja-JP" sz="2400" dirty="0"/>
              <a:t>w</a:t>
            </a:r>
            <a:r>
              <a:rPr kumimoji="1" lang="en-US" altLang="ja-JP" sz="2400" dirty="0" smtClean="0"/>
              <a:t>e have </a:t>
            </a:r>
            <a:r>
              <a:rPr kumimoji="1" lang="en-US" altLang="ja-JP" sz="2400" dirty="0"/>
              <a:t>conducted a 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CO </a:t>
            </a:r>
            <a:r>
              <a:rPr kumimoji="1" lang="en-US" altLang="ja-JP" sz="2400" dirty="0"/>
              <a:t>imaging </a:t>
            </a:r>
            <a:r>
              <a:rPr kumimoji="1" lang="en-US" altLang="ja-JP" sz="2400" dirty="0" smtClean="0"/>
              <a:t>study toward optically</a:t>
            </a:r>
            <a:r>
              <a:rPr kumimoji="1" lang="en-US" altLang="ja-JP" sz="2400" dirty="0"/>
              <a:t>-selected merger </a:t>
            </a:r>
            <a:r>
              <a:rPr kumimoji="1" lang="en-US" altLang="ja-JP" sz="2400" dirty="0" smtClean="0"/>
              <a:t>remnants.</a:t>
            </a:r>
          </a:p>
          <a:p>
            <a:pPr algn="just"/>
            <a:endParaRPr kumimoji="1" lang="en-US" altLang="ja-JP" sz="2400" dirty="0" smtClean="0"/>
          </a:p>
          <a:p>
            <a:pPr algn="just"/>
            <a:endParaRPr kumimoji="1" lang="en-US" altLang="ja-JP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kumimoji="1" lang="en-US" altLang="ja-JP" sz="2400" spc="-150" dirty="0" smtClean="0"/>
              <a:t>Do extended molecular gas </a:t>
            </a:r>
            <a:r>
              <a:rPr kumimoji="1" lang="en-US" altLang="ja-JP" sz="2400" spc="-150" dirty="0" smtClean="0"/>
              <a:t>disks form </a:t>
            </a:r>
            <a:r>
              <a:rPr kumimoji="1" lang="en-US" altLang="ja-JP" sz="2400" spc="-150" dirty="0" smtClean="0"/>
              <a:t>in merger remnants?</a:t>
            </a:r>
          </a:p>
          <a:p>
            <a:pPr marL="457200" indent="-457200" algn="just">
              <a:buFont typeface="+mj-lt"/>
              <a:buAutoNum type="arabicPeriod"/>
            </a:pPr>
            <a:endParaRPr kumimoji="1" lang="en-US" altLang="ja-JP" sz="2400" dirty="0"/>
          </a:p>
          <a:p>
            <a:pPr marL="457200" indent="-457200" algn="just">
              <a:buFont typeface="+mj-lt"/>
              <a:buAutoNum type="arabicPeriod"/>
            </a:pPr>
            <a:r>
              <a:rPr kumimoji="1" lang="en-US" altLang="ja-JP" sz="2400" spc="-150" dirty="0" smtClean="0"/>
              <a:t>Does </a:t>
            </a:r>
            <a:r>
              <a:rPr kumimoji="1" lang="en-US" altLang="ja-JP" sz="2400" spc="-150" dirty="0"/>
              <a:t>the relative size of the molecular gas disk depend on the gas mass fraction?</a:t>
            </a:r>
          </a:p>
          <a:p>
            <a:pPr algn="just"/>
            <a:endParaRPr kumimoji="1" lang="en-US" altLang="ja-JP" sz="2400" dirty="0"/>
          </a:p>
          <a:p>
            <a:pPr marL="457200" indent="-457200" algn="just">
              <a:buFont typeface="+mj-lt"/>
              <a:buAutoNum type="arabicPeriod"/>
            </a:pPr>
            <a:r>
              <a:rPr kumimoji="1" lang="en-US" altLang="ja-JP" sz="2400" u="sng" dirty="0" smtClean="0"/>
              <a:t>What type of galaxies will merge remnants evolve into?</a:t>
            </a:r>
          </a:p>
          <a:p>
            <a:pPr algn="just"/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40198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cap="none" dirty="0" smtClean="0"/>
              <a:t>Merger Remnant </a:t>
            </a:r>
            <a:br>
              <a:rPr kumimoji="1" lang="en-US" altLang="ja-JP" sz="3600" cap="none" dirty="0" smtClean="0"/>
            </a:br>
            <a:r>
              <a:rPr kumimoji="1" lang="en-US" altLang="ja-JP" sz="3600" cap="none" dirty="0" smtClean="0"/>
              <a:t>CO Imaging Study</a:t>
            </a:r>
            <a:endParaRPr kumimoji="1" lang="ja-JP" altLang="en-US" sz="3600" cap="none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b="34825"/>
          <a:stretch/>
        </p:blipFill>
        <p:spPr>
          <a:xfrm>
            <a:off x="6993601" y="5802160"/>
            <a:ext cx="2159999" cy="105584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7000235" y="-608839"/>
            <a:ext cx="2178764" cy="6436141"/>
            <a:chOff x="7000235" y="-22280"/>
            <a:chExt cx="2178764" cy="643614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7006599" y="-22280"/>
              <a:ext cx="2159999" cy="1619998"/>
            </a:xfrm>
            <a:prstGeom prst="rect">
              <a:avLst/>
            </a:prstGeom>
          </p:spPr>
        </p:pic>
        <p:grpSp>
          <p:nvGrpSpPr>
            <p:cNvPr id="8" name="図形グループ 7"/>
            <p:cNvGrpSpPr>
              <a:grpSpLocks noChangeAspect="1"/>
            </p:cNvGrpSpPr>
            <p:nvPr/>
          </p:nvGrpSpPr>
          <p:grpSpPr>
            <a:xfrm>
              <a:off x="7000235" y="4793863"/>
              <a:ext cx="2166068" cy="1619998"/>
              <a:chOff x="2609850" y="4886326"/>
              <a:chExt cx="2133600" cy="1615462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4"/>
              <a:srcRect l="4310" t="17946" r="10504" b="39074"/>
              <a:stretch/>
            </p:blipFill>
            <p:spPr>
              <a:xfrm>
                <a:off x="2609850" y="4886326"/>
                <a:ext cx="2133600" cy="1609724"/>
              </a:xfrm>
              <a:prstGeom prst="rect">
                <a:avLst/>
              </a:prstGeom>
            </p:spPr>
          </p:pic>
          <p:sp>
            <p:nvSpPr>
              <p:cNvPr id="14" name="テキスト ボックス 13"/>
              <p:cNvSpPr txBox="1"/>
              <p:nvPr/>
            </p:nvSpPr>
            <p:spPr>
              <a:xfrm>
                <a:off x="3827033" y="6157496"/>
                <a:ext cx="916417" cy="34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600" dirty="0" smtClean="0"/>
                  <a:t>© IRAM</a:t>
                </a:r>
              </a:p>
            </p:txBody>
          </p:sp>
        </p:grpSp>
        <p:grpSp>
          <p:nvGrpSpPr>
            <p:cNvPr id="9" name="図形グループ 8"/>
            <p:cNvGrpSpPr>
              <a:grpSpLocks noChangeAspect="1"/>
            </p:cNvGrpSpPr>
            <p:nvPr/>
          </p:nvGrpSpPr>
          <p:grpSpPr>
            <a:xfrm>
              <a:off x="7000236" y="3192320"/>
              <a:ext cx="2178763" cy="1632698"/>
              <a:chOff x="4826036" y="4873662"/>
              <a:chExt cx="2172663" cy="1628127"/>
            </a:xfrm>
          </p:grpSpPr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5"/>
              <a:srcRect t="11976" b="13499"/>
              <a:stretch/>
            </p:blipFill>
            <p:spPr>
              <a:xfrm>
                <a:off x="4826036" y="4873662"/>
                <a:ext cx="2160000" cy="1609724"/>
              </a:xfrm>
              <a:prstGeom prst="rect">
                <a:avLst/>
              </a:prstGeom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5775233" y="6157497"/>
                <a:ext cx="1223466" cy="34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600" dirty="0" smtClean="0"/>
                  <a:t>© Caltech</a:t>
                </a:r>
              </a:p>
            </p:txBody>
          </p:sp>
        </p:grpSp>
        <p:pic>
          <p:nvPicPr>
            <p:cNvPr id="10" name="図 9" descr="IMG_1647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2935" y="1585018"/>
              <a:ext cx="2159999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84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Sample of Merger Remnants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図形グループ 24"/>
          <p:cNvGrpSpPr/>
          <p:nvPr/>
        </p:nvGrpSpPr>
        <p:grpSpPr>
          <a:xfrm>
            <a:off x="84731" y="1544638"/>
            <a:ext cx="9000000" cy="4804474"/>
            <a:chOff x="84731" y="1708090"/>
            <a:chExt cx="9000000" cy="4804474"/>
          </a:xfrm>
        </p:grpSpPr>
        <p:grpSp>
          <p:nvGrpSpPr>
            <p:cNvPr id="22" name="図形グループ 21"/>
            <p:cNvGrpSpPr/>
            <p:nvPr/>
          </p:nvGrpSpPr>
          <p:grpSpPr>
            <a:xfrm>
              <a:off x="84731" y="2120900"/>
              <a:ext cx="9000000" cy="4391664"/>
              <a:chOff x="84731" y="1421343"/>
              <a:chExt cx="9000000" cy="4391664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523628" y="3566238"/>
                <a:ext cx="825550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sz="2000" dirty="0" smtClean="0"/>
              </a:p>
              <a:p>
                <a:pPr algn="just"/>
                <a:endParaRPr lang="en-US" altLang="ja-JP" sz="2000" dirty="0" smtClean="0"/>
              </a:p>
              <a:p>
                <a:pPr marL="342900" indent="-342900" algn="just">
                  <a:buFont typeface="Arial"/>
                  <a:buChar char="•"/>
                </a:pPr>
                <a:r>
                  <a:rPr lang="en-US" altLang="ja-JP" sz="2000" dirty="0" smtClean="0"/>
                  <a:t>Our sample is drawn from the </a:t>
                </a:r>
                <a:r>
                  <a:rPr lang="en-US" altLang="ja-JP" sz="2000" b="1" i="1" dirty="0" smtClean="0"/>
                  <a:t>optically-selected</a:t>
                </a:r>
                <a:r>
                  <a:rPr lang="en-US" altLang="ja-JP" sz="2000" dirty="0" smtClean="0"/>
                  <a:t> merger remnant sample (Rothberg </a:t>
                </a:r>
                <a:r>
                  <a:rPr lang="en-US" altLang="ja-JP" sz="2000" dirty="0"/>
                  <a:t>&amp; Joseph </a:t>
                </a:r>
                <a:r>
                  <a:rPr lang="en-US" altLang="ja-JP" sz="2000" dirty="0" smtClean="0"/>
                  <a:t>2004) according to the following criteria:</a:t>
                </a:r>
              </a:p>
              <a:p>
                <a:pPr marL="1257300" lvl="3" indent="-342900">
                  <a:buFont typeface="Arial"/>
                  <a:buAutoNum type="arabicPeriod"/>
                </a:pPr>
                <a:r>
                  <a:rPr lang="en-US" altLang="ja-JP" sz="2000" dirty="0" smtClean="0"/>
                  <a:t>Optical morphology (</a:t>
                </a:r>
                <a:r>
                  <a:rPr lang="en-US" altLang="ja-JP" sz="2000" dirty="0"/>
                  <a:t>tidal tails, </a:t>
                </a:r>
                <a:r>
                  <a:rPr lang="en-US" altLang="ja-JP" sz="2000" dirty="0" smtClean="0"/>
                  <a:t>loops, and shells)</a:t>
                </a:r>
                <a:endParaRPr lang="en-US" altLang="ja-JP" sz="2000" dirty="0"/>
              </a:p>
              <a:p>
                <a:pPr marL="1257300" lvl="3" indent="-342900">
                  <a:buFont typeface="Arial"/>
                  <a:buAutoNum type="arabicPeriod"/>
                </a:pPr>
                <a:r>
                  <a:rPr lang="en-US" altLang="ja-JP" sz="2000" dirty="0"/>
                  <a:t>Single </a:t>
                </a:r>
                <a:r>
                  <a:rPr lang="en-US" altLang="ja-JP" sz="2000" dirty="0" smtClean="0"/>
                  <a:t>nucleus</a:t>
                </a:r>
                <a:endParaRPr lang="en-US" altLang="ja-JP" sz="2000" dirty="0"/>
              </a:p>
              <a:p>
                <a:pPr marL="1257300" lvl="3" indent="-342900">
                  <a:buFont typeface="Arial"/>
                  <a:buAutoNum type="arabicPeriod"/>
                </a:pPr>
                <a:r>
                  <a:rPr lang="en-US" altLang="ja-JP" sz="2000" dirty="0" smtClean="0"/>
                  <a:t>The absence of nearby companion</a:t>
                </a:r>
                <a:endParaRPr lang="en-US" altLang="ja-JP" sz="2000" dirty="0"/>
              </a:p>
            </p:txBody>
          </p:sp>
          <p:grpSp>
            <p:nvGrpSpPr>
              <p:cNvPr id="21" name="図形グループ 20"/>
              <p:cNvGrpSpPr/>
              <p:nvPr/>
            </p:nvGrpSpPr>
            <p:grpSpPr>
              <a:xfrm>
                <a:off x="84731" y="1421343"/>
                <a:ext cx="9000000" cy="2127962"/>
                <a:chOff x="84731" y="1421343"/>
                <a:chExt cx="9000000" cy="2127962"/>
              </a:xfrm>
            </p:grpSpPr>
            <p:sp>
              <p:nvSpPr>
                <p:cNvPr id="20" name="正方形/長方形 19"/>
                <p:cNvSpPr/>
                <p:nvPr/>
              </p:nvSpPr>
              <p:spPr>
                <a:xfrm>
                  <a:off x="120650" y="1421343"/>
                  <a:ext cx="679450" cy="6995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" name="図 17" descr="sample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31" y="1421343"/>
                  <a:ext cx="9000000" cy="2127962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</a:ln>
              </p:spPr>
            </p:pic>
          </p:grpSp>
        </p:grpSp>
        <p:sp>
          <p:nvSpPr>
            <p:cNvPr id="24" name="テキスト ボックス 23"/>
            <p:cNvSpPr txBox="1"/>
            <p:nvPr/>
          </p:nvSpPr>
          <p:spPr>
            <a:xfrm>
              <a:off x="523628" y="1708090"/>
              <a:ext cx="6283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0000FF"/>
                  </a:solidFill>
                </a:rPr>
                <a:t>K</a:t>
              </a:r>
              <a:r>
                <a:rPr kumimoji="1" lang="en-US" altLang="ja-JP" sz="2400" dirty="0" smtClean="0">
                  <a:solidFill>
                    <a:srgbClr val="0000FF"/>
                  </a:solidFill>
                </a:rPr>
                <a:t>-band images of our 37 merger remnant sample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5664200" y="4102343"/>
            <a:ext cx="34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(Images: Rothberg &amp; Joseph 2004)</a:t>
            </a:r>
            <a:endParaRPr kumimoji="1"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889000" y="2120900"/>
            <a:ext cx="7404100" cy="2514600"/>
            <a:chOff x="889000" y="2120900"/>
            <a:chExt cx="7404100" cy="2514600"/>
          </a:xfrm>
        </p:grpSpPr>
        <p:sp>
          <p:nvSpPr>
            <p:cNvPr id="8" name="正方形/長方形 7"/>
            <p:cNvSpPr/>
            <p:nvPr/>
          </p:nvSpPr>
          <p:spPr>
            <a:xfrm>
              <a:off x="889000" y="2120900"/>
              <a:ext cx="7404100" cy="2514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図形グループ 6"/>
            <p:cNvGrpSpPr/>
            <p:nvPr/>
          </p:nvGrpSpPr>
          <p:grpSpPr>
            <a:xfrm>
              <a:off x="1016000" y="2223775"/>
              <a:ext cx="7155399" cy="2304000"/>
              <a:chOff x="1016000" y="2223775"/>
              <a:chExt cx="7155399" cy="2304000"/>
            </a:xfrm>
          </p:grpSpPr>
          <p:pic>
            <p:nvPicPr>
              <p:cNvPr id="4" name="図 3" descr="ngc2623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03" t="2593" r="32178" b="64629"/>
              <a:stretch/>
            </p:blipFill>
            <p:spPr>
              <a:xfrm>
                <a:off x="1016000" y="2223775"/>
                <a:ext cx="2304000" cy="2304000"/>
              </a:xfrm>
              <a:prstGeom prst="rect">
                <a:avLst/>
              </a:prstGeom>
            </p:spPr>
          </p:pic>
          <p:pic>
            <p:nvPicPr>
              <p:cNvPr id="5" name="図 4" descr="ngc2782.eps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03" t="2407" r="31700" b="64074"/>
              <a:stretch/>
            </p:blipFill>
            <p:spPr>
              <a:xfrm>
                <a:off x="3441700" y="2223775"/>
                <a:ext cx="2273300" cy="2298700"/>
              </a:xfrm>
              <a:prstGeom prst="rect">
                <a:avLst/>
              </a:prstGeom>
            </p:spPr>
          </p:pic>
          <p:pic>
            <p:nvPicPr>
              <p:cNvPr id="6" name="図 5" descr="ugc6.eps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03" t="2593" r="31700" b="64630"/>
              <a:stretch/>
            </p:blipFill>
            <p:spPr>
              <a:xfrm>
                <a:off x="5867399" y="2223775"/>
                <a:ext cx="2304000" cy="230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78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-22280"/>
            <a:ext cx="523628" cy="691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600" dirty="0" smtClean="0"/>
              <a:t>Interferometric CO Observations &amp; Data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4990235"/>
              </p:ext>
            </p:extLst>
          </p:nvPr>
        </p:nvGraphicFramePr>
        <p:xfrm>
          <a:off x="291592" y="1417638"/>
          <a:ext cx="8597898" cy="3383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06488"/>
                <a:gridCol w="1349277"/>
                <a:gridCol w="1343184"/>
                <a:gridCol w="1432983"/>
                <a:gridCol w="1432983"/>
                <a:gridCol w="14329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Telescope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No. of sources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 line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Resolution</a:t>
                      </a:r>
                      <a:br>
                        <a:rPr kumimoji="1" lang="en-US" altLang="ja-JP" sz="2000" b="0" dirty="0" smtClean="0"/>
                      </a:br>
                      <a:r>
                        <a:rPr kumimoji="1" lang="en-US" altLang="ja-JP" sz="2000" b="0" dirty="0" smtClean="0"/>
                        <a:t>[</a:t>
                      </a:r>
                      <a:r>
                        <a:rPr kumimoji="1" lang="en-US" altLang="ja-JP" sz="2000" b="0" dirty="0" err="1" smtClean="0"/>
                        <a:t>arcsec</a:t>
                      </a:r>
                      <a:r>
                        <a:rPr kumimoji="1" lang="en-US" altLang="ja-JP" sz="2000" b="0" dirty="0" smtClean="0"/>
                        <a:t>]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Noise</a:t>
                      </a:r>
                      <a:r>
                        <a:rPr kumimoji="1" lang="en-US" altLang="ja-JP" sz="2000" b="0" baseline="0" dirty="0" smtClean="0"/>
                        <a:t> level</a:t>
                      </a:r>
                    </a:p>
                    <a:p>
                      <a:pPr algn="ctr"/>
                      <a:r>
                        <a:rPr kumimoji="1" lang="en-US" altLang="ja-JP" sz="2000" b="0" baseline="0" dirty="0" smtClean="0"/>
                        <a:t>[</a:t>
                      </a:r>
                      <a:r>
                        <a:rPr kumimoji="1" lang="en-US" altLang="ja-JP" sz="2000" b="0" baseline="0" dirty="0" err="1" smtClean="0"/>
                        <a:t>mJy</a:t>
                      </a:r>
                      <a:r>
                        <a:rPr kumimoji="1" lang="en-US" altLang="ja-JP" sz="2000" b="0" baseline="0" dirty="0" smtClean="0"/>
                        <a:t>/Beam]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Observations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ALMA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20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 (1-0)</a:t>
                      </a:r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1.2 – 6.4</a:t>
                      </a:r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1.3 – 5.8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SMA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5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 (2-1)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2.9 – 3.6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18 – 24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CARMA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2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 (1-0)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1.7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1.9 – 3.4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Archival Data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SMA</a:t>
                      </a:r>
                      <a:endParaRPr kumimoji="1" lang="ja-JP" altLang="en-US" sz="2000" b="0" dirty="0"/>
                    </a:p>
                  </a:txBody>
                  <a:tcPr marL="86422" marR="8642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7</a:t>
                      </a:r>
                      <a:endParaRPr kumimoji="1" lang="ja-JP" altLang="en-US" sz="2000" b="0" dirty="0"/>
                    </a:p>
                  </a:txBody>
                  <a:tcPr marL="86422" marR="8642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</a:t>
                      </a:r>
                      <a:r>
                        <a:rPr kumimoji="1" lang="en-US" altLang="ja-JP" sz="2000" b="0" baseline="0" dirty="0" smtClean="0"/>
                        <a:t> </a:t>
                      </a:r>
                      <a:r>
                        <a:rPr kumimoji="1" lang="en-US" altLang="ja-JP" sz="2000" b="0" dirty="0" smtClean="0"/>
                        <a:t>(2-1)</a:t>
                      </a:r>
                      <a:endParaRPr kumimoji="1" lang="en-US" altLang="ja-JP" sz="2000" b="0" baseline="0" dirty="0" smtClean="0"/>
                    </a:p>
                    <a:p>
                      <a:pPr algn="ctr"/>
                      <a:r>
                        <a:rPr kumimoji="1" lang="en-US" altLang="ja-JP" sz="2000" b="0" baseline="0" dirty="0" smtClean="0"/>
                        <a:t>CO (3-2)</a:t>
                      </a:r>
                      <a:endParaRPr kumimoji="1" lang="ja-JP" altLang="en-US" sz="2000" b="0" dirty="0"/>
                    </a:p>
                  </a:txBody>
                  <a:tcPr marL="86422" marR="8642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0.8 – 3.6</a:t>
                      </a:r>
                      <a:endParaRPr kumimoji="1" lang="ja-JP" altLang="en-US" sz="2000" b="0" dirty="0"/>
                    </a:p>
                  </a:txBody>
                  <a:tcPr marL="86422" marR="8642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11 – 23</a:t>
                      </a:r>
                      <a:endParaRPr kumimoji="1" lang="ja-JP" altLang="en-US" sz="2000" b="0" dirty="0"/>
                    </a:p>
                  </a:txBody>
                  <a:tcPr marL="86422" marR="8642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 smtClean="0"/>
                        <a:t>PdBI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2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 (1-0)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1.8 – 2.9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1.9 – 2.9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ALMA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CO (1-0)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6.4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1.3</a:t>
                      </a:r>
                      <a:endParaRPr kumimoji="1" lang="ja-JP" altLang="en-US" sz="2000" b="0" dirty="0"/>
                    </a:p>
                  </a:txBody>
                  <a:tcPr marL="86422" marR="864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" name="図形グループ 16"/>
          <p:cNvGrpSpPr/>
          <p:nvPr/>
        </p:nvGrpSpPr>
        <p:grpSpPr>
          <a:xfrm>
            <a:off x="302082" y="5105046"/>
            <a:ext cx="8597900" cy="1611339"/>
            <a:chOff x="393700" y="4886326"/>
            <a:chExt cx="8597900" cy="161133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393700" y="4886326"/>
              <a:ext cx="2124000" cy="1592999"/>
            </a:xfrm>
            <a:prstGeom prst="rect">
              <a:avLst/>
            </a:prstGeom>
          </p:spPr>
        </p:pic>
        <p:grpSp>
          <p:nvGrpSpPr>
            <p:cNvPr id="13" name="図形グループ 12"/>
            <p:cNvGrpSpPr>
              <a:grpSpLocks noChangeAspect="1"/>
            </p:cNvGrpSpPr>
            <p:nvPr/>
          </p:nvGrpSpPr>
          <p:grpSpPr>
            <a:xfrm>
              <a:off x="6867600" y="4909129"/>
              <a:ext cx="2124000" cy="1588536"/>
              <a:chOff x="2609850" y="4886326"/>
              <a:chExt cx="2133600" cy="1615462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4"/>
              <a:srcRect l="4310" t="17946" r="10504" b="39074"/>
              <a:stretch/>
            </p:blipFill>
            <p:spPr>
              <a:xfrm>
                <a:off x="2609850" y="4886326"/>
                <a:ext cx="2133600" cy="1609724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3827033" y="6157496"/>
                <a:ext cx="916417" cy="34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600" dirty="0" smtClean="0"/>
                  <a:t>© IRAM</a:t>
                </a:r>
              </a:p>
            </p:txBody>
          </p:sp>
        </p:grpSp>
        <p:grpSp>
          <p:nvGrpSpPr>
            <p:cNvPr id="12" name="図形グループ 11"/>
            <p:cNvGrpSpPr>
              <a:grpSpLocks noChangeAspect="1"/>
            </p:cNvGrpSpPr>
            <p:nvPr/>
          </p:nvGrpSpPr>
          <p:grpSpPr>
            <a:xfrm>
              <a:off x="2558160" y="4899024"/>
              <a:ext cx="2124000" cy="1588538"/>
              <a:chOff x="4838700" y="4886326"/>
              <a:chExt cx="2160000" cy="1615463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5"/>
              <a:srcRect t="11976" b="13499"/>
              <a:stretch/>
            </p:blipFill>
            <p:spPr>
              <a:xfrm>
                <a:off x="4838700" y="4886326"/>
                <a:ext cx="2160000" cy="1609724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5775233" y="6157497"/>
                <a:ext cx="1223466" cy="34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600" dirty="0" smtClean="0"/>
                  <a:t>© Caltech</a:t>
                </a:r>
              </a:p>
            </p:txBody>
          </p:sp>
        </p:grpSp>
        <p:pic>
          <p:nvPicPr>
            <p:cNvPr id="16" name="図 15" descr="IMG_1647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7560" y="4903364"/>
              <a:ext cx="2124000" cy="1593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53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12533</TotalTime>
  <Words>4812</Words>
  <Application>Microsoft Macintosh PowerPoint</Application>
  <PresentationFormat>画面に合わせる (4:3)</PresentationFormat>
  <Paragraphs>629</Paragraphs>
  <Slides>40</Slides>
  <Notes>36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ホワイト</vt:lpstr>
      <vt:lpstr>Probing the evolution of merger remnants via formation of cold molecular gas disks</vt:lpstr>
      <vt:lpstr>Galaxy evolution after merging</vt:lpstr>
      <vt:lpstr>Galaxy evolution after merging</vt:lpstr>
      <vt:lpstr>Formation of an extended gas disk</vt:lpstr>
      <vt:lpstr>Depending on Gas Mass Fractions</vt:lpstr>
      <vt:lpstr>Scientific Questions</vt:lpstr>
      <vt:lpstr>Merger Remnant  CO Imaging Study</vt:lpstr>
      <vt:lpstr>Sample of Merger Remnants</vt:lpstr>
      <vt:lpstr>Interferometric CO Observations &amp; Data</vt:lpstr>
      <vt:lpstr>Distribution of the Molecular Gas </vt:lpstr>
      <vt:lpstr>Fitting the Velocity field</vt:lpstr>
      <vt:lpstr>The relative size of the Molecular Gas Disk</vt:lpstr>
      <vt:lpstr>The relative size of the Molecular Gas Disk</vt:lpstr>
      <vt:lpstr>The Gas Mass Fraction (fgas)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Depletion Time of the Molecular Gas (tdep)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of this study</vt:lpstr>
      <vt:lpstr>PowerPoint プレゼンテーション</vt:lpstr>
      <vt:lpstr>Summary of this study</vt:lpstr>
      <vt:lpstr>PowerPoint プレゼンテーション</vt:lpstr>
      <vt:lpstr>Sample of Merger Remnants</vt:lpstr>
      <vt:lpstr>PowerPoint プレゼンテーション</vt:lpstr>
      <vt:lpstr>The relative size of the Molecular Gas Disk</vt:lpstr>
      <vt:lpstr>Relation between Rratio and fgas (2) </vt:lpstr>
      <vt:lpstr>PowerPoint プレゼンテーション</vt:lpstr>
      <vt:lpstr>Summary of this study</vt:lpstr>
      <vt:lpstr>Galaxy Merger</vt:lpstr>
      <vt:lpstr>Galaxy Merger</vt:lpstr>
      <vt:lpstr>Merger Timescale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Molecular Gas  in Late-stage Merging Galaxies  衝突末期段階の銀河における 　分子ガスの観測的研究 </dc:title>
  <dc:creator>Ueda Junko</dc:creator>
  <cp:lastModifiedBy>UEDA Junko</cp:lastModifiedBy>
  <cp:revision>701</cp:revision>
  <cp:lastPrinted>2014-01-10T00:32:20Z</cp:lastPrinted>
  <dcterms:created xsi:type="dcterms:W3CDTF">2013-12-23T13:33:54Z</dcterms:created>
  <dcterms:modified xsi:type="dcterms:W3CDTF">2014-03-12T09:41:44Z</dcterms:modified>
</cp:coreProperties>
</file>