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94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</p:sldIdLst>
  <p:sldSz cx="12192000" cy="6858000"/>
  <p:notesSz cx="6858000" cy="9144000"/>
  <p:custDataLst>
    <p:tags r:id="rId3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1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94618" autoAdjust="0"/>
  </p:normalViewPr>
  <p:slideViewPr>
    <p:cSldViewPr snapToGrid="0">
      <p:cViewPr varScale="1">
        <p:scale>
          <a:sx n="163" d="100"/>
          <a:sy n="163" d="100"/>
        </p:scale>
        <p:origin x="124" y="2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2796"/>
    </p:cViewPr>
  </p:sorterViewPr>
  <p:notesViewPr>
    <p:cSldViewPr snapToGrid="0" showGuides="1">
      <p:cViewPr varScale="1">
        <p:scale>
          <a:sx n="150" d="100"/>
          <a:sy n="150" d="100"/>
        </p:scale>
        <p:origin x="4224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4D513B-7638-DAD6-7308-F32497647A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30033-B6E4-4109-3DFA-833B0142A8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C4793-47D2-3840-A28A-00BF7783C1F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338E13-C38B-8C03-062B-31363D588F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FF5C0-0BE2-F23B-7FA1-85D5BC4C0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F4806-4740-AD4A-A8E1-48AAD509DB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0245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2189C-3680-4E34-AEC6-9D75DCBF6EAC}" type="datetimeFigureOut">
              <a:rPr lang="de-CH" smtClean="0"/>
              <a:t>22.05.2023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E3F41-BE06-4DE3-A191-16FB771711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32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903B410E-C319-D1E1-C0AC-8ACB67A99E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39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7" y="1577975"/>
            <a:ext cx="10316307" cy="1539299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847" y="3740726"/>
            <a:ext cx="10316307" cy="152630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6pPr>
            <a:lvl7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7pPr>
            <a:lvl8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8pPr>
            <a:lvl9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DE" dirty="0"/>
              <a:t>Text</a:t>
            </a:r>
          </a:p>
        </p:txBody>
      </p:sp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29000"/>
            <a:ext cx="28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5087112-A224-964B-32E3-DF16AB75E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C03FF2-FBF1-A407-10B6-7EBD3ABCA8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471FC2-19CC-EE88-9CBD-DE9FF1C5A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2F28C-CF35-62FF-EB6D-4BD56FA19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16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 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A90899-A4C8-752A-5D1C-111AA2B50F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24" y="2016000"/>
            <a:ext cx="10317600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Quote,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000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/>
              <a:t>Headline add-on, Arial Italic, 18 pt, orange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C29A70-B5A7-321C-D517-8E7C6FFAE3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14DF23-B1AE-2116-0D16-54E8D13B3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B253E-E20C-219F-F70C-AF5775FC2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51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4924914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Quote,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C434F63B-A1E3-D216-DA84-E887C2116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0461" y="1577975"/>
            <a:ext cx="4923692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Quote,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5D272-5EC1-B183-F6FA-03CA266A8E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191CF-F0B9-1FC7-BA46-5A8229F63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506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_lef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9225FFE-1736-C769-3C9B-90F9955C6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6624" y="1575201"/>
            <a:ext cx="4924800" cy="3409928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1-Column Text, 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9354" y="1575201"/>
            <a:ext cx="4924800" cy="4346174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DB5D0F4-A9C6-3CA4-DFA5-327FB4E85F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6624" y="5160441"/>
            <a:ext cx="4924800" cy="792373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Caption, Arial Italic,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8CA990-B59C-346B-9D77-70D444E0B89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24804-15A2-F093-2CA5-A9C35D603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69DF50-43B9-B51C-52F6-BB3EE0377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635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_righ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2014539"/>
            <a:ext cx="4924800" cy="3906836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03026FC-218C-C5AE-85BC-B669936B5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0461" y="2014539"/>
            <a:ext cx="4924800" cy="3077093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1-Column Text, 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178E150-19BD-8AF3-6D7D-CFCB88FAEA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0460" y="5266944"/>
            <a:ext cx="4924800" cy="685870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Caption, Arial Italic,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9D5B04-9C61-8EF9-BF85-893792A284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36624" y="6532505"/>
            <a:ext cx="5147377" cy="175312"/>
          </a:xfrm>
        </p:spPr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5F623-6235-C7F3-D37A-BDA702084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0BB246-BC71-6848-7FCE-51BC00923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01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7847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0CC73E1-9EED-A736-9EE2-90B6C7E9D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847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3-Column Text, 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0F4346D0-02CE-145D-E53E-41F5EADE59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3261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DF83300C-555C-31AE-7657-08C3B80290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38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E4E8AAF-47DA-2646-0993-9FAA209F00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261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3-Column Text, 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ACB2CDA3-9E5A-D7B5-CDD2-059F29B454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38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3-Column Text, 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65FAFF-A779-FBF6-C51A-8EBE526EC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A8DA3D-04F6-2A1F-D882-4EAB0DCC9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84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T+2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B9678422-1EA6-0112-76F1-D43B34A28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080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E322F4-5356-944A-0818-280181F03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7847" y="1576800"/>
            <a:ext cx="4924800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2-Column Text</a:t>
            </a:r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  <a:p>
            <a:pPr lvl="8"/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C0C8FC0-5529-1DAB-1C7E-A516CA9BB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9354" y="1576800"/>
            <a:ext cx="4924800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2-Column Text</a:t>
            </a:r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  <a:p>
            <a:pPr lvl="8"/>
            <a:endParaRPr lang="de-DE" dirty="0"/>
          </a:p>
        </p:txBody>
      </p:sp>
      <p:sp>
        <p:nvSpPr>
          <p:cNvPr id="9" name="SmartArt-Platzhalter 5">
            <a:extLst>
              <a:ext uri="{FF2B5EF4-FFF2-40B4-BE49-F238E27FC236}">
                <a16:creationId xmlns:a16="http://schemas.microsoft.com/office/drawing/2014/main" id="{D4AB1337-D0F8-A165-15C7-B9FF7CF676B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7DDCF1-FAE1-A539-4B3E-6FF380696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02B7F4-829D-326D-1B6F-67BCB885A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355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T+3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>
            <a:extLst>
              <a:ext uri="{FF2B5EF4-FFF2-40B4-BE49-F238E27FC236}">
                <a16:creationId xmlns:a16="http://schemas.microsoft.com/office/drawing/2014/main" id="{EDDAE350-0D3C-DE36-457E-5E66E560F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141CE681-BD04-D23B-F809-9BA05C49E6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264DBBD-A17B-04A4-F5FC-619ACBB321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923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3-Column Text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E7496E0-C109-6668-DD05-53913CC34F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63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3-Column Text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CC8DC6C-A22B-9060-9C47-9FD44872C9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37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3-Column Text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6ABCA5BC-4B22-3F1B-51FD-31BCF514B4C2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218771-09A8-665B-55BE-F644AD298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63D266-C21E-FC1E-A26C-5996E641D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580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T+4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7F5E1F9A-AE9C-97D8-0568-8597094C67B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140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BD03FEE-4DCD-7D90-DAEB-5905A80237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5FEA1EA0-5562-219A-FDDC-70D8023684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0140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187DF8-0AC2-49DE-999A-CBC0F45FA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847" y="1581150"/>
            <a:ext cx="4689230" cy="139130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B8E777-CE26-4125-6914-F3392533D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4923" y="1581150"/>
            <a:ext cx="4689230" cy="139130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A81CF8B-A37E-09B1-47B9-4F88C24C85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847" y="50155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07C3E46-41C2-47CB-D2FD-25B518F0CE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4923" y="5015551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8" name="SmartArt-Platzhalter 5">
            <a:extLst>
              <a:ext uri="{FF2B5EF4-FFF2-40B4-BE49-F238E27FC236}">
                <a16:creationId xmlns:a16="http://schemas.microsoft.com/office/drawing/2014/main" id="{CFA5C265-66CB-EA9E-1006-215F841338C0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0AEF9F3-EB65-B2EC-3B4B-984159B30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08ED98-7A7B-8593-C7E5-C9A4E4E10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695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T+6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6181CF1F-30E6-36E0-B375-631C095847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352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B09398C8-55E0-2686-999B-D58C6499FA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676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37ECC04-7853-9A2F-A5D6-06265A69C5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DA0933D5-505E-BF1C-C98B-A0FDFCE965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676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9EC722AD-49A0-EEF0-464A-3B723682E9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352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620907A4-1574-D634-5960-45663CBAF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923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FBE1064-816E-B03D-B92D-BC11B67FF3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36324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94D695A-6379-AE12-4561-221C2A05A6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3725" y="1581150"/>
            <a:ext cx="3119354" cy="148244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CBC5F7F-7524-9228-C498-77B3F6BE9F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8923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4E61D33-FC02-F350-F412-4E7D8E1DA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3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B1DFC4C-4616-3BC0-218F-3B9D8E7FA0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037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27" name="SmartArt-Platzhalter 5">
            <a:extLst>
              <a:ext uri="{FF2B5EF4-FFF2-40B4-BE49-F238E27FC236}">
                <a16:creationId xmlns:a16="http://schemas.microsoft.com/office/drawing/2014/main" id="{014D9550-C751-E6B9-C1DE-A91B8E41A10C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A33E406-E9B7-1BD1-D9E5-E885FB42C0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290829C-0635-8A29-3D03-1FBF44E8D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475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2C10E57-699A-8121-DD38-6408EA13F2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4796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1" y="3429000"/>
            <a:ext cx="5627688" cy="2952750"/>
          </a:xfrm>
          <a:solidFill>
            <a:srgbClr val="D2108D"/>
          </a:solidFill>
          <a:ln w="12700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216000" tIns="216000" rIns="216000" bIns="216000" rtlCol="0" anchor="b">
            <a:noAutofit/>
          </a:bodyPr>
          <a:lstStyle>
            <a:lvl1pPr>
              <a:defRPr lang="de-CH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5" y="0"/>
            <a:ext cx="4619374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31360156-9255-A812-BE46-051A4B9F1A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4314" y="1576800"/>
            <a:ext cx="4689473" cy="1312200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Creative Layout 01, 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89D59FB-85AA-4ABB-3578-565776934D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5B4E6-9DF7-1B86-9070-79DC71DEF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10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9D95539-5CB2-37ED-D38B-E8BD00FC8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032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title and </a:t>
            </a:r>
            <a:br>
              <a:rPr lang="de-DE" dirty="0"/>
            </a:b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on 3 </a:t>
            </a:r>
            <a:r>
              <a:rPr lang="de-DE" dirty="0" err="1"/>
              <a:t>to</a:t>
            </a:r>
            <a:r>
              <a:rPr lang="de-DE" dirty="0"/>
              <a:t> 4 </a:t>
            </a:r>
            <a:r>
              <a:rPr lang="de-DE" dirty="0" err="1"/>
              <a:t>lines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Arial </a:t>
            </a:r>
            <a:r>
              <a:rPr lang="de-DE" dirty="0" err="1"/>
              <a:t>Bold</a:t>
            </a:r>
            <a:r>
              <a:rPr lang="de-DE" dirty="0"/>
              <a:t>, 40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CA5BFDD-3C4F-8F65-1D09-D8A49861B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05DF06-5EE3-656B-2BCD-158F1E5B1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4808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74991E2-D260-5369-FE3C-050962E974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326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0" y="1577975"/>
            <a:ext cx="5629275" cy="4803775"/>
          </a:xfrm>
          <a:solidFill>
            <a:srgbClr val="D2108D"/>
          </a:solidFill>
          <a:ln w="12700">
            <a:solidFill>
              <a:schemeClr val="bg1"/>
            </a:solidFill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5" y="0"/>
            <a:ext cx="4689475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4AD3199E-D2A2-C622-CFB7-A971643DE7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6625" y="2015999"/>
            <a:ext cx="4221163" cy="3905375"/>
          </a:xfrm>
        </p:spPr>
        <p:txBody>
          <a:bodyPr anchor="b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Creative Layout 2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CF7D61B-8432-6F4E-978C-14C4C43949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8F8B0C-5DD9-0C12-E6B9-FE4067B75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084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36C70-93D0-B533-F9A3-2158AABF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C2B69BE6-61ED-1FF0-912A-EEA44FCEC4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8A7CC7B-7D64-595D-1B3D-31D9CD5936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7EF8A4A0-360F-EDDD-4628-6C42C6749F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2074F46-A69C-7568-C74B-BDAA38DD27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10317600" cy="301747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Quote,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endParaRPr lang="de-CH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3F8F8B-2505-D5CF-A816-0D72B5586B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0106319" y="2664437"/>
            <a:ext cx="35480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3C3A22-468F-9EBA-4AD2-C9A497B85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751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576799"/>
            <a:ext cx="2805231" cy="5281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B195C9-522F-CEAB-1C05-9C1EC8BEA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FC341FB4-1140-6179-CA27-0BE073B9EE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16032" y="1576799"/>
            <a:ext cx="4213245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1" name="Bildplatzhalter 9">
            <a:extLst>
              <a:ext uri="{FF2B5EF4-FFF2-40B4-BE49-F238E27FC236}">
                <a16:creationId xmlns:a16="http://schemas.microsoft.com/office/drawing/2014/main" id="{03610043-1BC0-48DC-2A7E-2CB01ED39B5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40076" y="1576798"/>
            <a:ext cx="5151924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2" name="Bildplatzhalter 9">
            <a:extLst>
              <a:ext uri="{FF2B5EF4-FFF2-40B4-BE49-F238E27FC236}">
                <a16:creationId xmlns:a16="http://schemas.microsoft.com/office/drawing/2014/main" id="{FE45F635-E437-C8B0-8CC0-C0403F9A404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040075" y="4222798"/>
            <a:ext cx="2335894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3" name="Bildplatzhalter 9">
            <a:extLst>
              <a:ext uri="{FF2B5EF4-FFF2-40B4-BE49-F238E27FC236}">
                <a16:creationId xmlns:a16="http://schemas.microsoft.com/office/drawing/2014/main" id="{CE7AAD22-C490-64D4-E788-84D709B03A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86769" y="4222798"/>
            <a:ext cx="2805230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4" name="Bildplatzhalter 9">
            <a:extLst>
              <a:ext uri="{FF2B5EF4-FFF2-40B4-BE49-F238E27FC236}">
                <a16:creationId xmlns:a16="http://schemas.microsoft.com/office/drawing/2014/main" id="{DB8A2C7A-F427-FFE2-6297-547E780EB7D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816032" y="4222799"/>
            <a:ext cx="4213245" cy="2635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7202B-41FE-B3B1-6A63-EEE92867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578135" y="3930495"/>
            <a:ext cx="4604431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E850F1-9C6C-954D-0F78-6C7A27697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34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4I+4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22A8B9EF-BF4A-23C0-AA21-A52725BB8A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62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36E8371-00EC-6677-234D-7EE2B6617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5671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 </a:t>
            </a:r>
            <a:r>
              <a:rPr lang="de-DE" dirty="0" err="1"/>
              <a:t>regular</a:t>
            </a:r>
            <a:r>
              <a:rPr lang="de-DE" dirty="0"/>
              <a:t>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40B7130C-F961-1974-91CC-4BC0C76D16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4718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 </a:t>
            </a:r>
            <a:r>
              <a:rPr lang="de-DE" dirty="0" err="1"/>
              <a:t>regular</a:t>
            </a:r>
            <a:r>
              <a:rPr lang="de-DE" dirty="0"/>
              <a:t>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366CB34-7829-60F0-4F0F-D55C2C7ABC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7376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 </a:t>
            </a:r>
            <a:r>
              <a:rPr lang="de-DE" dirty="0" err="1"/>
              <a:t>regular</a:t>
            </a:r>
            <a:r>
              <a:rPr lang="de-DE" dirty="0"/>
              <a:t>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7" name="Bildplatzhalter 9">
            <a:extLst>
              <a:ext uri="{FF2B5EF4-FFF2-40B4-BE49-F238E27FC236}">
                <a16:creationId xmlns:a16="http://schemas.microsoft.com/office/drawing/2014/main" id="{75E558CD-F4DF-63AC-B12B-538A53195F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18371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8" name="Bildplatzhalter 9">
            <a:extLst>
              <a:ext uri="{FF2B5EF4-FFF2-40B4-BE49-F238E27FC236}">
                <a16:creationId xmlns:a16="http://schemas.microsoft.com/office/drawing/2014/main" id="{B9933D4C-5FB5-7C95-E310-DF0D24675C6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00118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8894D095-CFBA-AADA-0B72-B739A72782B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81865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9CD190-3770-FF95-FBFA-00C402D7A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75FF57-BF0E-6E4E-6B8B-3C901EC63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91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FED09EC-46EE-D375-6E30-077FAC1515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  <p:txBody>
          <a:bodyPr wrap="square" lIns="216000" tIns="216000" rIns="216000" bIns="216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1576800"/>
            <a:ext cx="10317600" cy="247647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2pPr>
            <a:lvl3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3pPr>
            <a:lvl4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4pPr>
            <a:lvl5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5pPr>
            <a:lvl6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6pPr>
            <a:lvl7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7pPr>
            <a:lvl8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8pPr>
            <a:lvl9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9pPr>
          </a:lstStyle>
          <a:p>
            <a:pPr lvl="0"/>
            <a:r>
              <a:rPr lang="de-DE" dirty="0"/>
              <a:t>Quote on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  <a:p>
            <a:pPr lvl="0"/>
            <a:r>
              <a:rPr lang="de-DE" dirty="0"/>
              <a:t>Georgia, Italic, 40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  <a:p>
            <a:pPr lvl="1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Quotes</a:t>
            </a:r>
            <a:r>
              <a:rPr lang="de-DE" dirty="0"/>
              <a:t>, Georgia, Italic, 30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102E4235-1D94-B0B0-97E6-75498170299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3D8AFA1-041C-D431-55FA-3EA3AEA6C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7200" y="5160142"/>
            <a:ext cx="10317600" cy="84215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 err="1"/>
              <a:t>Author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49E4E6B-1292-9C6F-61E0-74886C484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CDB547-5BB1-87C8-245E-947DC113E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141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0803D47-E512-EF06-12E2-B7C74415E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6514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7888" y="409433"/>
            <a:ext cx="6096000" cy="5511942"/>
          </a:xfrm>
        </p:spPr>
        <p:txBody>
          <a:bodyPr vert="horz" anchor="ctr"/>
          <a:lstStyle>
            <a:lvl1pPr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/>
              <a:t>Quote, Georgia, Italic, 30 pt</a:t>
            </a:r>
            <a:br>
              <a:rPr lang="de-DE"/>
            </a:br>
            <a:r>
              <a:rPr lang="de-DE"/>
              <a:t>No more than 5 lines of text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1A2CCA-096A-39D7-4AD8-5CC50BA94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8312" y="1843109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5" y="5002125"/>
            <a:ext cx="2791902" cy="91925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First Name </a:t>
            </a:r>
            <a:r>
              <a:rPr lang="de-DE" dirty="0" err="1"/>
              <a:t>Surname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  <a:p>
            <a:pPr lvl="2"/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E63CD-2D29-E79E-3C71-2CBF09015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B51A208-D039-C471-026B-F5ECF0BA4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088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uote+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EC3DABE-D4E5-D351-963E-34FD93396B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13665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200" y="4012442"/>
            <a:ext cx="10317600" cy="832513"/>
          </a:xfrm>
        </p:spPr>
        <p:txBody>
          <a:bodyPr vert="horz" anchor="b"/>
          <a:lstStyle>
            <a:lvl1pPr algn="ctr"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/>
              <a:t>Short Quote, Georgia, Italic, 30 pt</a:t>
            </a:r>
            <a:endParaRPr lang="de-CH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1736" y="1065186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1736" y="5513697"/>
            <a:ext cx="2828529" cy="59678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First Name </a:t>
            </a:r>
            <a:r>
              <a:rPr lang="de-DE" dirty="0" err="1"/>
              <a:t>Surname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  <a:p>
            <a:pPr lvl="2"/>
            <a:endParaRPr lang="de-CH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C43B717-B5B8-6114-C8A3-4E3DC6E2F403}"/>
              </a:ext>
            </a:extLst>
          </p:cNvPr>
          <p:cNvCxnSpPr/>
          <p:nvPr userDrawn="1"/>
        </p:nvCxnSpPr>
        <p:spPr>
          <a:xfrm>
            <a:off x="5376000" y="5179326"/>
            <a:ext cx="144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2DA2F4-6869-963F-1C8F-DC9A296EE5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2687CA-581A-C339-52E3-C87E4ACAE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2C162-D605-4151-34A8-46DB78E73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262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91A3CC9D-C8AC-9800-39AE-668220846C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95307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200" y="1577976"/>
            <a:ext cx="10317600" cy="892270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200" y="3477296"/>
            <a:ext cx="10317600" cy="1789740"/>
          </a:xfrm>
        </p:spPr>
        <p:txBody>
          <a:bodyPr/>
          <a:lstStyle>
            <a:lvl1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5pPr>
            <a:lvl6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6pPr>
            <a:lvl7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7pPr>
            <a:lvl8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8pPr>
            <a:lvl9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 dirty="0"/>
              <a:t>Author’s information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7184D4A-ABC6-73B7-3255-011F9072AA02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0BF81FC-50A5-9498-E3B5-98F1855060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B7911C6-34B9-52B7-BFAB-9EC1AC5CA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566D1C6-D2FC-E8F1-EF71-AA3793939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284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nect with E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01704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4812D6F-7F2D-9792-3A4B-B9117829B507}"/>
              </a:ext>
            </a:extLst>
          </p:cNvPr>
          <p:cNvSpPr txBox="1"/>
          <p:nvPr userDrawn="1"/>
        </p:nvSpPr>
        <p:spPr>
          <a:xfrm>
            <a:off x="1885666" y="2202954"/>
            <a:ext cx="842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b="1" dirty="0">
                <a:solidFill>
                  <a:schemeClr val="tx2"/>
                </a:solidFill>
              </a:rPr>
              <a:t>Connect </a:t>
            </a:r>
            <a:r>
              <a:rPr lang="de-CH" sz="4000" b="1" dirty="0" err="1">
                <a:solidFill>
                  <a:schemeClr val="tx2"/>
                </a:solidFill>
              </a:rPr>
              <a:t>with</a:t>
            </a:r>
            <a:r>
              <a:rPr lang="de-CH" sz="4000" b="1" dirty="0">
                <a:solidFill>
                  <a:schemeClr val="tx2"/>
                </a:solidFill>
              </a:rPr>
              <a:t> ESO</a:t>
            </a:r>
          </a:p>
        </p:txBody>
      </p:sp>
      <p:grpSp>
        <p:nvGrpSpPr>
          <p:cNvPr id="7" name="Icons social media">
            <a:extLst>
              <a:ext uri="{FF2B5EF4-FFF2-40B4-BE49-F238E27FC236}">
                <a16:creationId xmlns:a16="http://schemas.microsoft.com/office/drawing/2014/main" id="{3A749136-AA50-8556-2B2B-1212D11DF3FA}"/>
              </a:ext>
            </a:extLst>
          </p:cNvPr>
          <p:cNvGrpSpPr/>
          <p:nvPr userDrawn="1"/>
        </p:nvGrpSpPr>
        <p:grpSpPr>
          <a:xfrm>
            <a:off x="4692001" y="4037525"/>
            <a:ext cx="2808666" cy="536494"/>
            <a:chOff x="2527782" y="2733756"/>
            <a:chExt cx="2808666" cy="536494"/>
          </a:xfrm>
        </p:grpSpPr>
        <p:pic>
          <p:nvPicPr>
            <p:cNvPr id="10" name="Icon linkedin">
              <a:extLst>
                <a:ext uri="{FF2B5EF4-FFF2-40B4-BE49-F238E27FC236}">
                  <a16:creationId xmlns:a16="http://schemas.microsoft.com/office/drawing/2014/main" id="{1EF6A419-27B0-5B79-B0A3-B0BDAF71C649}"/>
                </a:ext>
              </a:extLst>
            </p:cNvPr>
            <p:cNvPicPr/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04788" y="2733756"/>
              <a:ext cx="531660" cy="536494"/>
            </a:xfrm>
            <a:prstGeom prst="rect">
              <a:avLst/>
            </a:prstGeom>
          </p:spPr>
        </p:pic>
        <p:pic>
          <p:nvPicPr>
            <p:cNvPr id="12" name="Icon youtube">
              <a:extLst>
                <a:ext uri="{FF2B5EF4-FFF2-40B4-BE49-F238E27FC236}">
                  <a16:creationId xmlns:a16="http://schemas.microsoft.com/office/drawing/2014/main" id="{5EBDB13F-BAC1-1D0C-D007-E0504A0538BD}"/>
                </a:ext>
              </a:extLst>
            </p:cNvPr>
            <p:cNvPicPr/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235013" y="2733756"/>
              <a:ext cx="531703" cy="536494"/>
            </a:xfrm>
            <a:prstGeom prst="rect">
              <a:avLst/>
            </a:prstGeom>
          </p:spPr>
        </p:pic>
        <p:pic>
          <p:nvPicPr>
            <p:cNvPr id="13" name="Icon twitter">
              <a:extLst>
                <a:ext uri="{FF2B5EF4-FFF2-40B4-BE49-F238E27FC236}">
                  <a16:creationId xmlns:a16="http://schemas.microsoft.com/office/drawing/2014/main" id="{3CCB1F1C-A2A9-87F6-4185-EAB2D0EAE0D0}"/>
                </a:ext>
              </a:extLst>
            </p:cNvPr>
            <p:cNvPicPr/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67655" y="2733756"/>
              <a:ext cx="531703" cy="536494"/>
            </a:xfrm>
            <a:prstGeom prst="rect">
              <a:avLst/>
            </a:prstGeom>
          </p:spPr>
        </p:pic>
        <p:pic>
          <p:nvPicPr>
            <p:cNvPr id="14" name="Icon instagram">
              <a:extLst>
                <a:ext uri="{FF2B5EF4-FFF2-40B4-BE49-F238E27FC236}">
                  <a16:creationId xmlns:a16="http://schemas.microsoft.com/office/drawing/2014/main" id="{D10581A4-8FC9-7176-FC26-604E4386BEA2}"/>
                </a:ext>
              </a:extLst>
            </p:cNvPr>
            <p:cNvPicPr/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92885" y="2733756"/>
              <a:ext cx="536494" cy="536494"/>
            </a:xfrm>
            <a:prstGeom prst="rect">
              <a:avLst/>
            </a:prstGeom>
          </p:spPr>
        </p:pic>
        <p:pic>
          <p:nvPicPr>
            <p:cNvPr id="15" name="Icon facebook">
              <a:extLst>
                <a:ext uri="{FF2B5EF4-FFF2-40B4-BE49-F238E27FC236}">
                  <a16:creationId xmlns:a16="http://schemas.microsoft.com/office/drawing/2014/main" id="{905A3959-BC47-7F0A-C7C1-18CBF2C04094}"/>
                </a:ext>
              </a:extLst>
            </p:cNvPr>
            <p:cNvPicPr/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527782" y="2733756"/>
              <a:ext cx="531703" cy="536494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045A2E-5D04-4A34-24D6-B0E5A23C3D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AF8119-9B4B-D4F5-3356-ED60908461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A5667-0CEE-E940-DC84-2B6BD4F8D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92ED34-0F61-17B1-61E8-7CB757140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880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 + info + 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5298FC2-5C65-CDAC-06E8-6185752CB3A8}"/>
              </a:ext>
            </a:extLst>
          </p:cNvPr>
          <p:cNvSpPr txBox="1"/>
          <p:nvPr userDrawn="1"/>
        </p:nvSpPr>
        <p:spPr>
          <a:xfrm>
            <a:off x="899999" y="1762360"/>
            <a:ext cx="10392001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CH" sz="4000" b="1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Flags">
            <a:extLst>
              <a:ext uri="{FF2B5EF4-FFF2-40B4-BE49-F238E27FC236}">
                <a16:creationId xmlns:a16="http://schemas.microsoft.com/office/drawing/2014/main" id="{A764F50D-C111-1A06-50CF-DC02335D7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60E6F2-1258-CF2E-7F23-6017DCE209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pic>
        <p:nvPicPr>
          <p:cNvPr id="10" name="Pic youtube">
            <a:extLst>
              <a:ext uri="{FF2B5EF4-FFF2-40B4-BE49-F238E27FC236}">
                <a16:creationId xmlns:a16="http://schemas.microsoft.com/office/drawing/2014/main" id="{F5778EB2-EC7E-C944-1A4F-764D740EB173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6329206" y="4912463"/>
            <a:ext cx="263821" cy="266198"/>
          </a:xfrm>
          <a:prstGeom prst="rect">
            <a:avLst/>
          </a:prstGeom>
        </p:spPr>
      </p:pic>
      <p:pic>
        <p:nvPicPr>
          <p:cNvPr id="12" name="Pic linkedin">
            <a:extLst>
              <a:ext uri="{FF2B5EF4-FFF2-40B4-BE49-F238E27FC236}">
                <a16:creationId xmlns:a16="http://schemas.microsoft.com/office/drawing/2014/main" id="{28B71ABF-94C6-D96A-F811-AB42C2ED77F1}"/>
              </a:ext>
            </a:extLst>
          </p:cNvPr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6329214" y="4558461"/>
            <a:ext cx="263806" cy="266205"/>
          </a:xfrm>
          <a:prstGeom prst="rect">
            <a:avLst/>
          </a:prstGeom>
        </p:spPr>
      </p:pic>
      <p:pic>
        <p:nvPicPr>
          <p:cNvPr id="13" name="Pic twitter">
            <a:extLst>
              <a:ext uri="{FF2B5EF4-FFF2-40B4-BE49-F238E27FC236}">
                <a16:creationId xmlns:a16="http://schemas.microsoft.com/office/drawing/2014/main" id="{193A1D86-2C61-8597-CC7B-FBC3C56BEEED}"/>
              </a:ext>
            </a:extLst>
          </p:cNvPr>
          <p:cNvPicPr/>
          <p:nvPr userDrawn="1"/>
        </p:nvPicPr>
        <p:blipFill>
          <a:blip r:embed="rId7"/>
          <a:stretch>
            <a:fillRect/>
          </a:stretch>
        </p:blipFill>
        <p:spPr>
          <a:xfrm>
            <a:off x="6329202" y="4204458"/>
            <a:ext cx="263828" cy="266205"/>
          </a:xfrm>
          <a:prstGeom prst="rect">
            <a:avLst/>
          </a:prstGeom>
        </p:spPr>
      </p:pic>
      <p:pic>
        <p:nvPicPr>
          <p:cNvPr id="14" name="Pic instagram">
            <a:extLst>
              <a:ext uri="{FF2B5EF4-FFF2-40B4-BE49-F238E27FC236}">
                <a16:creationId xmlns:a16="http://schemas.microsoft.com/office/drawing/2014/main" id="{FF2FF84F-FCA8-2DD2-2641-3120179EB4D0}"/>
              </a:ext>
            </a:extLst>
          </p:cNvPr>
          <p:cNvPicPr/>
          <p:nvPr userDrawn="1"/>
        </p:nvPicPr>
        <p:blipFill>
          <a:blip r:embed="rId8"/>
          <a:stretch>
            <a:fillRect/>
          </a:stretch>
        </p:blipFill>
        <p:spPr>
          <a:xfrm>
            <a:off x="6328013" y="3850455"/>
            <a:ext cx="266205" cy="266205"/>
          </a:xfrm>
          <a:prstGeom prst="rect">
            <a:avLst/>
          </a:prstGeom>
        </p:spPr>
      </p:pic>
      <p:pic>
        <p:nvPicPr>
          <p:cNvPr id="15" name="Pic facebook">
            <a:extLst>
              <a:ext uri="{FF2B5EF4-FFF2-40B4-BE49-F238E27FC236}">
                <a16:creationId xmlns:a16="http://schemas.microsoft.com/office/drawing/2014/main" id="{5588B66B-7848-FD4D-45A9-05C46263FD12}"/>
              </a:ext>
            </a:extLst>
          </p:cNvPr>
          <p:cNvPicPr/>
          <p:nvPr userDrawn="1"/>
        </p:nvPicPr>
        <p:blipFill>
          <a:blip r:embed="rId9"/>
          <a:stretch>
            <a:fillRect/>
          </a:stretch>
        </p:blipFill>
        <p:spPr>
          <a:xfrm>
            <a:off x="6329202" y="3496452"/>
            <a:ext cx="263828" cy="266205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3A19D0BF-9500-27CE-3021-6A10627B7F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0451" y="3496452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@ESOAstronomy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822DA17-D0C5-C3B6-7E38-E052863F88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0451" y="3850454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@esoastronomy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123B96AF-E31A-3099-DF17-5D8E6ACBE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451" y="4204456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D7C44FA6-0C68-7C62-FB9A-E592FB06B6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0451" y="4558458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 err="1"/>
              <a:t>european</a:t>
            </a:r>
            <a:r>
              <a:rPr lang="de-DE" dirty="0"/>
              <a:t>-southern-</a:t>
            </a:r>
            <a:r>
              <a:rPr lang="de-DE" dirty="0" err="1"/>
              <a:t>observatory</a:t>
            </a:r>
            <a:endParaRPr lang="de-DE" dirty="0"/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F0007E12-939A-F866-DC2D-DE999A871D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451" y="4912459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@ESOobservatory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CDC22D2D-5C3B-1EB3-466A-9E78C49AB9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5" y="3496452"/>
            <a:ext cx="4938751" cy="1682212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 err="1"/>
              <a:t>Author’s</a:t>
            </a:r>
            <a:r>
              <a:rPr lang="de-DE" dirty="0"/>
              <a:t> </a:t>
            </a:r>
            <a:r>
              <a:rPr lang="de-DE" dirty="0" err="1"/>
              <a:t>info</a:t>
            </a:r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A5A8D3B-FCD9-2598-E0AB-EB2836CD0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2F2A784-EA13-B4CD-79A5-5AD3E8E78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605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F73511-5300-CCC6-5C11-A8FDAEBF7B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8768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br>
              <a:rPr lang="de-DE" dirty="0"/>
            </a:br>
            <a:r>
              <a:rPr lang="de-DE" dirty="0" err="1"/>
              <a:t>section</a:t>
            </a:r>
            <a:r>
              <a:rPr lang="de-DE" dirty="0"/>
              <a:t> title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Arial </a:t>
            </a:r>
            <a:r>
              <a:rPr lang="de-DE" dirty="0" err="1"/>
              <a:t>Bold</a:t>
            </a:r>
            <a:r>
              <a:rPr lang="de-DE" dirty="0"/>
              <a:t>, 40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blue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3957A0-AB22-3832-DD70-E9DDB209C5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8BAD6BE-D4C6-E342-3881-EF9E7CB04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988B51-2F72-F5D3-5EB6-ABE6BF12C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844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31BE4BD-4E5F-44CC-0E6A-31AA7AB72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8590D08-5B9B-FAE2-CE89-780CF667F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FEAC6F-2C46-58C3-07AB-E217572BED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0"/>
            </a:lvl1pPr>
          </a:lstStyle>
          <a:p>
            <a:r>
              <a:rPr lang="en-US"/>
              <a:t>Here the section title Author and Occasion in Italics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96549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 whit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31BE4BD-4E5F-44CC-0E6A-31AA7AB72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8590D08-5B9B-FAE2-CE89-780CF667F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6FEAC6F-2C46-58C3-07AB-E217572BED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en-US"/>
              <a:t>Here the section title Author and Occasion in Italics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9437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c whit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31BE4BD-4E5F-44CC-0E6A-31AA7AB72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8590D08-5B9B-FAE2-CE89-780CF667F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807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8E82346-05BA-CCC7-D114-7954D9FAC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105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7F2843-594C-6F63-2F32-5A86C414A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A70BAEB-9991-D235-D3F1-F4B729591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8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D0155401-1AEB-1D20-0D21-BFCA0D159CD7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D480D7-AB0E-7E7F-2CB6-5C4E65A97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6B553B3-B462-8399-0BF5-579A0A442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23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Text on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433C8CD0-D1FB-D1D7-F1A0-5048999E0FED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B67FD83-4375-1532-33EA-54349EFF9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EA54C8-0520-2DFA-F3C4-A7A1CE0A3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32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B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20D47E81-E9A6-BB7A-A5AC-082A992B8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/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Text on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background</a:t>
            </a:r>
            <a:endParaRPr lang="de-DE" dirty="0"/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93884E-30FD-BE94-EB74-D5EBDFB37F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C1DCEA-8A03-ED66-EC67-A829554C2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cxnSp>
        <p:nvCxnSpPr>
          <p:cNvPr id="4" name="Gerader Verbinder 5">
            <a:extLst>
              <a:ext uri="{FF2B5EF4-FFF2-40B4-BE49-F238E27FC236}">
                <a16:creationId xmlns:a16="http://schemas.microsoft.com/office/drawing/2014/main" id="{A83983A7-122C-0FD8-D3FF-9BD31D5ED1B1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0BE397-FDCE-4D8A-1792-DA6AED828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B2B397-25CB-3DB1-6EE8-6306B39F9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847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>
                <a:solidFill>
                  <a:schemeClr val="tx1"/>
                </a:solidFill>
                <a:effectLst/>
                <a:latin typeface="+mn-lt"/>
              </a:defRPr>
            </a:lvl9pPr>
          </a:lstStyle>
          <a:p>
            <a:pPr lvl="0"/>
            <a:r>
              <a:rPr lang="de-DE" dirty="0"/>
              <a:t>1-Column Text + </a:t>
            </a:r>
            <a:r>
              <a:rPr lang="de-DE" dirty="0" err="1"/>
              <a:t>white</a:t>
            </a:r>
            <a:r>
              <a:rPr lang="de-DE" dirty="0"/>
              <a:t> </a:t>
            </a:r>
            <a:r>
              <a:rPr lang="de-DE" dirty="0" err="1"/>
              <a:t>background</a:t>
            </a:r>
            <a:endParaRPr lang="de-DE" dirty="0"/>
          </a:p>
          <a:p>
            <a:pPr lvl="0"/>
            <a:r>
              <a:rPr lang="de-DE" dirty="0"/>
              <a:t>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A77A81-4D96-818A-C166-E1A70E33BA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7204DC-6CCF-6A0E-CBF5-198E2288F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BA2C1-D75D-9491-E0A5-6ECB3705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223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Arial </a:t>
            </a:r>
            <a:r>
              <a:rPr lang="de-DE" dirty="0" err="1"/>
              <a:t>bold</a:t>
            </a:r>
            <a:r>
              <a:rPr lang="de-DE" dirty="0"/>
              <a:t>, 30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2016000"/>
            <a:ext cx="10317164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Quote,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812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 dirty="0"/>
              <a:t>Headline </a:t>
            </a:r>
            <a:r>
              <a:rPr lang="de-DE" dirty="0" err="1"/>
              <a:t>add</a:t>
            </a:r>
            <a:r>
              <a:rPr lang="de-DE" dirty="0"/>
              <a:t>-on, Arial Italic, 18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E0AFCE-F3CF-AA02-7BFD-0DCB6F31D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417723-D2D7-2B34-0A4D-8E4ECB75C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15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D6331505-9ECA-3956-1067-E87CC20DB7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1918892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5" imgW="410" imgH="409" progId="TCLayout.ActiveDocument.1">
                  <p:embed/>
                </p:oleObj>
              </mc:Choice>
              <mc:Fallback>
                <p:oleObj name="think-cell Folie" r:id="rId35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430F5F-5EE6-7217-0204-9D76CC0E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bold</a:t>
            </a:r>
            <a:r>
              <a:rPr lang="de-DE" dirty="0"/>
              <a:t>, 30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1FBA3B-4EF4-7A72-C915-876AFB7AA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625" y="2014538"/>
            <a:ext cx="10317164" cy="3906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Quote,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44BAAE-B800-7FD6-3DA7-97327451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6625" y="6532505"/>
            <a:ext cx="5147376" cy="175312"/>
          </a:xfrm>
          <a:prstGeom prst="rect">
            <a:avLst/>
          </a:prstGeom>
        </p:spPr>
        <p:txBody>
          <a:bodyPr vert="horz" lIns="0" tIns="0" rIns="0" bIns="18000" rtlCol="0" anchor="b">
            <a:noAutofit/>
          </a:bodyPr>
          <a:lstStyle>
            <a:lvl1pPr algn="l">
              <a:defRPr sz="9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3DEE3F7-A4A5-97B4-1A51-BC68FBBF3DCB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F986432C-5575-7D1B-27F5-31B6D699A418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35937-DD6E-925E-ECB7-082E86112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D8CB2-6494-188F-2910-1DCD71AD5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00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  <p:sldLayoutId id="2147483653" r:id="rId9"/>
    <p:sldLayoutId id="214748365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81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2" r:id="rId30"/>
    <p:sldLayoutId id="2147483683" r:id="rId31"/>
    <p:sldLayoutId id="214748368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4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1000"/>
        </a:lnSpc>
        <a:spcBef>
          <a:spcPts val="12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8000"/>
        </a:lnSpc>
        <a:spcBef>
          <a:spcPts val="1200"/>
        </a:spcBef>
        <a:buClr>
          <a:schemeClr val="tx2"/>
        </a:buClr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1000"/>
        </a:lnSpc>
        <a:spcBef>
          <a:spcPts val="1200"/>
        </a:spcBef>
        <a:buClr>
          <a:schemeClr val="bg2"/>
        </a:buClr>
        <a:buFont typeface="Arial" panose="020B0604020202020204" pitchFamily="34" charset="0"/>
        <a:buNone/>
        <a:defRPr sz="2400" i="1" kern="1200">
          <a:solidFill>
            <a:schemeClr val="bg2"/>
          </a:solidFill>
          <a:latin typeface="Georgia" panose="02040502050405020303" pitchFamily="18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90" userDrawn="1">
          <p15:clr>
            <a:srgbClr val="F26B43"/>
          </p15:clr>
        </p15:guide>
        <p15:guide id="5" pos="886" userDrawn="1">
          <p15:clr>
            <a:srgbClr val="F26B43"/>
          </p15:clr>
        </p15:guide>
        <p15:guide id="6" pos="1181" userDrawn="1">
          <p15:clr>
            <a:srgbClr val="F26B43"/>
          </p15:clr>
        </p15:guide>
        <p15:guide id="7" pos="1476" userDrawn="1">
          <p15:clr>
            <a:srgbClr val="F26B43"/>
          </p15:clr>
        </p15:guide>
        <p15:guide id="8" pos="1772" userDrawn="1">
          <p15:clr>
            <a:srgbClr val="F26B43"/>
          </p15:clr>
        </p15:guide>
        <p15:guide id="9" pos="2067" userDrawn="1">
          <p15:clr>
            <a:srgbClr val="F26B43"/>
          </p15:clr>
        </p15:guide>
        <p15:guide id="10" pos="2363" userDrawn="1">
          <p15:clr>
            <a:srgbClr val="F26B43"/>
          </p15:clr>
        </p15:guide>
        <p15:guide id="11" pos="2658" userDrawn="1">
          <p15:clr>
            <a:srgbClr val="F26B43"/>
          </p15:clr>
        </p15:guide>
        <p15:guide id="12" pos="2953" userDrawn="1">
          <p15:clr>
            <a:srgbClr val="F26B43"/>
          </p15:clr>
        </p15:guide>
        <p15:guide id="13" pos="3249" userDrawn="1">
          <p15:clr>
            <a:srgbClr val="F26B43"/>
          </p15:clr>
        </p15:guide>
        <p15:guide id="14" pos="3544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4135" userDrawn="1">
          <p15:clr>
            <a:srgbClr val="F26B43"/>
          </p15:clr>
        </p15:guide>
        <p15:guide id="17" pos="4430" userDrawn="1">
          <p15:clr>
            <a:srgbClr val="F26B43"/>
          </p15:clr>
        </p15:guide>
        <p15:guide id="18" pos="4726" userDrawn="1">
          <p15:clr>
            <a:srgbClr val="F26B43"/>
          </p15:clr>
        </p15:guide>
        <p15:guide id="19" pos="5021" userDrawn="1">
          <p15:clr>
            <a:srgbClr val="F26B43"/>
          </p15:clr>
        </p15:guide>
        <p15:guide id="20" pos="5316" userDrawn="1">
          <p15:clr>
            <a:srgbClr val="F26B43"/>
          </p15:clr>
        </p15:guide>
        <p15:guide id="21" pos="5612" userDrawn="1">
          <p15:clr>
            <a:srgbClr val="F26B43"/>
          </p15:clr>
        </p15:guide>
        <p15:guide id="22" pos="5907" userDrawn="1">
          <p15:clr>
            <a:srgbClr val="F26B43"/>
          </p15:clr>
        </p15:guide>
        <p15:guide id="23" pos="6203" userDrawn="1">
          <p15:clr>
            <a:srgbClr val="F26B43"/>
          </p15:clr>
        </p15:guide>
        <p15:guide id="24" pos="6498" userDrawn="1">
          <p15:clr>
            <a:srgbClr val="F26B43"/>
          </p15:clr>
        </p15:guide>
        <p15:guide id="25" pos="6793" userDrawn="1">
          <p15:clr>
            <a:srgbClr val="F26B43"/>
          </p15:clr>
        </p15:guide>
        <p15:guide id="26" pos="7089" userDrawn="1">
          <p15:clr>
            <a:srgbClr val="F26B43"/>
          </p15:clr>
        </p15:guide>
        <p15:guide id="27" pos="7384" userDrawn="1">
          <p15:clr>
            <a:srgbClr val="F26B43"/>
          </p15:clr>
        </p15:guide>
        <p15:guide id="28" orient="horz" userDrawn="1">
          <p15:clr>
            <a:srgbClr val="F26B43"/>
          </p15:clr>
        </p15:guide>
        <p15:guide id="29" orient="horz" pos="4320" userDrawn="1">
          <p15:clr>
            <a:srgbClr val="F26B43"/>
          </p15:clr>
        </p15:guide>
        <p15:guide id="30" orient="horz" pos="249" userDrawn="1">
          <p15:clr>
            <a:srgbClr val="F26B43"/>
          </p15:clr>
        </p15:guide>
        <p15:guide id="31" orient="horz" pos="40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6.sv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9.jpeg"/><Relationship Id="rId7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tif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1.png"/><Relationship Id="rId7" Type="http://schemas.openxmlformats.org/officeDocument/2006/relationships/image" Target="../media/image5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11" Type="http://schemas.openxmlformats.org/officeDocument/2006/relationships/image" Target="../media/image6.sv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.pn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.png"/><Relationship Id="rId5" Type="http://schemas.openxmlformats.org/officeDocument/2006/relationships/image" Target="../media/image67.jpe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7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2A4CF2-09F9-CABB-D71F-44FE94E5B1A9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How ESO saw first light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EE27E9-3A95-0964-0DEE-291F01907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6FBB5-2A39-B135-6700-0DBD32ABDA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CC463-8E8F-64D8-F20B-12C11C0A5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866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group of people riding horses on a rocky terrain&#10;&#10;Description automatically generated with low confidence">
            <a:extLst>
              <a:ext uri="{FF2B5EF4-FFF2-40B4-BE49-F238E27FC236}">
                <a16:creationId xmlns:a16="http://schemas.microsoft.com/office/drawing/2014/main" id="{E4D6ECA2-006A-0092-4512-E8B5CFB9A6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4A148FE-6A44-A39D-F2B8-D05EC246AF86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1961 to 1963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75ED0FA-6695-216A-A669-2FAE319D8A30}"/>
              </a:ext>
            </a:extLst>
          </p:cNvPr>
          <p:cNvSpPr txBox="1">
            <a:spLocks/>
          </p:cNvSpPr>
          <p:nvPr/>
        </p:nvSpPr>
        <p:spPr>
          <a:xfrm>
            <a:off x="936624" y="1194086"/>
            <a:ext cx="10317600" cy="39690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i="1"/>
              <a:t>Meanwhile in South America…</a:t>
            </a:r>
            <a:endParaRPr lang="de-DE" i="1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E34B939-891D-C512-81E3-AFFB13C7B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8C164-0D8A-F77F-4F9E-6F2D042E270B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F.K.Edmondson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258DE-7D92-A360-0480-90BF6E8C90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D084E-1742-47E0-CF5D-C97FF5FFC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499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E7AA87F9-2558-B7A5-7E49-A9FACFAA17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8C9A170-DF3E-FC0D-454D-866887CCB95C}"/>
              </a:ext>
            </a:extLst>
          </p:cNvPr>
          <p:cNvSpPr txBox="1">
            <a:spLocks/>
          </p:cNvSpPr>
          <p:nvPr/>
        </p:nvSpPr>
        <p:spPr>
          <a:xfrm>
            <a:off x="936624" y="5122100"/>
            <a:ext cx="10317600" cy="78816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b="1" dirty="0" err="1"/>
              <a:t>collaboration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US </a:t>
            </a:r>
            <a:r>
              <a:rPr lang="de-DE" b="1" dirty="0" err="1"/>
              <a:t>astromoners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ESO </a:t>
            </a:r>
            <a:r>
              <a:rPr lang="de-DE" dirty="0" err="1"/>
              <a:t>sends</a:t>
            </a:r>
            <a:r>
              <a:rPr lang="de-DE" dirty="0"/>
              <a:t> a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various</a:t>
            </a:r>
            <a:r>
              <a:rPr lang="de-DE" dirty="0"/>
              <a:t> </a:t>
            </a:r>
            <a:r>
              <a:rPr lang="de-DE" dirty="0" err="1"/>
              <a:t>mountain</a:t>
            </a:r>
            <a:r>
              <a:rPr lang="de-DE" dirty="0"/>
              <a:t> </a:t>
            </a:r>
            <a:r>
              <a:rPr lang="de-DE" dirty="0" err="1"/>
              <a:t>tops</a:t>
            </a:r>
            <a:r>
              <a:rPr lang="de-DE" dirty="0"/>
              <a:t> in Chile.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4BA6E57-C1C6-51EC-5DED-AF94EC45E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F1A16-D318-7C34-39AF-27EAF89AFFB3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F.K.Edmondson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22E30-7DB4-64F8-B89B-67F60E9598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C233E-35FE-FC3F-BA44-04749F8C3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564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CE5FF5E-86DA-156E-9978-6CCED08FB9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8F1BE-AF09-C671-8B60-B924B19C5F32}"/>
              </a:ext>
            </a:extLst>
          </p:cNvPr>
          <p:cNvSpPr txBox="1">
            <a:spLocks/>
          </p:cNvSpPr>
          <p:nvPr/>
        </p:nvSpPr>
        <p:spPr>
          <a:xfrm>
            <a:off x="936624" y="4769564"/>
            <a:ext cx="10317600" cy="11985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en-GB" b="1" dirty="0"/>
              <a:t>Chile’s Atacama Desert </a:t>
            </a:r>
            <a:r>
              <a:rPr lang="en-GB" dirty="0"/>
              <a:t>offers </a:t>
            </a:r>
            <a:br>
              <a:rPr lang="en-GB" dirty="0"/>
            </a:br>
            <a:r>
              <a:rPr lang="en-GB" dirty="0"/>
              <a:t>unique astronomical sites with </a:t>
            </a:r>
            <a:r>
              <a:rPr lang="en-GB" b="1" dirty="0"/>
              <a:t>over 300 clear nights per year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free from radio interference and with minimal light pollution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4B0391C-4D4B-DF61-D02B-DE8F1E0E6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8F708C-9E07-C2B2-E4B7-724FE64B79D9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Claude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Nicollier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54F99-7F89-CFD1-8CEC-13D3DE7130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A2FF7-29BF-1E09-C742-FA207DBE4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077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9F06D4F-D5ED-F51A-CDB7-FACDAC0B117D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5 October 1962, Paris</a:t>
            </a:r>
            <a:endParaRPr lang="en-US" dirty="0"/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982B07A7-EF99-5C7C-237F-262BBA9D5751}"/>
              </a:ext>
            </a:extLst>
          </p:cNvPr>
          <p:cNvSpPr txBox="1">
            <a:spLocks/>
          </p:cNvSpPr>
          <p:nvPr/>
        </p:nvSpPr>
        <p:spPr>
          <a:xfrm>
            <a:off x="936624" y="1296812"/>
            <a:ext cx="8910639" cy="2854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Suddenly it all comes together!</a:t>
            </a:r>
            <a:endParaRPr lang="en-US" dirty="0"/>
          </a:p>
        </p:txBody>
      </p:sp>
      <p:pic>
        <p:nvPicPr>
          <p:cNvPr id="11" name="Grafik 6">
            <a:extLst>
              <a:ext uri="{FF2B5EF4-FFF2-40B4-BE49-F238E27FC236}">
                <a16:creationId xmlns:a16="http://schemas.microsoft.com/office/drawing/2014/main" id="{7AF93BB1-BC66-47CA-5F06-F48B58ED2B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17011" y="1711297"/>
            <a:ext cx="5152437" cy="425612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57020F3-1951-0D77-6B76-FEF988635EF8}"/>
              </a:ext>
            </a:extLst>
          </p:cNvPr>
          <p:cNvSpPr txBox="1">
            <a:spLocks/>
          </p:cNvSpPr>
          <p:nvPr/>
        </p:nvSpPr>
        <p:spPr>
          <a:xfrm>
            <a:off x="936625" y="2016000"/>
            <a:ext cx="5147376" cy="3905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</a:pPr>
            <a:r>
              <a:rPr lang="en-GB" dirty="0"/>
              <a:t>Belgium, France, Germany, the Netherlands and Sweden </a:t>
            </a:r>
            <a:r>
              <a:rPr lang="en-GB" b="1" dirty="0"/>
              <a:t>sign the ESO Convention</a:t>
            </a:r>
            <a:r>
              <a:rPr lang="en-GB" dirty="0"/>
              <a:t> to establish the:</a:t>
            </a:r>
          </a:p>
          <a:p>
            <a:pPr>
              <a:spcBef>
                <a:spcPts val="1600"/>
              </a:spcBef>
            </a:pPr>
            <a:r>
              <a:rPr lang="en-GB" i="1" dirty="0"/>
              <a:t>European Organisation for Astronomical Research in the Southern Hemisphere</a:t>
            </a:r>
          </a:p>
          <a:p>
            <a:pPr>
              <a:spcBef>
                <a:spcPts val="1600"/>
              </a:spcBef>
            </a:pPr>
            <a:r>
              <a:rPr lang="en-GB" dirty="0"/>
              <a:t>– today commonly referred to as the </a:t>
            </a:r>
            <a:r>
              <a:rPr lang="en-GB" b="1" dirty="0"/>
              <a:t>European Southern Observatory.</a:t>
            </a: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02A2C2D8-2CFC-4EBB-12C1-174CAA3D51BE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0ECFE549-0969-9B04-62CD-1B2F1FE4F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6E7FA-5910-6208-23FD-202CB1AA76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76C559-FA9C-A66C-98CB-8038E8FC8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6BDAE4-EE3F-2509-4FD5-E6D6274B85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3811989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DCF66D20-CA5E-1ECE-31B7-A212E0E51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A976768-8FBF-3081-CA8E-002AE7D8321A}"/>
              </a:ext>
            </a:extLst>
          </p:cNvPr>
          <p:cNvSpPr txBox="1">
            <a:spLocks/>
          </p:cNvSpPr>
          <p:nvPr/>
        </p:nvSpPr>
        <p:spPr>
          <a:xfrm>
            <a:off x="936000" y="3253589"/>
            <a:ext cx="9380945" cy="7468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1966</a:t>
            </a:r>
            <a:endParaRPr lang="de-DE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54CF26-94B8-9C51-BC0D-44BE1BB0D4DB}"/>
              </a:ext>
            </a:extLst>
          </p:cNvPr>
          <p:cNvSpPr txBox="1">
            <a:spLocks/>
          </p:cNvSpPr>
          <p:nvPr/>
        </p:nvSpPr>
        <p:spPr>
          <a:xfrm>
            <a:off x="936624" y="4312474"/>
            <a:ext cx="3842766" cy="160890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en-GB" dirty="0"/>
              <a:t>The </a:t>
            </a:r>
            <a:r>
              <a:rPr lang="en-GB" b="1" dirty="0"/>
              <a:t>1-metre telescope </a:t>
            </a:r>
            <a:br>
              <a:rPr lang="en-GB" dirty="0"/>
            </a:br>
            <a:r>
              <a:rPr lang="en-GB" dirty="0"/>
              <a:t>sees first light, followed by many more ESO telescopes </a:t>
            </a:r>
            <a:br>
              <a:rPr lang="en-GB" dirty="0"/>
            </a:br>
            <a:r>
              <a:rPr lang="en-GB" dirty="0"/>
              <a:t>in </a:t>
            </a:r>
            <a:r>
              <a:rPr lang="en-GB" b="1" dirty="0"/>
              <a:t>La Silla, Chile.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FD4149D-66D6-690B-9B56-E6EE611E8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4A4E8-1137-462F-0CE4-A47CC0327D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EC391-6979-554E-B545-8B626D7AB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513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>
            <a:extLst>
              <a:ext uri="{FF2B5EF4-FFF2-40B4-BE49-F238E27FC236}">
                <a16:creationId xmlns:a16="http://schemas.microsoft.com/office/drawing/2014/main" id="{984F6851-E31A-94C7-4362-68E3B9224A30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Timeline</a:t>
            </a:r>
            <a:endParaRPr lang="en-US" dirty="0"/>
          </a:p>
        </p:txBody>
      </p:sp>
      <p:cxnSp>
        <p:nvCxnSpPr>
          <p:cNvPr id="127" name="Gerade Verbindung mit Pfeil 8">
            <a:extLst>
              <a:ext uri="{FF2B5EF4-FFF2-40B4-BE49-F238E27FC236}">
                <a16:creationId xmlns:a16="http://schemas.microsoft.com/office/drawing/2014/main" id="{1358AC04-2A10-AB5A-D6A6-AE1C08E9DA93}"/>
              </a:ext>
            </a:extLst>
          </p:cNvPr>
          <p:cNvCxnSpPr>
            <a:cxnSpLocks/>
          </p:cNvCxnSpPr>
          <p:nvPr/>
        </p:nvCxnSpPr>
        <p:spPr>
          <a:xfrm>
            <a:off x="0" y="1854718"/>
            <a:ext cx="12192000" cy="0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Gerade Verbindung mit Pfeil 3">
            <a:extLst>
              <a:ext uri="{FF2B5EF4-FFF2-40B4-BE49-F238E27FC236}">
                <a16:creationId xmlns:a16="http://schemas.microsoft.com/office/drawing/2014/main" id="{ACA39AFD-24F1-E5A6-C2D2-DE23CB6D15AB}"/>
              </a:ext>
            </a:extLst>
          </p:cNvPr>
          <p:cNvCxnSpPr>
            <a:cxnSpLocks/>
          </p:cNvCxnSpPr>
          <p:nvPr/>
        </p:nvCxnSpPr>
        <p:spPr>
          <a:xfrm flipV="1">
            <a:off x="1292305" y="1854718"/>
            <a:ext cx="0" cy="455084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platzhalter 1">
            <a:extLst>
              <a:ext uri="{FF2B5EF4-FFF2-40B4-BE49-F238E27FC236}">
                <a16:creationId xmlns:a16="http://schemas.microsoft.com/office/drawing/2014/main" id="{5982F62D-C2EA-FCF7-C3F8-EAE096388167}"/>
              </a:ext>
            </a:extLst>
          </p:cNvPr>
          <p:cNvSpPr txBox="1">
            <a:spLocks/>
          </p:cNvSpPr>
          <p:nvPr/>
        </p:nvSpPr>
        <p:spPr>
          <a:xfrm>
            <a:off x="261902" y="3277940"/>
            <a:ext cx="1879595" cy="1615827"/>
          </a:xfrm>
          <a:prstGeom prst="rect">
            <a:avLst/>
          </a:prstGeom>
        </p:spPr>
        <p:txBody>
          <a:bodyPr lIns="0" tIns="46800" rIns="0" bIns="46800" anchor="t">
            <a:noAutofit/>
          </a:bodyPr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500" i="1" dirty="0">
                <a:solidFill>
                  <a:schemeClr val="bg1"/>
                </a:solidFill>
              </a:rPr>
              <a:t>5 </a:t>
            </a:r>
            <a:r>
              <a:rPr lang="de-DE" sz="1500" i="1" dirty="0" err="1">
                <a:solidFill>
                  <a:schemeClr val="bg1"/>
                </a:solidFill>
              </a:rPr>
              <a:t>October</a:t>
            </a:r>
            <a:endParaRPr lang="de-DE" sz="1500" i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500" dirty="0" err="1">
                <a:solidFill>
                  <a:schemeClr val="bg1"/>
                </a:solidFill>
              </a:rPr>
              <a:t>Founding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members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Belgium</a:t>
            </a:r>
            <a:r>
              <a:rPr lang="de-DE" sz="1500" dirty="0">
                <a:solidFill>
                  <a:schemeClr val="bg1"/>
                </a:solidFill>
              </a:rPr>
              <a:t>, France, </a:t>
            </a:r>
            <a:br>
              <a:rPr lang="de-DE" sz="1500" dirty="0">
                <a:solidFill>
                  <a:schemeClr val="bg1"/>
                </a:solidFill>
              </a:rPr>
            </a:br>
            <a:r>
              <a:rPr lang="de-DE" sz="1500" dirty="0" err="1">
                <a:solidFill>
                  <a:schemeClr val="bg1"/>
                </a:solidFill>
              </a:rPr>
              <a:t>the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Netherlands</a:t>
            </a:r>
            <a:r>
              <a:rPr lang="de-DE" sz="1500" dirty="0">
                <a:solidFill>
                  <a:schemeClr val="bg1"/>
                </a:solidFill>
              </a:rPr>
              <a:t>, Germany and </a:t>
            </a:r>
            <a:r>
              <a:rPr lang="de-DE" sz="1500" dirty="0" err="1">
                <a:solidFill>
                  <a:schemeClr val="bg1"/>
                </a:solidFill>
              </a:rPr>
              <a:t>Sweden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sign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the</a:t>
            </a:r>
            <a:r>
              <a:rPr lang="de-DE" sz="1500" dirty="0">
                <a:solidFill>
                  <a:schemeClr val="bg1"/>
                </a:solidFill>
              </a:rPr>
              <a:t> ESO </a:t>
            </a:r>
            <a:r>
              <a:rPr lang="de-DE" sz="1500" dirty="0" err="1">
                <a:solidFill>
                  <a:schemeClr val="bg1"/>
                </a:solidFill>
              </a:rPr>
              <a:t>convention</a:t>
            </a:r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30" name="Textplatzhalter 1">
            <a:extLst>
              <a:ext uri="{FF2B5EF4-FFF2-40B4-BE49-F238E27FC236}">
                <a16:creationId xmlns:a16="http://schemas.microsoft.com/office/drawing/2014/main" id="{FE0C1065-3F16-AE3C-490C-BFC19739FBA8}"/>
              </a:ext>
            </a:extLst>
          </p:cNvPr>
          <p:cNvSpPr txBox="1">
            <a:spLocks/>
          </p:cNvSpPr>
          <p:nvPr/>
        </p:nvSpPr>
        <p:spPr>
          <a:xfrm>
            <a:off x="942658" y="1437449"/>
            <a:ext cx="699293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1962</a:t>
            </a:r>
          </a:p>
        </p:txBody>
      </p:sp>
      <p:pic>
        <p:nvPicPr>
          <p:cNvPr id="131" name="Grafik 39">
            <a:extLst>
              <a:ext uri="{FF2B5EF4-FFF2-40B4-BE49-F238E27FC236}">
                <a16:creationId xmlns:a16="http://schemas.microsoft.com/office/drawing/2014/main" id="{00D3BFBB-683F-9659-4E2D-C28DAB744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91" y="2400174"/>
            <a:ext cx="373303" cy="196956"/>
          </a:xfrm>
          <a:prstGeom prst="rect">
            <a:avLst/>
          </a:prstGeom>
        </p:spPr>
      </p:pic>
      <p:pic>
        <p:nvPicPr>
          <p:cNvPr id="132" name="Grafik 40">
            <a:extLst>
              <a:ext uri="{FF2B5EF4-FFF2-40B4-BE49-F238E27FC236}">
                <a16:creationId xmlns:a16="http://schemas.microsoft.com/office/drawing/2014/main" id="{48F0CBD7-D9D6-67B0-20C3-65C39F7B4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553" y="2400174"/>
            <a:ext cx="373303" cy="196956"/>
          </a:xfrm>
          <a:prstGeom prst="rect">
            <a:avLst/>
          </a:prstGeom>
        </p:spPr>
      </p:pic>
      <p:pic>
        <p:nvPicPr>
          <p:cNvPr id="133" name="Grafik 41">
            <a:extLst>
              <a:ext uri="{FF2B5EF4-FFF2-40B4-BE49-F238E27FC236}">
                <a16:creationId xmlns:a16="http://schemas.microsoft.com/office/drawing/2014/main" id="{B64AE72B-2338-A644-60CF-3D1CEE2FC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241" y="2955540"/>
            <a:ext cx="373303" cy="196956"/>
          </a:xfrm>
          <a:prstGeom prst="rect">
            <a:avLst/>
          </a:prstGeom>
        </p:spPr>
      </p:pic>
      <p:pic>
        <p:nvPicPr>
          <p:cNvPr id="134" name="Grafik 42" descr="Ein Bild, das Platz enthält.&#10;&#10;Automatisch generierte Beschreibung">
            <a:extLst>
              <a:ext uri="{FF2B5EF4-FFF2-40B4-BE49-F238E27FC236}">
                <a16:creationId xmlns:a16="http://schemas.microsoft.com/office/drawing/2014/main" id="{ACAF08C1-F515-9D2E-005A-FABC1972B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552" y="2682193"/>
            <a:ext cx="373303" cy="196956"/>
          </a:xfrm>
          <a:prstGeom prst="rect">
            <a:avLst/>
          </a:prstGeom>
        </p:spPr>
      </p:pic>
      <p:pic>
        <p:nvPicPr>
          <p:cNvPr id="135" name="Grafik 43">
            <a:extLst>
              <a:ext uri="{FF2B5EF4-FFF2-40B4-BE49-F238E27FC236}">
                <a16:creationId xmlns:a16="http://schemas.microsoft.com/office/drawing/2014/main" id="{85A4AC5D-A809-79A9-693C-83E1844BC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590" y="2682193"/>
            <a:ext cx="373303" cy="196956"/>
          </a:xfrm>
          <a:prstGeom prst="rect">
            <a:avLst/>
          </a:prstGeom>
        </p:spPr>
      </p:pic>
      <p:sp>
        <p:nvSpPr>
          <p:cNvPr id="136" name="Textplatzhalter 1">
            <a:extLst>
              <a:ext uri="{FF2B5EF4-FFF2-40B4-BE49-F238E27FC236}">
                <a16:creationId xmlns:a16="http://schemas.microsoft.com/office/drawing/2014/main" id="{9D32001B-3EC8-18DA-E48B-5D8A8B57782E}"/>
              </a:ext>
            </a:extLst>
          </p:cNvPr>
          <p:cNvSpPr txBox="1">
            <a:spLocks/>
          </p:cNvSpPr>
          <p:nvPr/>
        </p:nvSpPr>
        <p:spPr>
          <a:xfrm>
            <a:off x="1912762" y="1437449"/>
            <a:ext cx="699291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1963</a:t>
            </a:r>
          </a:p>
        </p:txBody>
      </p:sp>
      <p:sp>
        <p:nvSpPr>
          <p:cNvPr id="137" name="TextBox 63">
            <a:extLst>
              <a:ext uri="{FF2B5EF4-FFF2-40B4-BE49-F238E27FC236}">
                <a16:creationId xmlns:a16="http://schemas.microsoft.com/office/drawing/2014/main" id="{D711438D-B760-5880-C3AF-1FBB2419BAA9}"/>
              </a:ext>
            </a:extLst>
          </p:cNvPr>
          <p:cNvSpPr txBox="1"/>
          <p:nvPr/>
        </p:nvSpPr>
        <p:spPr>
          <a:xfrm>
            <a:off x="891563" y="5408140"/>
            <a:ext cx="2599529" cy="7848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de-DE" sz="1500" i="1" dirty="0">
                <a:solidFill>
                  <a:schemeClr val="bg1"/>
                </a:solidFill>
              </a:rPr>
              <a:t>6 November </a:t>
            </a:r>
            <a:endParaRPr lang="de-DE" sz="1500" dirty="0">
              <a:solidFill>
                <a:schemeClr val="bg1"/>
              </a:solidFill>
            </a:endParaRPr>
          </a:p>
          <a:p>
            <a:pPr algn="ctr"/>
            <a:r>
              <a:rPr lang="de-DE" sz="1500" dirty="0">
                <a:solidFill>
                  <a:schemeClr val="bg1"/>
                </a:solidFill>
              </a:rPr>
              <a:t>ESO </a:t>
            </a:r>
            <a:r>
              <a:rPr lang="de-DE" sz="1500" dirty="0" err="1">
                <a:solidFill>
                  <a:schemeClr val="bg1"/>
                </a:solidFill>
              </a:rPr>
              <a:t>signs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agreement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with</a:t>
            </a:r>
            <a:r>
              <a:rPr lang="de-DE" sz="1500" dirty="0">
                <a:solidFill>
                  <a:schemeClr val="bg1"/>
                </a:solidFill>
              </a:rPr>
              <a:t> Chile</a:t>
            </a:r>
            <a:endParaRPr lang="en-US" sz="1500" dirty="0"/>
          </a:p>
        </p:txBody>
      </p:sp>
      <p:pic>
        <p:nvPicPr>
          <p:cNvPr id="138" name="Grafik 9">
            <a:extLst>
              <a:ext uri="{FF2B5EF4-FFF2-40B4-BE49-F238E27FC236}">
                <a16:creationId xmlns:a16="http://schemas.microsoft.com/office/drawing/2014/main" id="{9E6454D5-73B1-EA5E-6263-88A06054DF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41882" y="5171223"/>
            <a:ext cx="372959" cy="196775"/>
          </a:xfrm>
          <a:prstGeom prst="rect">
            <a:avLst/>
          </a:prstGeom>
        </p:spPr>
      </p:pic>
      <p:cxnSp>
        <p:nvCxnSpPr>
          <p:cNvPr id="139" name="Gerade Verbindung mit Pfeil 3">
            <a:extLst>
              <a:ext uri="{FF2B5EF4-FFF2-40B4-BE49-F238E27FC236}">
                <a16:creationId xmlns:a16="http://schemas.microsoft.com/office/drawing/2014/main" id="{B3432516-0F46-F32B-1279-17D18484043B}"/>
              </a:ext>
            </a:extLst>
          </p:cNvPr>
          <p:cNvCxnSpPr>
            <a:cxnSpLocks/>
          </p:cNvCxnSpPr>
          <p:nvPr/>
        </p:nvCxnSpPr>
        <p:spPr>
          <a:xfrm flipV="1">
            <a:off x="2260165" y="1854718"/>
            <a:ext cx="0" cy="3225289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platzhalter 1">
            <a:extLst>
              <a:ext uri="{FF2B5EF4-FFF2-40B4-BE49-F238E27FC236}">
                <a16:creationId xmlns:a16="http://schemas.microsoft.com/office/drawing/2014/main" id="{8E6035E7-FFBF-E077-7554-0B5493DDC2D2}"/>
              </a:ext>
            </a:extLst>
          </p:cNvPr>
          <p:cNvSpPr txBox="1">
            <a:spLocks/>
          </p:cNvSpPr>
          <p:nvPr/>
        </p:nvSpPr>
        <p:spPr>
          <a:xfrm>
            <a:off x="3964051" y="1437449"/>
            <a:ext cx="696337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1982</a:t>
            </a:r>
          </a:p>
        </p:txBody>
      </p:sp>
      <p:pic>
        <p:nvPicPr>
          <p:cNvPr id="141" name="Grafik 20">
            <a:extLst>
              <a:ext uri="{FF2B5EF4-FFF2-40B4-BE49-F238E27FC236}">
                <a16:creationId xmlns:a16="http://schemas.microsoft.com/office/drawing/2014/main" id="{C51C40AE-79BC-6470-31FE-63E232731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9160" y="2420624"/>
            <a:ext cx="371612" cy="196064"/>
          </a:xfrm>
          <a:prstGeom prst="rect">
            <a:avLst/>
          </a:prstGeom>
          <a:ln w="6350">
            <a:noFill/>
          </a:ln>
        </p:spPr>
      </p:pic>
      <p:sp>
        <p:nvSpPr>
          <p:cNvPr id="142" name="TextBox 58">
            <a:extLst>
              <a:ext uri="{FF2B5EF4-FFF2-40B4-BE49-F238E27FC236}">
                <a16:creationId xmlns:a16="http://schemas.microsoft.com/office/drawing/2014/main" id="{60E41ACC-35D3-AAA9-8DD1-AC5997A8C309}"/>
              </a:ext>
            </a:extLst>
          </p:cNvPr>
          <p:cNvSpPr txBox="1"/>
          <p:nvPr/>
        </p:nvSpPr>
        <p:spPr>
          <a:xfrm>
            <a:off x="3496984" y="2656830"/>
            <a:ext cx="1505042" cy="784830"/>
          </a:xfrm>
          <a:prstGeom prst="rect">
            <a:avLst/>
          </a:prstGeom>
          <a:noFill/>
        </p:spPr>
        <p:txBody>
          <a:bodyPr wrap="square" lIns="0" tIns="46800" rIns="0" bIns="46800">
            <a:noAutofit/>
          </a:bodyPr>
          <a:lstStyle/>
          <a:p>
            <a:pPr algn="ctr"/>
            <a:r>
              <a:rPr lang="de-DE" sz="1500" i="1" dirty="0">
                <a:solidFill>
                  <a:schemeClr val="bg1"/>
                </a:solidFill>
              </a:rPr>
              <a:t>1 March</a:t>
            </a:r>
            <a:endParaRPr lang="de-DE" sz="1500" dirty="0">
              <a:solidFill>
                <a:schemeClr val="bg1"/>
              </a:solidFill>
            </a:endParaRPr>
          </a:p>
          <a:p>
            <a:pPr algn="ctr"/>
            <a:r>
              <a:rPr lang="de-DE" sz="1500" err="1">
                <a:solidFill>
                  <a:schemeClr val="bg1"/>
                </a:solidFill>
              </a:rPr>
              <a:t>Switzerland</a:t>
            </a:r>
            <a:r>
              <a:rPr lang="de-DE" sz="1500">
                <a:solidFill>
                  <a:schemeClr val="bg1"/>
                </a:solidFill>
              </a:rPr>
              <a:t> </a:t>
            </a:r>
            <a:br>
              <a:rPr lang="de-DE" sz="1500">
                <a:solidFill>
                  <a:schemeClr val="bg1"/>
                </a:solidFill>
              </a:rPr>
            </a:br>
            <a:r>
              <a:rPr lang="de-DE" sz="1500">
                <a:solidFill>
                  <a:schemeClr val="bg1"/>
                </a:solidFill>
              </a:rPr>
              <a:t>joins </a:t>
            </a:r>
            <a:r>
              <a:rPr lang="de-DE" sz="1500" dirty="0">
                <a:solidFill>
                  <a:schemeClr val="bg1"/>
                </a:solidFill>
              </a:rPr>
              <a:t>ESO</a:t>
            </a:r>
            <a:endParaRPr lang="en-US" sz="1500" dirty="0"/>
          </a:p>
        </p:txBody>
      </p:sp>
      <p:pic>
        <p:nvPicPr>
          <p:cNvPr id="143" name="Grafik 17">
            <a:extLst>
              <a:ext uri="{FF2B5EF4-FFF2-40B4-BE49-F238E27FC236}">
                <a16:creationId xmlns:a16="http://schemas.microsoft.com/office/drawing/2014/main" id="{B2EFC8C3-8C58-A5D8-7B91-8E2EDD7980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0475" y="3735961"/>
            <a:ext cx="363244" cy="191649"/>
          </a:xfrm>
          <a:prstGeom prst="rect">
            <a:avLst/>
          </a:prstGeom>
        </p:spPr>
      </p:pic>
      <p:sp>
        <p:nvSpPr>
          <p:cNvPr id="144" name="TextBox 60">
            <a:extLst>
              <a:ext uri="{FF2B5EF4-FFF2-40B4-BE49-F238E27FC236}">
                <a16:creationId xmlns:a16="http://schemas.microsoft.com/office/drawing/2014/main" id="{3EE2303E-6474-E919-4A73-A7236B59C8F5}"/>
              </a:ext>
            </a:extLst>
          </p:cNvPr>
          <p:cNvSpPr txBox="1"/>
          <p:nvPr/>
        </p:nvSpPr>
        <p:spPr>
          <a:xfrm>
            <a:off x="3402595" y="3967752"/>
            <a:ext cx="1538055" cy="55399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de-DE" sz="1500" i="1" dirty="0">
                <a:solidFill>
                  <a:schemeClr val="bg1"/>
                </a:solidFill>
              </a:rPr>
              <a:t>24 May</a:t>
            </a:r>
            <a:endParaRPr lang="en-US" sz="1500" dirty="0"/>
          </a:p>
          <a:p>
            <a:pPr algn="ctr"/>
            <a:r>
              <a:rPr lang="de-DE" sz="1500" dirty="0" err="1">
                <a:solidFill>
                  <a:schemeClr val="bg1"/>
                </a:solidFill>
              </a:rPr>
              <a:t>Italy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joins</a:t>
            </a:r>
            <a:r>
              <a:rPr lang="de-DE" sz="1500" dirty="0">
                <a:solidFill>
                  <a:schemeClr val="bg1"/>
                </a:solidFill>
              </a:rPr>
              <a:t> ESO</a:t>
            </a:r>
            <a:endParaRPr lang="en-US" sz="1500" dirty="0"/>
          </a:p>
        </p:txBody>
      </p:sp>
      <p:cxnSp>
        <p:nvCxnSpPr>
          <p:cNvPr id="145" name="Gerade Verbindung mit Pfeil 3">
            <a:extLst>
              <a:ext uri="{FF2B5EF4-FFF2-40B4-BE49-F238E27FC236}">
                <a16:creationId xmlns:a16="http://schemas.microsoft.com/office/drawing/2014/main" id="{9E68CA65-9003-B861-B147-7133154F3AC9}"/>
              </a:ext>
            </a:extLst>
          </p:cNvPr>
          <p:cNvCxnSpPr>
            <a:cxnSpLocks/>
          </p:cNvCxnSpPr>
          <p:nvPr/>
        </p:nvCxnSpPr>
        <p:spPr>
          <a:xfrm flipV="1">
            <a:off x="4278195" y="1854719"/>
            <a:ext cx="0" cy="455084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platzhalter 1">
            <a:extLst>
              <a:ext uri="{FF2B5EF4-FFF2-40B4-BE49-F238E27FC236}">
                <a16:creationId xmlns:a16="http://schemas.microsoft.com/office/drawing/2014/main" id="{5347D04C-A8EF-9781-CE4E-EF9F29F586CA}"/>
              </a:ext>
            </a:extLst>
          </p:cNvPr>
          <p:cNvSpPr txBox="1">
            <a:spLocks/>
          </p:cNvSpPr>
          <p:nvPr/>
        </p:nvSpPr>
        <p:spPr>
          <a:xfrm>
            <a:off x="4910504" y="1437449"/>
            <a:ext cx="696337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2001</a:t>
            </a:r>
          </a:p>
        </p:txBody>
      </p:sp>
      <p:sp>
        <p:nvSpPr>
          <p:cNvPr id="147" name="Textplatzhalter 1">
            <a:extLst>
              <a:ext uri="{FF2B5EF4-FFF2-40B4-BE49-F238E27FC236}">
                <a16:creationId xmlns:a16="http://schemas.microsoft.com/office/drawing/2014/main" id="{FF748398-7D21-4B7B-AB77-D0174320E654}"/>
              </a:ext>
            </a:extLst>
          </p:cNvPr>
          <p:cNvSpPr txBox="1">
            <a:spLocks/>
          </p:cNvSpPr>
          <p:nvPr/>
        </p:nvSpPr>
        <p:spPr>
          <a:xfrm>
            <a:off x="4401261" y="5408140"/>
            <a:ext cx="1547976" cy="692497"/>
          </a:xfrm>
          <a:prstGeom prst="rect">
            <a:avLst/>
          </a:prstGeom>
        </p:spPr>
        <p:txBody>
          <a:bodyPr wrap="square" lIns="90000" tIns="46800" rIns="90000" bIns="46800" anchor="t">
            <a:noAutofit/>
          </a:bodyPr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067"/>
              </a:spcBef>
              <a:buNone/>
            </a:pPr>
            <a:r>
              <a:rPr lang="de-DE" sz="1500" i="1" dirty="0">
                <a:solidFill>
                  <a:schemeClr val="bg1"/>
                </a:solidFill>
              </a:rPr>
              <a:t>7 May</a:t>
            </a:r>
            <a:br>
              <a:rPr lang="de-DE" sz="1500" i="1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Portugal </a:t>
            </a:r>
            <a:r>
              <a:rPr lang="de-DE" sz="1500" dirty="0" err="1">
                <a:solidFill>
                  <a:schemeClr val="bg1"/>
                </a:solidFill>
              </a:rPr>
              <a:t>joins</a:t>
            </a:r>
            <a:r>
              <a:rPr lang="de-DE" sz="1500" dirty="0">
                <a:solidFill>
                  <a:schemeClr val="bg1"/>
                </a:solidFill>
              </a:rPr>
              <a:t> ESO</a:t>
            </a:r>
          </a:p>
        </p:txBody>
      </p:sp>
      <p:pic>
        <p:nvPicPr>
          <p:cNvPr id="148" name="Grafik 26">
            <a:extLst>
              <a:ext uri="{FF2B5EF4-FFF2-40B4-BE49-F238E27FC236}">
                <a16:creationId xmlns:a16="http://schemas.microsoft.com/office/drawing/2014/main" id="{69FD98CF-ADF3-6492-B934-0A3AAFB7D32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029568" y="5173057"/>
            <a:ext cx="369485" cy="194941"/>
          </a:xfrm>
          <a:prstGeom prst="rect">
            <a:avLst/>
          </a:prstGeom>
          <a:ln w="6350">
            <a:noFill/>
          </a:ln>
        </p:spPr>
      </p:pic>
      <p:cxnSp>
        <p:nvCxnSpPr>
          <p:cNvPr id="149" name="Gerade Verbindung mit Pfeil 3">
            <a:extLst>
              <a:ext uri="{FF2B5EF4-FFF2-40B4-BE49-F238E27FC236}">
                <a16:creationId xmlns:a16="http://schemas.microsoft.com/office/drawing/2014/main" id="{F2E00AA0-3C95-18B4-099E-B8325BD5A28C}"/>
              </a:ext>
            </a:extLst>
          </p:cNvPr>
          <p:cNvCxnSpPr>
            <a:cxnSpLocks/>
          </p:cNvCxnSpPr>
          <p:nvPr/>
        </p:nvCxnSpPr>
        <p:spPr>
          <a:xfrm flipV="1">
            <a:off x="5225308" y="1854718"/>
            <a:ext cx="0" cy="322529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platzhalter 1">
            <a:extLst>
              <a:ext uri="{FF2B5EF4-FFF2-40B4-BE49-F238E27FC236}">
                <a16:creationId xmlns:a16="http://schemas.microsoft.com/office/drawing/2014/main" id="{0940F542-9F17-2F56-097F-1B1E611C6FFB}"/>
              </a:ext>
            </a:extLst>
          </p:cNvPr>
          <p:cNvSpPr txBox="1">
            <a:spLocks/>
          </p:cNvSpPr>
          <p:nvPr/>
        </p:nvSpPr>
        <p:spPr>
          <a:xfrm>
            <a:off x="5496981" y="2656830"/>
            <a:ext cx="1240707" cy="923330"/>
          </a:xfrm>
          <a:prstGeom prst="rect">
            <a:avLst/>
          </a:prstGeom>
        </p:spPr>
        <p:txBody>
          <a:bodyPr lIns="0" tIns="46800" rIns="0" bIns="46800" anchor="t">
            <a:noAutofit/>
          </a:bodyPr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067"/>
              </a:spcBef>
              <a:buNone/>
            </a:pPr>
            <a:r>
              <a:rPr lang="de-DE" sz="1500" i="1" dirty="0">
                <a:solidFill>
                  <a:schemeClr val="bg1"/>
                </a:solidFill>
              </a:rPr>
              <a:t>24 June</a:t>
            </a:r>
            <a:br>
              <a:rPr lang="de-DE" sz="1500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The United Kingdom </a:t>
            </a:r>
            <a:r>
              <a:rPr lang="de-DE" sz="1500" dirty="0" err="1">
                <a:solidFill>
                  <a:schemeClr val="bg1"/>
                </a:solidFill>
              </a:rPr>
              <a:t>joins</a:t>
            </a:r>
            <a:r>
              <a:rPr lang="de-DE" sz="1500" dirty="0">
                <a:solidFill>
                  <a:schemeClr val="bg1"/>
                </a:solidFill>
              </a:rPr>
              <a:t> ESO</a:t>
            </a:r>
          </a:p>
        </p:txBody>
      </p:sp>
      <p:sp>
        <p:nvSpPr>
          <p:cNvPr id="151" name="Textplatzhalter 1">
            <a:extLst>
              <a:ext uri="{FF2B5EF4-FFF2-40B4-BE49-F238E27FC236}">
                <a16:creationId xmlns:a16="http://schemas.microsoft.com/office/drawing/2014/main" id="{FE9826B2-F4AA-6224-5B31-FADADD10BCB1}"/>
              </a:ext>
            </a:extLst>
          </p:cNvPr>
          <p:cNvSpPr txBox="1">
            <a:spLocks/>
          </p:cNvSpPr>
          <p:nvPr/>
        </p:nvSpPr>
        <p:spPr>
          <a:xfrm>
            <a:off x="5802797" y="1437449"/>
            <a:ext cx="694828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2002</a:t>
            </a:r>
          </a:p>
        </p:txBody>
      </p:sp>
      <p:pic>
        <p:nvPicPr>
          <p:cNvPr id="152" name="Grafik 25">
            <a:extLst>
              <a:ext uri="{FF2B5EF4-FFF2-40B4-BE49-F238E27FC236}">
                <a16:creationId xmlns:a16="http://schemas.microsoft.com/office/drawing/2014/main" id="{2AE9A1D6-C3C3-AE64-49F8-F69A0917EB8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932485" y="2421633"/>
            <a:ext cx="369700" cy="195055"/>
          </a:xfrm>
          <a:prstGeom prst="rect">
            <a:avLst/>
          </a:prstGeom>
        </p:spPr>
      </p:pic>
      <p:cxnSp>
        <p:nvCxnSpPr>
          <p:cNvPr id="153" name="Gerade Verbindung mit Pfeil 3">
            <a:extLst>
              <a:ext uri="{FF2B5EF4-FFF2-40B4-BE49-F238E27FC236}">
                <a16:creationId xmlns:a16="http://schemas.microsoft.com/office/drawing/2014/main" id="{334F44D4-35C8-39AA-57BE-B592DDAFE26A}"/>
              </a:ext>
            </a:extLst>
          </p:cNvPr>
          <p:cNvCxnSpPr>
            <a:cxnSpLocks/>
          </p:cNvCxnSpPr>
          <p:nvPr/>
        </p:nvCxnSpPr>
        <p:spPr>
          <a:xfrm flipV="1">
            <a:off x="6120564" y="1854719"/>
            <a:ext cx="0" cy="455084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platzhalter 1">
            <a:extLst>
              <a:ext uri="{FF2B5EF4-FFF2-40B4-BE49-F238E27FC236}">
                <a16:creationId xmlns:a16="http://schemas.microsoft.com/office/drawing/2014/main" id="{119D2935-78CB-3A7A-639D-2FC7BEB4B776}"/>
              </a:ext>
            </a:extLst>
          </p:cNvPr>
          <p:cNvSpPr txBox="1">
            <a:spLocks/>
          </p:cNvSpPr>
          <p:nvPr/>
        </p:nvSpPr>
        <p:spPr>
          <a:xfrm>
            <a:off x="6634642" y="1437449"/>
            <a:ext cx="694828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2004</a:t>
            </a:r>
          </a:p>
        </p:txBody>
      </p:sp>
      <p:sp>
        <p:nvSpPr>
          <p:cNvPr id="155" name="Textplatzhalter 1">
            <a:extLst>
              <a:ext uri="{FF2B5EF4-FFF2-40B4-BE49-F238E27FC236}">
                <a16:creationId xmlns:a16="http://schemas.microsoft.com/office/drawing/2014/main" id="{58A9D272-0362-19F1-67A0-E2CE926DF8C8}"/>
              </a:ext>
            </a:extLst>
          </p:cNvPr>
          <p:cNvSpPr txBox="1">
            <a:spLocks/>
          </p:cNvSpPr>
          <p:nvPr/>
        </p:nvSpPr>
        <p:spPr>
          <a:xfrm>
            <a:off x="6145681" y="5408140"/>
            <a:ext cx="1528627" cy="692497"/>
          </a:xfrm>
          <a:prstGeom prst="rect">
            <a:avLst/>
          </a:prstGeom>
        </p:spPr>
        <p:txBody>
          <a:bodyPr lIns="90000" tIns="46800" rIns="90000" bIns="46800" anchor="t">
            <a:noAutofit/>
          </a:bodyPr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067"/>
              </a:spcBef>
              <a:buNone/>
            </a:pPr>
            <a:r>
              <a:rPr lang="de-DE" sz="1500" i="1" dirty="0">
                <a:solidFill>
                  <a:schemeClr val="bg1"/>
                </a:solidFill>
              </a:rPr>
              <a:t>7 </a:t>
            </a:r>
            <a:r>
              <a:rPr lang="de-DE" sz="1500" i="1" dirty="0" err="1">
                <a:solidFill>
                  <a:schemeClr val="bg1"/>
                </a:solidFill>
              </a:rPr>
              <a:t>July</a:t>
            </a:r>
            <a:br>
              <a:rPr lang="de-DE" sz="1500" i="1" dirty="0">
                <a:solidFill>
                  <a:schemeClr val="bg1"/>
                </a:solidFill>
              </a:rPr>
            </a:br>
            <a:r>
              <a:rPr lang="de-DE" sz="1500" dirty="0" err="1">
                <a:solidFill>
                  <a:schemeClr val="bg1"/>
                </a:solidFill>
              </a:rPr>
              <a:t>Finland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joins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br>
              <a:rPr lang="de-DE" sz="1500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ESO</a:t>
            </a:r>
          </a:p>
        </p:txBody>
      </p:sp>
      <p:pic>
        <p:nvPicPr>
          <p:cNvPr id="156" name="Grafik 38">
            <a:extLst>
              <a:ext uri="{FF2B5EF4-FFF2-40B4-BE49-F238E27FC236}">
                <a16:creationId xmlns:a16="http://schemas.microsoft.com/office/drawing/2014/main" id="{C8582182-D9F0-4162-DFDA-990DFA6962D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793980" y="5172945"/>
            <a:ext cx="369696" cy="195053"/>
          </a:xfrm>
          <a:prstGeom prst="rect">
            <a:avLst/>
          </a:prstGeom>
          <a:ln w="6350">
            <a:noFill/>
          </a:ln>
        </p:spPr>
      </p:pic>
      <p:cxnSp>
        <p:nvCxnSpPr>
          <p:cNvPr id="157" name="Gerade Verbindung mit Pfeil 3">
            <a:extLst>
              <a:ext uri="{FF2B5EF4-FFF2-40B4-BE49-F238E27FC236}">
                <a16:creationId xmlns:a16="http://schemas.microsoft.com/office/drawing/2014/main" id="{0DF2BF43-37FA-14EA-AA82-7F20510C68D3}"/>
              </a:ext>
            </a:extLst>
          </p:cNvPr>
          <p:cNvCxnSpPr>
            <a:cxnSpLocks/>
          </p:cNvCxnSpPr>
          <p:nvPr/>
        </p:nvCxnSpPr>
        <p:spPr>
          <a:xfrm flipV="1">
            <a:off x="6982056" y="1854716"/>
            <a:ext cx="0" cy="3225289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platzhalter 1">
            <a:extLst>
              <a:ext uri="{FF2B5EF4-FFF2-40B4-BE49-F238E27FC236}">
                <a16:creationId xmlns:a16="http://schemas.microsoft.com/office/drawing/2014/main" id="{E15AA763-FA40-CC75-FD21-F3BF3100BEA6}"/>
              </a:ext>
            </a:extLst>
          </p:cNvPr>
          <p:cNvSpPr txBox="1">
            <a:spLocks/>
          </p:cNvSpPr>
          <p:nvPr/>
        </p:nvSpPr>
        <p:spPr>
          <a:xfrm>
            <a:off x="7534403" y="1437449"/>
            <a:ext cx="699293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159" name="TextBox 39">
            <a:extLst>
              <a:ext uri="{FF2B5EF4-FFF2-40B4-BE49-F238E27FC236}">
                <a16:creationId xmlns:a16="http://schemas.microsoft.com/office/drawing/2014/main" id="{171AA680-8A34-239F-B447-EAD70FF51061}"/>
              </a:ext>
            </a:extLst>
          </p:cNvPr>
          <p:cNvSpPr txBox="1"/>
          <p:nvPr/>
        </p:nvSpPr>
        <p:spPr>
          <a:xfrm>
            <a:off x="6947000" y="2656830"/>
            <a:ext cx="1687581" cy="553998"/>
          </a:xfrm>
          <a:prstGeom prst="rect">
            <a:avLst/>
          </a:prstGeom>
          <a:noFill/>
        </p:spPr>
        <p:txBody>
          <a:bodyPr wrap="square" lIns="0" tIns="46800" rIns="0" bIns="46800">
            <a:noAutofit/>
          </a:bodyPr>
          <a:lstStyle/>
          <a:p>
            <a:pPr algn="ctr">
              <a:spcBef>
                <a:spcPts val="1067"/>
              </a:spcBef>
            </a:pPr>
            <a:r>
              <a:rPr lang="de-DE" sz="1500" i="1" dirty="0">
                <a:solidFill>
                  <a:schemeClr val="bg1"/>
                </a:solidFill>
              </a:rPr>
              <a:t>14 </a:t>
            </a:r>
            <a:r>
              <a:rPr lang="de-DE" sz="1500" i="1" dirty="0" err="1">
                <a:solidFill>
                  <a:schemeClr val="bg1"/>
                </a:solidFill>
              </a:rPr>
              <a:t>February</a:t>
            </a:r>
            <a:br>
              <a:rPr lang="de-DE" sz="1500" i="1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Spain </a:t>
            </a:r>
            <a:r>
              <a:rPr lang="de-DE" sz="1500" dirty="0" err="1">
                <a:solidFill>
                  <a:schemeClr val="bg1"/>
                </a:solidFill>
              </a:rPr>
              <a:t>joins</a:t>
            </a:r>
            <a:r>
              <a:rPr lang="de-DE" sz="1500" dirty="0">
                <a:solidFill>
                  <a:schemeClr val="bg1"/>
                </a:solidFill>
              </a:rPr>
              <a:t> ESO</a:t>
            </a:r>
          </a:p>
        </p:txBody>
      </p:sp>
      <p:sp>
        <p:nvSpPr>
          <p:cNvPr id="160" name="TextBox 40">
            <a:extLst>
              <a:ext uri="{FF2B5EF4-FFF2-40B4-BE49-F238E27FC236}">
                <a16:creationId xmlns:a16="http://schemas.microsoft.com/office/drawing/2014/main" id="{245CA4F0-B5FA-253E-3646-7EF9B7CD9AFC}"/>
              </a:ext>
            </a:extLst>
          </p:cNvPr>
          <p:cNvSpPr txBox="1"/>
          <p:nvPr/>
        </p:nvSpPr>
        <p:spPr>
          <a:xfrm>
            <a:off x="7008039" y="3967752"/>
            <a:ext cx="1547154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1067"/>
              </a:spcBef>
            </a:pPr>
            <a:r>
              <a:rPr lang="de-DE" sz="1500" i="1" dirty="0">
                <a:solidFill>
                  <a:schemeClr val="bg1"/>
                </a:solidFill>
              </a:rPr>
              <a:t>30 April</a:t>
            </a:r>
            <a:br>
              <a:rPr lang="de-DE" sz="1500" i="1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The Czech </a:t>
            </a:r>
            <a:r>
              <a:rPr lang="de-DE" sz="1500" dirty="0" err="1">
                <a:solidFill>
                  <a:schemeClr val="bg1"/>
                </a:solidFill>
              </a:rPr>
              <a:t>Republic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joins</a:t>
            </a:r>
            <a:r>
              <a:rPr lang="de-DE" sz="1500" dirty="0">
                <a:solidFill>
                  <a:schemeClr val="bg1"/>
                </a:solidFill>
              </a:rPr>
              <a:t> ESO</a:t>
            </a:r>
          </a:p>
        </p:txBody>
      </p:sp>
      <p:pic>
        <p:nvPicPr>
          <p:cNvPr id="161" name="Grafik 37">
            <a:extLst>
              <a:ext uri="{FF2B5EF4-FFF2-40B4-BE49-F238E27FC236}">
                <a16:creationId xmlns:a16="http://schemas.microsoft.com/office/drawing/2014/main" id="{92346B79-A038-A8BA-A557-41B3C08866A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647721" y="2421632"/>
            <a:ext cx="369701" cy="195056"/>
          </a:xfrm>
          <a:prstGeom prst="rect">
            <a:avLst/>
          </a:prstGeom>
        </p:spPr>
      </p:pic>
      <p:pic>
        <p:nvPicPr>
          <p:cNvPr id="162" name="Grafik 39">
            <a:extLst>
              <a:ext uri="{FF2B5EF4-FFF2-40B4-BE49-F238E27FC236}">
                <a16:creationId xmlns:a16="http://schemas.microsoft.com/office/drawing/2014/main" id="{12603D8B-4017-99CB-54FB-2649F4DE2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7609168" y="3735961"/>
            <a:ext cx="363244" cy="191649"/>
          </a:xfrm>
          <a:prstGeom prst="rect">
            <a:avLst/>
          </a:prstGeom>
        </p:spPr>
      </p:pic>
      <p:cxnSp>
        <p:nvCxnSpPr>
          <p:cNvPr id="163" name="Gerade Verbindung mit Pfeil 3">
            <a:extLst>
              <a:ext uri="{FF2B5EF4-FFF2-40B4-BE49-F238E27FC236}">
                <a16:creationId xmlns:a16="http://schemas.microsoft.com/office/drawing/2014/main" id="{54F97711-4B05-F86B-E705-9CE7CF913A33}"/>
              </a:ext>
            </a:extLst>
          </p:cNvPr>
          <p:cNvCxnSpPr>
            <a:cxnSpLocks/>
          </p:cNvCxnSpPr>
          <p:nvPr/>
        </p:nvCxnSpPr>
        <p:spPr>
          <a:xfrm flipV="1">
            <a:off x="7835800" y="1854717"/>
            <a:ext cx="0" cy="455084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platzhalter 1">
            <a:extLst>
              <a:ext uri="{FF2B5EF4-FFF2-40B4-BE49-F238E27FC236}">
                <a16:creationId xmlns:a16="http://schemas.microsoft.com/office/drawing/2014/main" id="{C079D7DB-D1BD-B2F4-5FC4-87AE7F1FC583}"/>
              </a:ext>
            </a:extLst>
          </p:cNvPr>
          <p:cNvSpPr txBox="1">
            <a:spLocks/>
          </p:cNvSpPr>
          <p:nvPr/>
        </p:nvSpPr>
        <p:spPr>
          <a:xfrm>
            <a:off x="8336627" y="1437449"/>
            <a:ext cx="699291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2009</a:t>
            </a:r>
          </a:p>
        </p:txBody>
      </p:sp>
      <p:cxnSp>
        <p:nvCxnSpPr>
          <p:cNvPr id="165" name="Gerade Verbindung mit Pfeil 3">
            <a:extLst>
              <a:ext uri="{FF2B5EF4-FFF2-40B4-BE49-F238E27FC236}">
                <a16:creationId xmlns:a16="http://schemas.microsoft.com/office/drawing/2014/main" id="{420834BA-2EAC-4AC9-F053-E0E24EBA7B01}"/>
              </a:ext>
            </a:extLst>
          </p:cNvPr>
          <p:cNvCxnSpPr>
            <a:cxnSpLocks/>
          </p:cNvCxnSpPr>
          <p:nvPr/>
        </p:nvCxnSpPr>
        <p:spPr>
          <a:xfrm flipV="1">
            <a:off x="8677488" y="1854715"/>
            <a:ext cx="0" cy="3225289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36">
            <a:extLst>
              <a:ext uri="{FF2B5EF4-FFF2-40B4-BE49-F238E27FC236}">
                <a16:creationId xmlns:a16="http://schemas.microsoft.com/office/drawing/2014/main" id="{5A6EBD56-EBF4-34B4-FBFC-3DDB21185A7A}"/>
              </a:ext>
            </a:extLst>
          </p:cNvPr>
          <p:cNvSpPr txBox="1"/>
          <p:nvPr/>
        </p:nvSpPr>
        <p:spPr>
          <a:xfrm>
            <a:off x="7914655" y="5408140"/>
            <a:ext cx="1543235" cy="78483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algn="ctr">
              <a:spcBef>
                <a:spcPts val="1067"/>
              </a:spcBef>
            </a:pPr>
            <a:r>
              <a:rPr lang="de-DE" sz="1500" i="1" dirty="0">
                <a:solidFill>
                  <a:schemeClr val="bg1"/>
                </a:solidFill>
              </a:rPr>
              <a:t>1 </a:t>
            </a:r>
            <a:r>
              <a:rPr lang="de-DE" sz="1500" i="1" dirty="0" err="1">
                <a:solidFill>
                  <a:schemeClr val="bg1"/>
                </a:solidFill>
              </a:rPr>
              <a:t>July</a:t>
            </a:r>
            <a:br>
              <a:rPr lang="de-DE" sz="1500" i="1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Austria </a:t>
            </a:r>
            <a:r>
              <a:rPr lang="de-DE" sz="1500" dirty="0" err="1">
                <a:solidFill>
                  <a:schemeClr val="bg1"/>
                </a:solidFill>
              </a:rPr>
              <a:t>joins</a:t>
            </a:r>
            <a:r>
              <a:rPr lang="de-DE" sz="1500" dirty="0">
                <a:solidFill>
                  <a:schemeClr val="bg1"/>
                </a:solidFill>
              </a:rPr>
              <a:t> ESO</a:t>
            </a:r>
          </a:p>
        </p:txBody>
      </p:sp>
      <p:pic>
        <p:nvPicPr>
          <p:cNvPr id="167" name="Grafik 28">
            <a:extLst>
              <a:ext uri="{FF2B5EF4-FFF2-40B4-BE49-F238E27FC236}">
                <a16:creationId xmlns:a16="http://schemas.microsoft.com/office/drawing/2014/main" id="{2CEE801F-291E-A14D-E4BE-331953D6C07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505730" y="5176348"/>
            <a:ext cx="363245" cy="191649"/>
          </a:xfrm>
          <a:prstGeom prst="rect">
            <a:avLst/>
          </a:prstGeom>
          <a:ln w="6350">
            <a:noFill/>
          </a:ln>
        </p:spPr>
      </p:pic>
      <p:sp>
        <p:nvSpPr>
          <p:cNvPr id="168" name="Textplatzhalter 1">
            <a:extLst>
              <a:ext uri="{FF2B5EF4-FFF2-40B4-BE49-F238E27FC236}">
                <a16:creationId xmlns:a16="http://schemas.microsoft.com/office/drawing/2014/main" id="{B056E1CD-E295-CD54-D9DC-785C340073BE}"/>
              </a:ext>
            </a:extLst>
          </p:cNvPr>
          <p:cNvSpPr txBox="1">
            <a:spLocks/>
          </p:cNvSpPr>
          <p:nvPr/>
        </p:nvSpPr>
        <p:spPr>
          <a:xfrm>
            <a:off x="9210433" y="1437449"/>
            <a:ext cx="696337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2015</a:t>
            </a:r>
          </a:p>
        </p:txBody>
      </p:sp>
      <p:cxnSp>
        <p:nvCxnSpPr>
          <p:cNvPr id="169" name="Gerade Verbindung mit Pfeil 3">
            <a:extLst>
              <a:ext uri="{FF2B5EF4-FFF2-40B4-BE49-F238E27FC236}">
                <a16:creationId xmlns:a16="http://schemas.microsoft.com/office/drawing/2014/main" id="{CE42F2A0-FAF6-556D-B2F1-B3ADC7B2A60D}"/>
              </a:ext>
            </a:extLst>
          </p:cNvPr>
          <p:cNvCxnSpPr>
            <a:cxnSpLocks/>
          </p:cNvCxnSpPr>
          <p:nvPr/>
        </p:nvCxnSpPr>
        <p:spPr>
          <a:xfrm flipV="1">
            <a:off x="9558600" y="1854714"/>
            <a:ext cx="0" cy="455084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32">
            <a:extLst>
              <a:ext uri="{FF2B5EF4-FFF2-40B4-BE49-F238E27FC236}">
                <a16:creationId xmlns:a16="http://schemas.microsoft.com/office/drawing/2014/main" id="{2772766C-4BD2-E3C0-5D76-F2516F2B2261}"/>
              </a:ext>
            </a:extLst>
          </p:cNvPr>
          <p:cNvSpPr txBox="1"/>
          <p:nvPr/>
        </p:nvSpPr>
        <p:spPr>
          <a:xfrm>
            <a:off x="8777946" y="2656830"/>
            <a:ext cx="1505041" cy="784830"/>
          </a:xfrm>
          <a:prstGeom prst="rect">
            <a:avLst/>
          </a:prstGeom>
          <a:noFill/>
        </p:spPr>
        <p:txBody>
          <a:bodyPr wrap="square" lIns="0" tIns="46800" rIns="0" bIns="46800">
            <a:noAutofit/>
          </a:bodyPr>
          <a:lstStyle/>
          <a:p>
            <a:pPr algn="ctr">
              <a:spcBef>
                <a:spcPts val="1067"/>
              </a:spcBef>
            </a:pPr>
            <a:r>
              <a:rPr lang="de-DE" sz="1500" i="1" dirty="0">
                <a:solidFill>
                  <a:schemeClr val="bg1"/>
                </a:solidFill>
              </a:rPr>
              <a:t>5 August</a:t>
            </a:r>
            <a:br>
              <a:rPr lang="de-DE" sz="1500" i="1" dirty="0">
                <a:solidFill>
                  <a:schemeClr val="bg1"/>
                </a:solidFill>
              </a:rPr>
            </a:br>
            <a:r>
              <a:rPr lang="de-DE" sz="1500" dirty="0" err="1">
                <a:solidFill>
                  <a:schemeClr val="bg1"/>
                </a:solidFill>
              </a:rPr>
              <a:t>Poland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joins</a:t>
            </a:r>
            <a:r>
              <a:rPr lang="de-DE" sz="1500" dirty="0">
                <a:solidFill>
                  <a:schemeClr val="bg1"/>
                </a:solidFill>
              </a:rPr>
              <a:t> ESO</a:t>
            </a:r>
          </a:p>
        </p:txBody>
      </p:sp>
      <p:pic>
        <p:nvPicPr>
          <p:cNvPr id="171" name="Grafik 23">
            <a:extLst>
              <a:ext uri="{FF2B5EF4-FFF2-40B4-BE49-F238E27FC236}">
                <a16:creationId xmlns:a16="http://schemas.microsoft.com/office/drawing/2014/main" id="{502696FA-2EF4-E8FC-DDE0-D264C2422E3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9376905" y="2421636"/>
            <a:ext cx="369693" cy="195052"/>
          </a:xfrm>
          <a:prstGeom prst="rect">
            <a:avLst/>
          </a:prstGeom>
          <a:ln w="6350">
            <a:noFill/>
          </a:ln>
        </p:spPr>
      </p:pic>
      <p:sp>
        <p:nvSpPr>
          <p:cNvPr id="172" name="Textplatzhalter 1">
            <a:extLst>
              <a:ext uri="{FF2B5EF4-FFF2-40B4-BE49-F238E27FC236}">
                <a16:creationId xmlns:a16="http://schemas.microsoft.com/office/drawing/2014/main" id="{B020DA1C-C6A9-38EC-6D2B-58C02510AA0E}"/>
              </a:ext>
            </a:extLst>
          </p:cNvPr>
          <p:cNvSpPr txBox="1">
            <a:spLocks/>
          </p:cNvSpPr>
          <p:nvPr/>
        </p:nvSpPr>
        <p:spPr>
          <a:xfrm>
            <a:off x="10107246" y="1437449"/>
            <a:ext cx="696337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2017</a:t>
            </a:r>
          </a:p>
        </p:txBody>
      </p:sp>
      <p:cxnSp>
        <p:nvCxnSpPr>
          <p:cNvPr id="173" name="Gerade Verbindung mit Pfeil 3">
            <a:extLst>
              <a:ext uri="{FF2B5EF4-FFF2-40B4-BE49-F238E27FC236}">
                <a16:creationId xmlns:a16="http://schemas.microsoft.com/office/drawing/2014/main" id="{ACC4246C-D8EF-A243-C74F-36DBDF87F297}"/>
              </a:ext>
            </a:extLst>
          </p:cNvPr>
          <p:cNvCxnSpPr>
            <a:cxnSpLocks/>
          </p:cNvCxnSpPr>
          <p:nvPr/>
        </p:nvCxnSpPr>
        <p:spPr>
          <a:xfrm flipV="1">
            <a:off x="10391741" y="1854719"/>
            <a:ext cx="0" cy="322529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platzhalter 1">
            <a:extLst>
              <a:ext uri="{FF2B5EF4-FFF2-40B4-BE49-F238E27FC236}">
                <a16:creationId xmlns:a16="http://schemas.microsoft.com/office/drawing/2014/main" id="{BA4D7937-381B-EA8D-D243-833A51A4A0DF}"/>
              </a:ext>
            </a:extLst>
          </p:cNvPr>
          <p:cNvSpPr txBox="1">
            <a:spLocks/>
          </p:cNvSpPr>
          <p:nvPr/>
        </p:nvSpPr>
        <p:spPr>
          <a:xfrm>
            <a:off x="9405465" y="5408140"/>
            <a:ext cx="1929319" cy="923330"/>
          </a:xfrm>
          <a:prstGeom prst="rect">
            <a:avLst/>
          </a:prstGeom>
        </p:spPr>
        <p:txBody>
          <a:bodyPr lIns="90000" tIns="46800" rIns="90000" bIns="46800" anchor="t">
            <a:noAutofit/>
          </a:bodyPr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067"/>
              </a:spcBef>
              <a:buNone/>
            </a:pPr>
            <a:r>
              <a:rPr lang="de-DE" sz="1500" i="1" dirty="0">
                <a:solidFill>
                  <a:schemeClr val="bg1"/>
                </a:solidFill>
              </a:rPr>
              <a:t>11 </a:t>
            </a:r>
            <a:r>
              <a:rPr lang="de-DE" sz="1500" i="1" dirty="0" err="1">
                <a:solidFill>
                  <a:schemeClr val="bg1"/>
                </a:solidFill>
              </a:rPr>
              <a:t>July</a:t>
            </a:r>
            <a:br>
              <a:rPr lang="de-DE" sz="1500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Australia </a:t>
            </a:r>
            <a:r>
              <a:rPr lang="de-DE" sz="1500" dirty="0" err="1">
                <a:solidFill>
                  <a:schemeClr val="bg1"/>
                </a:solidFill>
              </a:rPr>
              <a:t>enters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strategic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partnership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with</a:t>
            </a:r>
            <a:r>
              <a:rPr lang="de-DE" sz="1500" dirty="0">
                <a:solidFill>
                  <a:schemeClr val="bg1"/>
                </a:solidFill>
              </a:rPr>
              <a:t> ESO</a:t>
            </a:r>
          </a:p>
        </p:txBody>
      </p:sp>
      <p:pic>
        <p:nvPicPr>
          <p:cNvPr id="175" name="Grafik 24">
            <a:extLst>
              <a:ext uri="{FF2B5EF4-FFF2-40B4-BE49-F238E27FC236}">
                <a16:creationId xmlns:a16="http://schemas.microsoft.com/office/drawing/2014/main" id="{6F81A94E-643E-3E43-2C67-64065B7E628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0201201" y="5176349"/>
            <a:ext cx="363245" cy="191649"/>
          </a:xfrm>
          <a:prstGeom prst="rect">
            <a:avLst/>
          </a:prstGeom>
          <a:ln w="6350">
            <a:noFill/>
          </a:ln>
        </p:spPr>
      </p:pic>
      <p:sp>
        <p:nvSpPr>
          <p:cNvPr id="176" name="Textplatzhalter 1">
            <a:extLst>
              <a:ext uri="{FF2B5EF4-FFF2-40B4-BE49-F238E27FC236}">
                <a16:creationId xmlns:a16="http://schemas.microsoft.com/office/drawing/2014/main" id="{2F507D12-200A-EF58-A9C1-EB6B3EDBEDFE}"/>
              </a:ext>
            </a:extLst>
          </p:cNvPr>
          <p:cNvSpPr txBox="1">
            <a:spLocks/>
          </p:cNvSpPr>
          <p:nvPr/>
        </p:nvSpPr>
        <p:spPr>
          <a:xfrm>
            <a:off x="10942796" y="1437449"/>
            <a:ext cx="694828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2018</a:t>
            </a:r>
          </a:p>
        </p:txBody>
      </p:sp>
      <p:cxnSp>
        <p:nvCxnSpPr>
          <p:cNvPr id="177" name="Gerade Verbindung mit Pfeil 3">
            <a:extLst>
              <a:ext uri="{FF2B5EF4-FFF2-40B4-BE49-F238E27FC236}">
                <a16:creationId xmlns:a16="http://schemas.microsoft.com/office/drawing/2014/main" id="{33B4B8F3-7B29-2552-4D35-C2EDA661DEC4}"/>
              </a:ext>
            </a:extLst>
          </p:cNvPr>
          <p:cNvCxnSpPr>
            <a:cxnSpLocks/>
          </p:cNvCxnSpPr>
          <p:nvPr/>
        </p:nvCxnSpPr>
        <p:spPr>
          <a:xfrm flipV="1">
            <a:off x="11293344" y="1854712"/>
            <a:ext cx="0" cy="455084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platzhalter 1">
            <a:extLst>
              <a:ext uri="{FF2B5EF4-FFF2-40B4-BE49-F238E27FC236}">
                <a16:creationId xmlns:a16="http://schemas.microsoft.com/office/drawing/2014/main" id="{CD1B6460-7758-1420-FAFF-85E91784E8D8}"/>
              </a:ext>
            </a:extLst>
          </p:cNvPr>
          <p:cNvSpPr txBox="1">
            <a:spLocks/>
          </p:cNvSpPr>
          <p:nvPr/>
        </p:nvSpPr>
        <p:spPr>
          <a:xfrm>
            <a:off x="10648911" y="2656830"/>
            <a:ext cx="1282409" cy="692497"/>
          </a:xfrm>
          <a:prstGeom prst="rect">
            <a:avLst/>
          </a:prstGeom>
        </p:spPr>
        <p:txBody>
          <a:bodyPr lIns="0" tIns="46800" rIns="0" bIns="46800" anchor="t">
            <a:noAutofit/>
          </a:bodyPr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067"/>
              </a:spcBef>
              <a:buNone/>
            </a:pPr>
            <a:r>
              <a:rPr lang="de-DE" sz="1500" i="1" dirty="0">
                <a:solidFill>
                  <a:schemeClr val="bg1"/>
                </a:solidFill>
              </a:rPr>
              <a:t>9 </a:t>
            </a:r>
            <a:r>
              <a:rPr lang="de-DE" sz="1500" i="1" dirty="0" err="1">
                <a:solidFill>
                  <a:schemeClr val="bg1"/>
                </a:solidFill>
              </a:rPr>
              <a:t>October</a:t>
            </a:r>
            <a:br>
              <a:rPr lang="de-DE" sz="1500" dirty="0">
                <a:solidFill>
                  <a:schemeClr val="bg1"/>
                </a:solidFill>
              </a:rPr>
            </a:br>
            <a:r>
              <a:rPr lang="de-DE" sz="1500" dirty="0" err="1">
                <a:solidFill>
                  <a:schemeClr val="bg1"/>
                </a:solidFill>
              </a:rPr>
              <a:t>Ireland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joins</a:t>
            </a:r>
            <a:r>
              <a:rPr lang="de-DE" sz="1500" dirty="0">
                <a:solidFill>
                  <a:schemeClr val="bg1"/>
                </a:solidFill>
              </a:rPr>
              <a:t> ESO</a:t>
            </a:r>
          </a:p>
        </p:txBody>
      </p:sp>
      <p:pic>
        <p:nvPicPr>
          <p:cNvPr id="179" name="Grafik 20">
            <a:extLst>
              <a:ext uri="{FF2B5EF4-FFF2-40B4-BE49-F238E27FC236}">
                <a16:creationId xmlns:a16="http://schemas.microsoft.com/office/drawing/2014/main" id="{F81AB929-D097-55D7-C5B8-56701D15FC7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1105270" y="2421636"/>
            <a:ext cx="369693" cy="195052"/>
          </a:xfrm>
          <a:prstGeom prst="rect">
            <a:avLst/>
          </a:prstGeom>
          <a:ln w="6350">
            <a:noFill/>
          </a:ln>
        </p:spPr>
      </p:pic>
      <p:sp>
        <p:nvSpPr>
          <p:cNvPr id="180" name="Textplatzhalter 1">
            <a:extLst>
              <a:ext uri="{FF2B5EF4-FFF2-40B4-BE49-F238E27FC236}">
                <a16:creationId xmlns:a16="http://schemas.microsoft.com/office/drawing/2014/main" id="{17DF7235-5C79-E763-19E9-004201280AE2}"/>
              </a:ext>
            </a:extLst>
          </p:cNvPr>
          <p:cNvSpPr txBox="1">
            <a:spLocks/>
          </p:cNvSpPr>
          <p:nvPr/>
        </p:nvSpPr>
        <p:spPr>
          <a:xfrm>
            <a:off x="2849533" y="1437449"/>
            <a:ext cx="696337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1967</a:t>
            </a:r>
          </a:p>
        </p:txBody>
      </p:sp>
      <p:sp>
        <p:nvSpPr>
          <p:cNvPr id="181" name="TextBox 19">
            <a:extLst>
              <a:ext uri="{FF2B5EF4-FFF2-40B4-BE49-F238E27FC236}">
                <a16:creationId xmlns:a16="http://schemas.microsoft.com/office/drawing/2014/main" id="{41702445-29C1-36B7-1B30-EAA2C2CB8B70}"/>
              </a:ext>
            </a:extLst>
          </p:cNvPr>
          <p:cNvSpPr txBox="1"/>
          <p:nvPr/>
        </p:nvSpPr>
        <p:spPr>
          <a:xfrm>
            <a:off x="2503077" y="2656830"/>
            <a:ext cx="1232788" cy="784830"/>
          </a:xfrm>
          <a:prstGeom prst="rect">
            <a:avLst/>
          </a:prstGeom>
          <a:noFill/>
        </p:spPr>
        <p:txBody>
          <a:bodyPr wrap="square" lIns="0" tIns="46800" rIns="0" bIns="46800">
            <a:noAutofit/>
          </a:bodyPr>
          <a:lstStyle/>
          <a:p>
            <a:pPr algn="ctr"/>
            <a:r>
              <a:rPr lang="de-DE" sz="1500" i="1" dirty="0">
                <a:solidFill>
                  <a:schemeClr val="bg1"/>
                </a:solidFill>
              </a:rPr>
              <a:t>24 August</a:t>
            </a:r>
            <a:endParaRPr lang="de-DE" sz="1500" dirty="0">
              <a:solidFill>
                <a:schemeClr val="bg1"/>
              </a:solidFill>
            </a:endParaRPr>
          </a:p>
          <a:p>
            <a:pPr algn="ctr"/>
            <a:r>
              <a:rPr lang="de-DE" sz="1500" err="1">
                <a:solidFill>
                  <a:schemeClr val="bg1"/>
                </a:solidFill>
              </a:rPr>
              <a:t>Denmark</a:t>
            </a:r>
            <a:r>
              <a:rPr lang="de-DE" sz="1500">
                <a:solidFill>
                  <a:schemeClr val="bg1"/>
                </a:solidFill>
              </a:rPr>
              <a:t> </a:t>
            </a:r>
            <a:br>
              <a:rPr lang="de-DE" sz="1500">
                <a:solidFill>
                  <a:schemeClr val="bg1"/>
                </a:solidFill>
              </a:rPr>
            </a:br>
            <a:r>
              <a:rPr lang="de-DE" sz="1500">
                <a:solidFill>
                  <a:schemeClr val="bg1"/>
                </a:solidFill>
              </a:rPr>
              <a:t>joins </a:t>
            </a:r>
            <a:r>
              <a:rPr lang="de-DE" sz="1500" dirty="0">
                <a:solidFill>
                  <a:schemeClr val="bg1"/>
                </a:solidFill>
              </a:rPr>
              <a:t>ESO</a:t>
            </a:r>
            <a:endParaRPr lang="en-US" sz="1500" dirty="0"/>
          </a:p>
        </p:txBody>
      </p:sp>
      <p:cxnSp>
        <p:nvCxnSpPr>
          <p:cNvPr id="182" name="Gerade Verbindung mit Pfeil 3">
            <a:extLst>
              <a:ext uri="{FF2B5EF4-FFF2-40B4-BE49-F238E27FC236}">
                <a16:creationId xmlns:a16="http://schemas.microsoft.com/office/drawing/2014/main" id="{5B44973D-2E41-D200-C47B-652F35C4CB54}"/>
              </a:ext>
            </a:extLst>
          </p:cNvPr>
          <p:cNvCxnSpPr>
            <a:cxnSpLocks/>
          </p:cNvCxnSpPr>
          <p:nvPr/>
        </p:nvCxnSpPr>
        <p:spPr>
          <a:xfrm flipV="1">
            <a:off x="3163677" y="1854718"/>
            <a:ext cx="0" cy="439915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3" name="Picture 21" descr="Logo&#10;&#10;Description automatically generated with medium confidence">
            <a:extLst>
              <a:ext uri="{FF2B5EF4-FFF2-40B4-BE49-F238E27FC236}">
                <a16:creationId xmlns:a16="http://schemas.microsoft.com/office/drawing/2014/main" id="{68B604AB-F4FC-E097-E0AC-CC104F42D8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65244" y="2402075"/>
            <a:ext cx="406769" cy="214613"/>
          </a:xfrm>
          <a:prstGeom prst="rect">
            <a:avLst/>
          </a:prstGeom>
        </p:spPr>
      </p:pic>
      <p:pic>
        <p:nvPicPr>
          <p:cNvPr id="188" name="Grafik 187">
            <a:extLst>
              <a:ext uri="{FF2B5EF4-FFF2-40B4-BE49-F238E27FC236}">
                <a16:creationId xmlns:a16="http://schemas.microsoft.com/office/drawing/2014/main" id="{2A055C4E-E900-3DF1-4364-C4A8F8B4C2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cxnSp>
        <p:nvCxnSpPr>
          <p:cNvPr id="189" name="Gerader Verbinder 188">
            <a:extLst>
              <a:ext uri="{FF2B5EF4-FFF2-40B4-BE49-F238E27FC236}">
                <a16:creationId xmlns:a16="http://schemas.microsoft.com/office/drawing/2014/main" id="{7E4DBF01-675B-C6A2-8C60-D6CFDB0A101F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BF6823-A7C2-83AE-BA26-749C9AB719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92A88-8F34-2A5A-3B85-EB22018C8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10C37B-D495-4799-65A5-7F9046472C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681954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FB2D725-E36E-6449-3A1E-1958F929B803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Timeline</a:t>
            </a:r>
            <a:endParaRPr lang="en-US" dirty="0"/>
          </a:p>
        </p:txBody>
      </p:sp>
      <p:cxnSp>
        <p:nvCxnSpPr>
          <p:cNvPr id="7" name="Gerade Verbindung mit Pfeil 8">
            <a:extLst>
              <a:ext uri="{FF2B5EF4-FFF2-40B4-BE49-F238E27FC236}">
                <a16:creationId xmlns:a16="http://schemas.microsoft.com/office/drawing/2014/main" id="{F261DDF2-D2A6-7C54-554A-B6F6089D641E}"/>
              </a:ext>
            </a:extLst>
          </p:cNvPr>
          <p:cNvCxnSpPr>
            <a:cxnSpLocks/>
          </p:cNvCxnSpPr>
          <p:nvPr/>
        </p:nvCxnSpPr>
        <p:spPr>
          <a:xfrm>
            <a:off x="0" y="1854000"/>
            <a:ext cx="12192000" cy="0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3">
            <a:extLst>
              <a:ext uri="{FF2B5EF4-FFF2-40B4-BE49-F238E27FC236}">
                <a16:creationId xmlns:a16="http://schemas.microsoft.com/office/drawing/2014/main" id="{F4B0403D-4F7D-503B-AAF4-A9755113C49F}"/>
              </a:ext>
            </a:extLst>
          </p:cNvPr>
          <p:cNvCxnSpPr>
            <a:cxnSpLocks/>
          </p:cNvCxnSpPr>
          <p:nvPr/>
        </p:nvCxnSpPr>
        <p:spPr>
          <a:xfrm flipV="1">
            <a:off x="1807506" y="1854000"/>
            <a:ext cx="3544" cy="568438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7BFAC34E-758D-5D14-9371-6EFC39783597}"/>
              </a:ext>
            </a:extLst>
          </p:cNvPr>
          <p:cNvSpPr txBox="1">
            <a:spLocks/>
          </p:cNvSpPr>
          <p:nvPr/>
        </p:nvSpPr>
        <p:spPr>
          <a:xfrm>
            <a:off x="854783" y="3463140"/>
            <a:ext cx="1879595" cy="115416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500" i="1" dirty="0">
                <a:solidFill>
                  <a:schemeClr val="bg1"/>
                </a:solidFill>
              </a:rPr>
              <a:t>25 March</a:t>
            </a:r>
            <a:br>
              <a:rPr lang="de-DE" sz="1500" i="1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Inauguration </a:t>
            </a:r>
            <a:r>
              <a:rPr lang="de-DE" sz="1500" dirty="0" err="1">
                <a:solidFill>
                  <a:schemeClr val="bg1"/>
                </a:solidFill>
              </a:rPr>
              <a:t>of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the</a:t>
            </a:r>
            <a:r>
              <a:rPr lang="de-DE" sz="1500" dirty="0">
                <a:solidFill>
                  <a:schemeClr val="bg1"/>
                </a:solidFill>
              </a:rPr>
              <a:t> ESO </a:t>
            </a:r>
            <a:r>
              <a:rPr lang="de-DE" sz="1500" dirty="0" err="1">
                <a:solidFill>
                  <a:schemeClr val="bg1"/>
                </a:solidFill>
              </a:rPr>
              <a:t>site</a:t>
            </a:r>
            <a:r>
              <a:rPr lang="de-DE" sz="1500" dirty="0">
                <a:solidFill>
                  <a:schemeClr val="bg1"/>
                </a:solidFill>
              </a:rPr>
              <a:t> at La Silla and </a:t>
            </a:r>
            <a:r>
              <a:rPr lang="de-DE" sz="1500" dirty="0" err="1">
                <a:solidFill>
                  <a:schemeClr val="bg1"/>
                </a:solidFill>
              </a:rPr>
              <a:t>the</a:t>
            </a:r>
            <a:r>
              <a:rPr lang="de-DE" sz="1500" dirty="0">
                <a:solidFill>
                  <a:schemeClr val="bg1"/>
                </a:solidFill>
              </a:rPr>
              <a:t> ESO Chile Headquarters</a:t>
            </a:r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200F66D6-1AAD-1AA7-051B-48A2C0BEB813}"/>
              </a:ext>
            </a:extLst>
          </p:cNvPr>
          <p:cNvSpPr txBox="1">
            <a:spLocks/>
          </p:cNvSpPr>
          <p:nvPr/>
        </p:nvSpPr>
        <p:spPr>
          <a:xfrm>
            <a:off x="1461404" y="1437449"/>
            <a:ext cx="699293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1969</a:t>
            </a:r>
          </a:p>
        </p:txBody>
      </p:sp>
      <p:pic>
        <p:nvPicPr>
          <p:cNvPr id="11" name="Grafik 7">
            <a:extLst>
              <a:ext uri="{FF2B5EF4-FFF2-40B4-BE49-F238E27FC236}">
                <a16:creationId xmlns:a16="http://schemas.microsoft.com/office/drawing/2014/main" id="{63E6BF4F-3B4F-8EE2-898D-23770ECD39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933" y="2422438"/>
            <a:ext cx="1605147" cy="935388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C1453E9F-2500-EA02-B501-C607B172B22F}"/>
              </a:ext>
            </a:extLst>
          </p:cNvPr>
          <p:cNvSpPr txBox="1">
            <a:spLocks/>
          </p:cNvSpPr>
          <p:nvPr/>
        </p:nvSpPr>
        <p:spPr>
          <a:xfrm>
            <a:off x="5462531" y="3463140"/>
            <a:ext cx="1240707" cy="115416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067"/>
              </a:spcBef>
              <a:buNone/>
            </a:pPr>
            <a:r>
              <a:rPr lang="de-DE" sz="1500" i="1" dirty="0">
                <a:solidFill>
                  <a:schemeClr val="bg1"/>
                </a:solidFill>
              </a:rPr>
              <a:t>5 March</a:t>
            </a:r>
            <a:br>
              <a:rPr lang="de-DE" sz="1500" i="1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Official </a:t>
            </a:r>
            <a:r>
              <a:rPr lang="de-DE" sz="1500" dirty="0" err="1">
                <a:solidFill>
                  <a:schemeClr val="bg1"/>
                </a:solidFill>
              </a:rPr>
              <a:t>inauguration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of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Paranal</a:t>
            </a:r>
            <a:r>
              <a:rPr lang="de-DE" sz="1500" dirty="0">
                <a:solidFill>
                  <a:schemeClr val="bg1"/>
                </a:solidFill>
              </a:rPr>
              <a:t> Observatory</a:t>
            </a:r>
          </a:p>
        </p:txBody>
      </p:sp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253995DB-7BCE-DB21-3ED3-F9E1D8609314}"/>
              </a:ext>
            </a:extLst>
          </p:cNvPr>
          <p:cNvSpPr txBox="1">
            <a:spLocks/>
          </p:cNvSpPr>
          <p:nvPr/>
        </p:nvSpPr>
        <p:spPr>
          <a:xfrm>
            <a:off x="5768348" y="1437449"/>
            <a:ext cx="694828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1999</a:t>
            </a:r>
          </a:p>
        </p:txBody>
      </p:sp>
      <p:cxnSp>
        <p:nvCxnSpPr>
          <p:cNvPr id="14" name="Gerade Verbindung mit Pfeil 3">
            <a:extLst>
              <a:ext uri="{FF2B5EF4-FFF2-40B4-BE49-F238E27FC236}">
                <a16:creationId xmlns:a16="http://schemas.microsoft.com/office/drawing/2014/main" id="{F52CBECD-E20F-3232-024A-FB1D2CBCE53C}"/>
              </a:ext>
            </a:extLst>
          </p:cNvPr>
          <p:cNvCxnSpPr>
            <a:cxnSpLocks/>
          </p:cNvCxnSpPr>
          <p:nvPr/>
        </p:nvCxnSpPr>
        <p:spPr>
          <a:xfrm flipV="1">
            <a:off x="6091416" y="1854000"/>
            <a:ext cx="0" cy="568437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33" descr="Ein Bild, das Berg, Himmel, draußen, Natur enthält.&#10;&#10;Automatisch generierte Beschreibung">
            <a:extLst>
              <a:ext uri="{FF2B5EF4-FFF2-40B4-BE49-F238E27FC236}">
                <a16:creationId xmlns:a16="http://schemas.microsoft.com/office/drawing/2014/main" id="{23B8A9D2-940F-1556-4764-0F4795CCE3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769" y="2422439"/>
            <a:ext cx="1581293" cy="935387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16" name="Grafik 7">
            <a:extLst>
              <a:ext uri="{FF2B5EF4-FFF2-40B4-BE49-F238E27FC236}">
                <a16:creationId xmlns:a16="http://schemas.microsoft.com/office/drawing/2014/main" id="{BFCA14FC-E129-3182-2FD3-04FC887BD4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1513" y="4040186"/>
            <a:ext cx="1605147" cy="935388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ACF54DB9-410F-B564-AD1D-0E8F5A6C51D3}"/>
              </a:ext>
            </a:extLst>
          </p:cNvPr>
          <p:cNvSpPr txBox="1">
            <a:spLocks/>
          </p:cNvSpPr>
          <p:nvPr/>
        </p:nvSpPr>
        <p:spPr>
          <a:xfrm>
            <a:off x="7900163" y="1437449"/>
            <a:ext cx="696337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18" name="Textplatzhalter 1">
            <a:extLst>
              <a:ext uri="{FF2B5EF4-FFF2-40B4-BE49-F238E27FC236}">
                <a16:creationId xmlns:a16="http://schemas.microsoft.com/office/drawing/2014/main" id="{DCFA65FF-8A04-F8C0-B17D-27B78A716A47}"/>
              </a:ext>
            </a:extLst>
          </p:cNvPr>
          <p:cNvSpPr txBox="1">
            <a:spLocks/>
          </p:cNvSpPr>
          <p:nvPr/>
        </p:nvSpPr>
        <p:spPr>
          <a:xfrm>
            <a:off x="7390919" y="5080888"/>
            <a:ext cx="1547976" cy="92333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067"/>
              </a:spcBef>
              <a:buNone/>
            </a:pPr>
            <a:r>
              <a:rPr lang="de-DE" sz="1500" i="1" dirty="0">
                <a:solidFill>
                  <a:schemeClr val="bg1"/>
                </a:solidFill>
              </a:rPr>
              <a:t>13 March</a:t>
            </a:r>
            <a:br>
              <a:rPr lang="de-DE" sz="1500" i="1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ALMA Observatory </a:t>
            </a:r>
            <a:r>
              <a:rPr lang="de-DE" sz="1500" dirty="0" err="1">
                <a:solidFill>
                  <a:schemeClr val="bg1"/>
                </a:solidFill>
              </a:rPr>
              <a:t>inauguration</a:t>
            </a:r>
            <a:endParaRPr lang="de-DE" sz="1500" dirty="0">
              <a:solidFill>
                <a:schemeClr val="bg1"/>
              </a:solidFill>
            </a:endParaRPr>
          </a:p>
        </p:txBody>
      </p:sp>
      <p:cxnSp>
        <p:nvCxnSpPr>
          <p:cNvPr id="19" name="Gerade Verbindung mit Pfeil 3">
            <a:extLst>
              <a:ext uri="{FF2B5EF4-FFF2-40B4-BE49-F238E27FC236}">
                <a16:creationId xmlns:a16="http://schemas.microsoft.com/office/drawing/2014/main" id="{9D89BA5F-6824-33A5-0C85-2D8BA7F90541}"/>
              </a:ext>
            </a:extLst>
          </p:cNvPr>
          <p:cNvCxnSpPr>
            <a:cxnSpLocks/>
          </p:cNvCxnSpPr>
          <p:nvPr/>
        </p:nvCxnSpPr>
        <p:spPr>
          <a:xfrm flipV="1">
            <a:off x="8214086" y="1854000"/>
            <a:ext cx="880" cy="2190312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1">
            <a:extLst>
              <a:ext uri="{FF2B5EF4-FFF2-40B4-BE49-F238E27FC236}">
                <a16:creationId xmlns:a16="http://schemas.microsoft.com/office/drawing/2014/main" id="{727CF065-8C46-D5E8-ADAE-3F03EC8478E4}"/>
              </a:ext>
            </a:extLst>
          </p:cNvPr>
          <p:cNvSpPr txBox="1">
            <a:spLocks/>
          </p:cNvSpPr>
          <p:nvPr/>
        </p:nvSpPr>
        <p:spPr>
          <a:xfrm>
            <a:off x="3633448" y="1437449"/>
            <a:ext cx="696337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1981</a:t>
            </a:r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A4637E80-6ADB-69DB-61A9-B8AA790613E5}"/>
              </a:ext>
            </a:extLst>
          </p:cNvPr>
          <p:cNvSpPr txBox="1">
            <a:spLocks/>
          </p:cNvSpPr>
          <p:nvPr/>
        </p:nvSpPr>
        <p:spPr>
          <a:xfrm>
            <a:off x="3207628" y="5080888"/>
            <a:ext cx="1547976" cy="115416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067"/>
              </a:spcBef>
              <a:buNone/>
            </a:pPr>
            <a:r>
              <a:rPr lang="de-DE" sz="1500" i="1" dirty="0">
                <a:solidFill>
                  <a:schemeClr val="bg1"/>
                </a:solidFill>
              </a:rPr>
              <a:t>5 May</a:t>
            </a:r>
            <a:br>
              <a:rPr lang="de-DE" sz="1500" i="1" dirty="0">
                <a:solidFill>
                  <a:schemeClr val="bg1"/>
                </a:solidFill>
              </a:rPr>
            </a:br>
            <a:r>
              <a:rPr lang="de-DE" sz="1500" dirty="0">
                <a:solidFill>
                  <a:schemeClr val="bg1"/>
                </a:solidFill>
              </a:rPr>
              <a:t>Inauguration </a:t>
            </a:r>
            <a:r>
              <a:rPr lang="de-DE" sz="1500" dirty="0" err="1">
                <a:solidFill>
                  <a:schemeClr val="bg1"/>
                </a:solidFill>
              </a:rPr>
              <a:t>of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the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new</a:t>
            </a:r>
            <a:r>
              <a:rPr lang="de-DE" sz="1500" dirty="0">
                <a:solidFill>
                  <a:schemeClr val="bg1"/>
                </a:solidFill>
              </a:rPr>
              <a:t> ESO Headquarters in Garching</a:t>
            </a:r>
          </a:p>
        </p:txBody>
      </p:sp>
      <p:cxnSp>
        <p:nvCxnSpPr>
          <p:cNvPr id="22" name="Gerade Verbindung mit Pfeil 3">
            <a:extLst>
              <a:ext uri="{FF2B5EF4-FFF2-40B4-BE49-F238E27FC236}">
                <a16:creationId xmlns:a16="http://schemas.microsoft.com/office/drawing/2014/main" id="{B4EC21A0-88B1-12FB-5454-4F81D7DCC4DB}"/>
              </a:ext>
            </a:extLst>
          </p:cNvPr>
          <p:cNvCxnSpPr>
            <a:cxnSpLocks/>
          </p:cNvCxnSpPr>
          <p:nvPr/>
        </p:nvCxnSpPr>
        <p:spPr>
          <a:xfrm flipV="1">
            <a:off x="3976151" y="1854000"/>
            <a:ext cx="10930" cy="2186194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7">
            <a:extLst>
              <a:ext uri="{FF2B5EF4-FFF2-40B4-BE49-F238E27FC236}">
                <a16:creationId xmlns:a16="http://schemas.microsoft.com/office/drawing/2014/main" id="{90AD02B7-486E-AB1D-291F-B219DDC8B4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7208" y="4040194"/>
            <a:ext cx="1688817" cy="935380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24" name="Textplatzhalter 1">
            <a:extLst>
              <a:ext uri="{FF2B5EF4-FFF2-40B4-BE49-F238E27FC236}">
                <a16:creationId xmlns:a16="http://schemas.microsoft.com/office/drawing/2014/main" id="{8B4703B4-9490-F6AE-A08E-A772012E001D}"/>
              </a:ext>
            </a:extLst>
          </p:cNvPr>
          <p:cNvSpPr txBox="1">
            <a:spLocks/>
          </p:cNvSpPr>
          <p:nvPr/>
        </p:nvSpPr>
        <p:spPr>
          <a:xfrm>
            <a:off x="9734434" y="3463140"/>
            <a:ext cx="1518561" cy="175689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067"/>
              </a:spcBef>
              <a:buNone/>
            </a:pPr>
            <a:r>
              <a:rPr lang="de-DE" sz="1500" i="1" dirty="0">
                <a:solidFill>
                  <a:schemeClr val="bg1"/>
                </a:solidFill>
              </a:rPr>
              <a:t>19 June</a:t>
            </a:r>
            <a:br>
              <a:rPr lang="de-DE" sz="1500" i="1" dirty="0">
                <a:solidFill>
                  <a:schemeClr val="bg1"/>
                </a:solidFill>
              </a:rPr>
            </a:br>
            <a:r>
              <a:rPr lang="de-DE" sz="1500" dirty="0" err="1">
                <a:solidFill>
                  <a:schemeClr val="bg1"/>
                </a:solidFill>
              </a:rPr>
              <a:t>Groundbreaking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ceremony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for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ESO’s</a:t>
            </a:r>
            <a:r>
              <a:rPr lang="de-DE" sz="1500" dirty="0">
                <a:solidFill>
                  <a:schemeClr val="bg1"/>
                </a:solidFill>
              </a:rPr>
              <a:t> </a:t>
            </a:r>
            <a:r>
              <a:rPr lang="de-DE" sz="1500" dirty="0" err="1">
                <a:solidFill>
                  <a:schemeClr val="bg1"/>
                </a:solidFill>
              </a:rPr>
              <a:t>Extremely</a:t>
            </a:r>
            <a:r>
              <a:rPr lang="de-DE" sz="1500" dirty="0">
                <a:solidFill>
                  <a:schemeClr val="bg1"/>
                </a:solidFill>
              </a:rPr>
              <a:t> Large </a:t>
            </a:r>
            <a:r>
              <a:rPr lang="de-DE" sz="1500" dirty="0" err="1">
                <a:solidFill>
                  <a:schemeClr val="bg1"/>
                </a:solidFill>
              </a:rPr>
              <a:t>Telescope</a:t>
            </a:r>
            <a:r>
              <a:rPr lang="de-DE" sz="1500" dirty="0">
                <a:solidFill>
                  <a:schemeClr val="bg1"/>
                </a:solidFill>
              </a:rPr>
              <a:t> (ELT)</a:t>
            </a:r>
          </a:p>
          <a:p>
            <a:pPr marL="0" indent="0" algn="ctr">
              <a:lnSpc>
                <a:spcPct val="100000"/>
              </a:lnSpc>
              <a:spcBef>
                <a:spcPts val="1067"/>
              </a:spcBef>
              <a:buNone/>
            </a:pPr>
            <a:endParaRPr lang="de-DE" sz="1500" i="1" dirty="0">
              <a:solidFill>
                <a:schemeClr val="bg1"/>
              </a:solidFill>
            </a:endParaRPr>
          </a:p>
        </p:txBody>
      </p:sp>
      <p:sp>
        <p:nvSpPr>
          <p:cNvPr id="25" name="Textplatzhalter 1">
            <a:extLst>
              <a:ext uri="{FF2B5EF4-FFF2-40B4-BE49-F238E27FC236}">
                <a16:creationId xmlns:a16="http://schemas.microsoft.com/office/drawing/2014/main" id="{88FC7DEB-593A-0724-340F-AD52246DC73E}"/>
              </a:ext>
            </a:extLst>
          </p:cNvPr>
          <p:cNvSpPr txBox="1">
            <a:spLocks/>
          </p:cNvSpPr>
          <p:nvPr/>
        </p:nvSpPr>
        <p:spPr>
          <a:xfrm>
            <a:off x="10146301" y="1437449"/>
            <a:ext cx="694828" cy="34959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400" b="1" dirty="0">
                <a:solidFill>
                  <a:schemeClr val="bg1"/>
                </a:solidFill>
              </a:rPr>
              <a:t>2014</a:t>
            </a:r>
          </a:p>
        </p:txBody>
      </p:sp>
      <p:cxnSp>
        <p:nvCxnSpPr>
          <p:cNvPr id="26" name="Gerade Verbindung mit Pfeil 3">
            <a:extLst>
              <a:ext uri="{FF2B5EF4-FFF2-40B4-BE49-F238E27FC236}">
                <a16:creationId xmlns:a16="http://schemas.microsoft.com/office/drawing/2014/main" id="{44752ED7-55C9-3721-B479-2A30A0A7F2E7}"/>
              </a:ext>
            </a:extLst>
          </p:cNvPr>
          <p:cNvCxnSpPr>
            <a:cxnSpLocks/>
          </p:cNvCxnSpPr>
          <p:nvPr/>
        </p:nvCxnSpPr>
        <p:spPr>
          <a:xfrm flipV="1">
            <a:off x="10462795" y="1854000"/>
            <a:ext cx="1273" cy="568438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 descr="Ein Bild, das Himmel, draußen, Natur, Hügel enthält.&#10;&#10;Automatisch generierte Beschreibung">
            <a:extLst>
              <a:ext uri="{FF2B5EF4-FFF2-40B4-BE49-F238E27FC236}">
                <a16:creationId xmlns:a16="http://schemas.microsoft.com/office/drawing/2014/main" id="{F4A586DC-25D1-EE72-CD72-235345B318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4950" y="2422439"/>
            <a:ext cx="1555689" cy="935387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D3E7C60-48EE-839F-4DBE-9BBD4906C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3A8905E9-218F-84A8-6548-372FD3D8554C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603C12B-B13C-15B7-896D-ABB357DCE1AA}"/>
              </a:ext>
            </a:extLst>
          </p:cNvPr>
          <p:cNvSpPr txBox="1"/>
          <p:nvPr/>
        </p:nvSpPr>
        <p:spPr>
          <a:xfrm rot="-5400000">
            <a:off x="7026194" y="4400158"/>
            <a:ext cx="9860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Clem &amp; Adri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Bacri-Normier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wingsforscience.com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)/ESO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DD80F1-2312-9602-83EC-EEF44B7100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B7FD5-8BEA-ABAA-75AA-86E50A475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EF66B4B3-00DD-ED86-D31C-54DD7289CF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588185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erade Verbindung mit Pfeil 3">
            <a:extLst>
              <a:ext uri="{FF2B5EF4-FFF2-40B4-BE49-F238E27FC236}">
                <a16:creationId xmlns:a16="http://schemas.microsoft.com/office/drawing/2014/main" id="{81C130DB-D0AB-3DA3-4DF8-7BB413F7A1FD}"/>
              </a:ext>
            </a:extLst>
          </p:cNvPr>
          <p:cNvCxnSpPr>
            <a:cxnSpLocks/>
          </p:cNvCxnSpPr>
          <p:nvPr/>
        </p:nvCxnSpPr>
        <p:spPr>
          <a:xfrm>
            <a:off x="2586967" y="2061497"/>
            <a:ext cx="3509033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8">
            <a:extLst>
              <a:ext uri="{FF2B5EF4-FFF2-40B4-BE49-F238E27FC236}">
                <a16:creationId xmlns:a16="http://schemas.microsoft.com/office/drawing/2014/main" id="{7FD79CBC-8B19-C5CA-B4FB-902930C3FB57}"/>
              </a:ext>
            </a:extLst>
          </p:cNvPr>
          <p:cNvCxnSpPr>
            <a:cxnSpLocks/>
          </p:cNvCxnSpPr>
          <p:nvPr/>
        </p:nvCxnSpPr>
        <p:spPr>
          <a:xfrm>
            <a:off x="6096000" y="1097199"/>
            <a:ext cx="0" cy="5292489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12">
            <a:extLst>
              <a:ext uri="{FF2B5EF4-FFF2-40B4-BE49-F238E27FC236}">
                <a16:creationId xmlns:a16="http://schemas.microsoft.com/office/drawing/2014/main" id="{7B954D10-4068-46E9-E98D-FCA07511A96E}"/>
              </a:ext>
            </a:extLst>
          </p:cNvPr>
          <p:cNvCxnSpPr>
            <a:cxnSpLocks/>
          </p:cNvCxnSpPr>
          <p:nvPr/>
        </p:nvCxnSpPr>
        <p:spPr>
          <a:xfrm>
            <a:off x="6096000" y="6366952"/>
            <a:ext cx="0" cy="491048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platzhalter 1">
            <a:extLst>
              <a:ext uri="{FF2B5EF4-FFF2-40B4-BE49-F238E27FC236}">
                <a16:creationId xmlns:a16="http://schemas.microsoft.com/office/drawing/2014/main" id="{AC8AFC0C-0674-6D3C-6FCB-629EFA6C444B}"/>
              </a:ext>
            </a:extLst>
          </p:cNvPr>
          <p:cNvSpPr txBox="1">
            <a:spLocks/>
          </p:cNvSpPr>
          <p:nvPr/>
        </p:nvSpPr>
        <p:spPr>
          <a:xfrm>
            <a:off x="6530580" y="1834577"/>
            <a:ext cx="4648368" cy="1225109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October</a:t>
            </a:r>
            <a:b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Founding members Belgium, France, Germany, the Netherlands and Sweden sign the ESO convention</a:t>
            </a:r>
          </a:p>
        </p:txBody>
      </p:sp>
      <p:sp>
        <p:nvSpPr>
          <p:cNvPr id="52" name="Textplatzhalter 1">
            <a:extLst>
              <a:ext uri="{FF2B5EF4-FFF2-40B4-BE49-F238E27FC236}">
                <a16:creationId xmlns:a16="http://schemas.microsoft.com/office/drawing/2014/main" id="{ECFD9326-9182-EB68-CB26-6D2C60FD1216}"/>
              </a:ext>
            </a:extLst>
          </p:cNvPr>
          <p:cNvSpPr txBox="1">
            <a:spLocks/>
          </p:cNvSpPr>
          <p:nvPr/>
        </p:nvSpPr>
        <p:spPr>
          <a:xfrm>
            <a:off x="6530580" y="1037250"/>
            <a:ext cx="1803792" cy="621707"/>
          </a:xfrm>
          <a:prstGeom prst="rect">
            <a:avLst/>
          </a:prstGeom>
        </p:spPr>
        <p:txBody>
          <a:bodyPr lIns="0" tIns="0" rIns="0" bIns="0" anchor="b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1962</a:t>
            </a:r>
          </a:p>
        </p:txBody>
      </p:sp>
      <p:pic>
        <p:nvPicPr>
          <p:cNvPr id="53" name="Grafik 39">
            <a:extLst>
              <a:ext uri="{FF2B5EF4-FFF2-40B4-BE49-F238E27FC236}">
                <a16:creationId xmlns:a16="http://schemas.microsoft.com/office/drawing/2014/main" id="{F94DCEA8-675D-E0B1-6EFA-26AD099C6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61" y="1578580"/>
            <a:ext cx="673213" cy="355191"/>
          </a:xfrm>
          <a:prstGeom prst="rect">
            <a:avLst/>
          </a:prstGeom>
        </p:spPr>
      </p:pic>
      <p:pic>
        <p:nvPicPr>
          <p:cNvPr id="54" name="Grafik 40">
            <a:extLst>
              <a:ext uri="{FF2B5EF4-FFF2-40B4-BE49-F238E27FC236}">
                <a16:creationId xmlns:a16="http://schemas.microsoft.com/office/drawing/2014/main" id="{F7E57104-B8FB-8D84-1403-0F058B06C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900" y="2201778"/>
            <a:ext cx="673213" cy="355191"/>
          </a:xfrm>
          <a:prstGeom prst="rect">
            <a:avLst/>
          </a:prstGeom>
        </p:spPr>
      </p:pic>
      <p:pic>
        <p:nvPicPr>
          <p:cNvPr id="55" name="Grafik 41">
            <a:extLst>
              <a:ext uri="{FF2B5EF4-FFF2-40B4-BE49-F238E27FC236}">
                <a16:creationId xmlns:a16="http://schemas.microsoft.com/office/drawing/2014/main" id="{828B4CCD-D3C3-CF8A-BD50-A9C2C395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926" y="1574401"/>
            <a:ext cx="673213" cy="355191"/>
          </a:xfrm>
          <a:prstGeom prst="rect">
            <a:avLst/>
          </a:prstGeom>
        </p:spPr>
      </p:pic>
      <p:pic>
        <p:nvPicPr>
          <p:cNvPr id="56" name="Grafik 42" descr="Ein Bild, das Platz enthält.&#10;&#10;Automatisch generierte Beschreibung">
            <a:extLst>
              <a:ext uri="{FF2B5EF4-FFF2-40B4-BE49-F238E27FC236}">
                <a16:creationId xmlns:a16="http://schemas.microsoft.com/office/drawing/2014/main" id="{0F511211-9961-A338-8626-F99ECAC4D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1438" y="2199558"/>
            <a:ext cx="673213" cy="355191"/>
          </a:xfrm>
          <a:prstGeom prst="rect">
            <a:avLst/>
          </a:prstGeom>
        </p:spPr>
      </p:pic>
      <p:pic>
        <p:nvPicPr>
          <p:cNvPr id="57" name="Grafik 43">
            <a:extLst>
              <a:ext uri="{FF2B5EF4-FFF2-40B4-BE49-F238E27FC236}">
                <a16:creationId xmlns:a16="http://schemas.microsoft.com/office/drawing/2014/main" id="{0F248C60-37AD-8892-2B50-E776FDEED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7643" y="1578125"/>
            <a:ext cx="673213" cy="355191"/>
          </a:xfrm>
          <a:prstGeom prst="rect">
            <a:avLst/>
          </a:prstGeom>
        </p:spPr>
      </p:pic>
      <p:sp>
        <p:nvSpPr>
          <p:cNvPr id="58" name="Textplatzhalter 1">
            <a:extLst>
              <a:ext uri="{FF2B5EF4-FFF2-40B4-BE49-F238E27FC236}">
                <a16:creationId xmlns:a16="http://schemas.microsoft.com/office/drawing/2014/main" id="{DB0FE7FB-FB49-7FC3-7A46-A10749B16B6D}"/>
              </a:ext>
            </a:extLst>
          </p:cNvPr>
          <p:cNvSpPr txBox="1">
            <a:spLocks/>
          </p:cNvSpPr>
          <p:nvPr/>
        </p:nvSpPr>
        <p:spPr>
          <a:xfrm>
            <a:off x="3857628" y="3290669"/>
            <a:ext cx="1803792" cy="38128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1963</a:t>
            </a:r>
          </a:p>
        </p:txBody>
      </p:sp>
      <p:sp>
        <p:nvSpPr>
          <p:cNvPr id="59" name="Textplatzhalter 1">
            <a:extLst>
              <a:ext uri="{FF2B5EF4-FFF2-40B4-BE49-F238E27FC236}">
                <a16:creationId xmlns:a16="http://schemas.microsoft.com/office/drawing/2014/main" id="{BA1E663C-2805-D3C1-BB59-E9A37469A77A}"/>
              </a:ext>
            </a:extLst>
          </p:cNvPr>
          <p:cNvSpPr txBox="1">
            <a:spLocks/>
          </p:cNvSpPr>
          <p:nvPr/>
        </p:nvSpPr>
        <p:spPr>
          <a:xfrm>
            <a:off x="982854" y="3713208"/>
            <a:ext cx="4678566" cy="955502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November </a:t>
            </a:r>
            <a:br>
              <a:rPr kumimoji="0" lang="en-GB" sz="15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 signs agreement with Chile</a:t>
            </a:r>
          </a:p>
        </p:txBody>
      </p:sp>
      <p:cxnSp>
        <p:nvCxnSpPr>
          <p:cNvPr id="60" name="Gerade Verbindung mit Pfeil 56">
            <a:extLst>
              <a:ext uri="{FF2B5EF4-FFF2-40B4-BE49-F238E27FC236}">
                <a16:creationId xmlns:a16="http://schemas.microsoft.com/office/drawing/2014/main" id="{A7C95B40-325C-7651-0819-EF0ECA8A8C3E}"/>
              </a:ext>
            </a:extLst>
          </p:cNvPr>
          <p:cNvCxnSpPr>
            <a:cxnSpLocks/>
          </p:cNvCxnSpPr>
          <p:nvPr/>
        </p:nvCxnSpPr>
        <p:spPr>
          <a:xfrm flipH="1">
            <a:off x="6096000" y="5546957"/>
            <a:ext cx="919619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fik 69" descr="Ein Bild, das Berg, draußen enthält.&#10;&#10;Automatisch generierte Beschreibung">
            <a:extLst>
              <a:ext uri="{FF2B5EF4-FFF2-40B4-BE49-F238E27FC236}">
                <a16:creationId xmlns:a16="http://schemas.microsoft.com/office/drawing/2014/main" id="{369DF5BE-994F-79FF-29F1-78FDF1C580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2226" y="4734616"/>
            <a:ext cx="2090415" cy="1632338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62" name="Grafik 71" descr="Ein Bild, das draußen, Boden, Berg, alt enthält.&#10;&#10;Automatisch generierte Beschreibung">
            <a:extLst>
              <a:ext uri="{FF2B5EF4-FFF2-40B4-BE49-F238E27FC236}">
                <a16:creationId xmlns:a16="http://schemas.microsoft.com/office/drawing/2014/main" id="{49916948-02CF-1729-43C7-18D29E2961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1719" y="4734616"/>
            <a:ext cx="2090415" cy="163233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cxnSp>
        <p:nvCxnSpPr>
          <p:cNvPr id="63" name="Gerade Verbindung mit Pfeil 73">
            <a:extLst>
              <a:ext uri="{FF2B5EF4-FFF2-40B4-BE49-F238E27FC236}">
                <a16:creationId xmlns:a16="http://schemas.microsoft.com/office/drawing/2014/main" id="{6C6BA163-949D-7CF7-FB1E-31A858482246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1099823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platzhalter 1">
            <a:extLst>
              <a:ext uri="{FF2B5EF4-FFF2-40B4-BE49-F238E27FC236}">
                <a16:creationId xmlns:a16="http://schemas.microsoft.com/office/drawing/2014/main" id="{1DFA77A3-7117-80E7-5400-A2E760761F34}"/>
              </a:ext>
            </a:extLst>
          </p:cNvPr>
          <p:cNvSpPr txBox="1">
            <a:spLocks/>
          </p:cNvSpPr>
          <p:nvPr/>
        </p:nvSpPr>
        <p:spPr>
          <a:xfrm>
            <a:off x="4695256" y="4977696"/>
            <a:ext cx="966163" cy="38128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1965</a:t>
            </a:r>
          </a:p>
        </p:txBody>
      </p:sp>
      <p:sp>
        <p:nvSpPr>
          <p:cNvPr id="65" name="Textplatzhalter 1">
            <a:extLst>
              <a:ext uri="{FF2B5EF4-FFF2-40B4-BE49-F238E27FC236}">
                <a16:creationId xmlns:a16="http://schemas.microsoft.com/office/drawing/2014/main" id="{D22C28AF-90EB-B4C0-9585-E4F743B461C2}"/>
              </a:ext>
            </a:extLst>
          </p:cNvPr>
          <p:cNvSpPr txBox="1">
            <a:spLocks/>
          </p:cNvSpPr>
          <p:nvPr/>
        </p:nvSpPr>
        <p:spPr>
          <a:xfrm>
            <a:off x="982854" y="5367707"/>
            <a:ext cx="4678566" cy="955502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5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</a:t>
            </a:r>
            <a:br>
              <a:rPr kumimoji="0" lang="en-GB" sz="15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of the </a:t>
            </a:r>
            <a:b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Silla Observatory begins</a:t>
            </a:r>
          </a:p>
        </p:txBody>
      </p:sp>
      <p:pic>
        <p:nvPicPr>
          <p:cNvPr id="66" name="Grafik 9">
            <a:extLst>
              <a:ext uri="{FF2B5EF4-FFF2-40B4-BE49-F238E27FC236}">
                <a16:creationId xmlns:a16="http://schemas.microsoft.com/office/drawing/2014/main" id="{880A4246-12D9-B117-5AEC-E0E89A6705A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31042" y="3701236"/>
            <a:ext cx="673213" cy="355190"/>
          </a:xfrm>
          <a:prstGeom prst="rect">
            <a:avLst/>
          </a:prstGeom>
        </p:spPr>
      </p:pic>
      <p:cxnSp>
        <p:nvCxnSpPr>
          <p:cNvPr id="67" name="Gerade Verbindung mit Pfeil 10">
            <a:extLst>
              <a:ext uri="{FF2B5EF4-FFF2-40B4-BE49-F238E27FC236}">
                <a16:creationId xmlns:a16="http://schemas.microsoft.com/office/drawing/2014/main" id="{0434CFCA-185E-A5CC-8254-F2B04F5EFC65}"/>
              </a:ext>
            </a:extLst>
          </p:cNvPr>
          <p:cNvCxnSpPr>
            <a:cxnSpLocks/>
          </p:cNvCxnSpPr>
          <p:nvPr/>
        </p:nvCxnSpPr>
        <p:spPr>
          <a:xfrm flipH="1">
            <a:off x="6096000" y="3879683"/>
            <a:ext cx="924791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>
            <a:extLst>
              <a:ext uri="{FF2B5EF4-FFF2-40B4-BE49-F238E27FC236}">
                <a16:creationId xmlns:a16="http://schemas.microsoft.com/office/drawing/2014/main" id="{31350B55-D8B2-C5FC-469D-DB44A915EFEA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ESO Timeline (detailed)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1" name="Grafik 70">
            <a:extLst>
              <a:ext uri="{FF2B5EF4-FFF2-40B4-BE49-F238E27FC236}">
                <a16:creationId xmlns:a16="http://schemas.microsoft.com/office/drawing/2014/main" id="{50CC2411-8C02-D70A-6A35-424C3F9281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1DAA5F-E219-918E-5186-F065A78692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EC224-E390-1176-EDF5-2B973ECF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0094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77C31FEB-DE80-C3C2-C1A3-E6868E4CD136}"/>
              </a:ext>
            </a:extLst>
          </p:cNvPr>
          <p:cNvCxnSpPr>
            <a:cxnSpLocks/>
          </p:cNvCxnSpPr>
          <p:nvPr/>
        </p:nvCxnSpPr>
        <p:spPr>
          <a:xfrm>
            <a:off x="6096000" y="395288"/>
            <a:ext cx="0" cy="5994400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40D8505C-5002-78F9-DD12-F77DAA2D6B5E}"/>
              </a:ext>
            </a:extLst>
          </p:cNvPr>
          <p:cNvCxnSpPr>
            <a:cxnSpLocks/>
          </p:cNvCxnSpPr>
          <p:nvPr/>
        </p:nvCxnSpPr>
        <p:spPr>
          <a:xfrm>
            <a:off x="5042986" y="1525712"/>
            <a:ext cx="1053014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1">
            <a:extLst>
              <a:ext uri="{FF2B5EF4-FFF2-40B4-BE49-F238E27FC236}">
                <a16:creationId xmlns:a16="http://schemas.microsoft.com/office/drawing/2014/main" id="{4D9E425A-FB46-5B8A-A764-D1FD61C427E8}"/>
              </a:ext>
            </a:extLst>
          </p:cNvPr>
          <p:cNvSpPr txBox="1">
            <a:spLocks/>
          </p:cNvSpPr>
          <p:nvPr/>
        </p:nvSpPr>
        <p:spPr>
          <a:xfrm>
            <a:off x="6530579" y="680144"/>
            <a:ext cx="1804896" cy="381517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1966</a:t>
            </a:r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BAC861A6-05F7-3F20-9B03-6A4B92120F44}"/>
              </a:ext>
            </a:extLst>
          </p:cNvPr>
          <p:cNvSpPr txBox="1">
            <a:spLocks/>
          </p:cNvSpPr>
          <p:nvPr/>
        </p:nvSpPr>
        <p:spPr>
          <a:xfrm>
            <a:off x="6530579" y="1342065"/>
            <a:ext cx="2784881" cy="1467284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November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light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 1-metre </a:t>
            </a:r>
            <a:r>
              <a:rPr lang="de-DE" sz="1500" dirty="0">
                <a:solidFill>
                  <a:prstClr val="white"/>
                </a:solidFill>
                <a:latin typeface="Arial"/>
              </a:rPr>
              <a:t>t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elescope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Grafik 7" descr="Ein Bild, das draußen, weiß enthält.&#10;&#10;Automatisch generierte Beschreibung">
            <a:extLst>
              <a:ext uri="{FF2B5EF4-FFF2-40B4-BE49-F238E27FC236}">
                <a16:creationId xmlns:a16="http://schemas.microsoft.com/office/drawing/2014/main" id="{59A7F6FC-4D19-5CCA-58E5-FFD0B25A37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184" y="511053"/>
            <a:ext cx="2972330" cy="1976883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cxnSp>
        <p:nvCxnSpPr>
          <p:cNvPr id="23" name="Gerade Verbindung mit Pfeil 8">
            <a:extLst>
              <a:ext uri="{FF2B5EF4-FFF2-40B4-BE49-F238E27FC236}">
                <a16:creationId xmlns:a16="http://schemas.microsoft.com/office/drawing/2014/main" id="{CEB36316-C637-399D-E9BC-1338E58CFCA5}"/>
              </a:ext>
            </a:extLst>
          </p:cNvPr>
          <p:cNvCxnSpPr>
            <a:cxnSpLocks/>
          </p:cNvCxnSpPr>
          <p:nvPr/>
        </p:nvCxnSpPr>
        <p:spPr>
          <a:xfrm>
            <a:off x="6096000" y="6371517"/>
            <a:ext cx="0" cy="486483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9">
            <a:extLst>
              <a:ext uri="{FF2B5EF4-FFF2-40B4-BE49-F238E27FC236}">
                <a16:creationId xmlns:a16="http://schemas.microsoft.com/office/drawing/2014/main" id="{860C34AC-1735-5766-CE79-97F1F2F8884D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452090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12">
            <a:extLst>
              <a:ext uri="{FF2B5EF4-FFF2-40B4-BE49-F238E27FC236}">
                <a16:creationId xmlns:a16="http://schemas.microsoft.com/office/drawing/2014/main" id="{59DBDB92-4015-BE0A-65FE-FDB1C381D211}"/>
              </a:ext>
            </a:extLst>
          </p:cNvPr>
          <p:cNvCxnSpPr>
            <a:cxnSpLocks/>
          </p:cNvCxnSpPr>
          <p:nvPr/>
        </p:nvCxnSpPr>
        <p:spPr>
          <a:xfrm flipH="1">
            <a:off x="6096000" y="5433309"/>
            <a:ext cx="468267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D43F224D-FBDB-139A-FD16-983046182FE0}"/>
              </a:ext>
            </a:extLst>
          </p:cNvPr>
          <p:cNvSpPr txBox="1">
            <a:spLocks/>
          </p:cNvSpPr>
          <p:nvPr/>
        </p:nvSpPr>
        <p:spPr>
          <a:xfrm>
            <a:off x="3856523" y="4702619"/>
            <a:ext cx="1804896" cy="381517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1968</a:t>
            </a:r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A8AD0462-1025-7113-41BB-EAE6293E88B3}"/>
              </a:ext>
            </a:extLst>
          </p:cNvPr>
          <p:cNvSpPr txBox="1">
            <a:spLocks/>
          </p:cNvSpPr>
          <p:nvPr/>
        </p:nvSpPr>
        <p:spPr>
          <a:xfrm>
            <a:off x="979959" y="5223522"/>
            <a:ext cx="4681460" cy="1166166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 </a:t>
            </a:r>
            <a:r>
              <a:rPr kumimoji="0" lang="de-DE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light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 1.52-metre </a:t>
            </a:r>
            <a:r>
              <a:rPr lang="de-DE" sz="1500" dirty="0">
                <a:solidFill>
                  <a:prstClr val="white"/>
                </a:solidFill>
                <a:latin typeface="Arial"/>
              </a:rPr>
              <a:t>t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elescope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Grafik 18">
            <a:extLst>
              <a:ext uri="{FF2B5EF4-FFF2-40B4-BE49-F238E27FC236}">
                <a16:creationId xmlns:a16="http://schemas.microsoft.com/office/drawing/2014/main" id="{E6B1FE87-C83A-4BEC-3DEC-4346045D1E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4088" y="4514949"/>
            <a:ext cx="3113923" cy="1895718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cxnSp>
        <p:nvCxnSpPr>
          <p:cNvPr id="29" name="Gerade Verbindung mit Pfeil 12">
            <a:extLst>
              <a:ext uri="{FF2B5EF4-FFF2-40B4-BE49-F238E27FC236}">
                <a16:creationId xmlns:a16="http://schemas.microsoft.com/office/drawing/2014/main" id="{281D939F-B988-6253-9EA9-6AB969ED2008}"/>
              </a:ext>
            </a:extLst>
          </p:cNvPr>
          <p:cNvCxnSpPr>
            <a:cxnSpLocks/>
          </p:cNvCxnSpPr>
          <p:nvPr/>
        </p:nvCxnSpPr>
        <p:spPr>
          <a:xfrm flipH="1">
            <a:off x="6096000" y="3716911"/>
            <a:ext cx="933033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1">
            <a:extLst>
              <a:ext uri="{FF2B5EF4-FFF2-40B4-BE49-F238E27FC236}">
                <a16:creationId xmlns:a16="http://schemas.microsoft.com/office/drawing/2014/main" id="{4D533AF9-0B38-5C98-B3B9-5D66DC048E6C}"/>
              </a:ext>
            </a:extLst>
          </p:cNvPr>
          <p:cNvSpPr txBox="1">
            <a:spLocks/>
          </p:cNvSpPr>
          <p:nvPr/>
        </p:nvSpPr>
        <p:spPr>
          <a:xfrm>
            <a:off x="3856524" y="3025197"/>
            <a:ext cx="1804896" cy="381517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1967</a:t>
            </a:r>
          </a:p>
        </p:txBody>
      </p:sp>
      <p:sp>
        <p:nvSpPr>
          <p:cNvPr id="31" name="Textplatzhalter 1">
            <a:extLst>
              <a:ext uri="{FF2B5EF4-FFF2-40B4-BE49-F238E27FC236}">
                <a16:creationId xmlns:a16="http://schemas.microsoft.com/office/drawing/2014/main" id="{AF424177-9F16-0F17-4037-6BC1ECC9ACD4}"/>
              </a:ext>
            </a:extLst>
          </p:cNvPr>
          <p:cNvSpPr txBox="1">
            <a:spLocks/>
          </p:cNvSpPr>
          <p:nvPr/>
        </p:nvSpPr>
        <p:spPr>
          <a:xfrm>
            <a:off x="1978066" y="3527755"/>
            <a:ext cx="3683353" cy="63995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 August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Denmark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</a:t>
            </a:r>
          </a:p>
        </p:txBody>
      </p:sp>
      <p:pic>
        <p:nvPicPr>
          <p:cNvPr id="32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59CB70AF-83DC-6310-B30F-5B4166378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963" y="3481901"/>
            <a:ext cx="847648" cy="44722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57C9AE7-CB1A-21D0-A0A2-F8CD66636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B9EC50-DA6E-B345-FDCB-24DA12D0D2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C63C3-2AF1-4F7C-02C8-55E026F3D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680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D8C77B5B-CC06-5FB0-6F8E-3378EDF8A3A0}"/>
              </a:ext>
            </a:extLst>
          </p:cNvPr>
          <p:cNvCxnSpPr>
            <a:cxnSpLocks/>
          </p:cNvCxnSpPr>
          <p:nvPr/>
        </p:nvCxnSpPr>
        <p:spPr>
          <a:xfrm>
            <a:off x="6096000" y="395288"/>
            <a:ext cx="0" cy="5994400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A6FDEDD-7601-E731-B336-BABEA34853C1}"/>
              </a:ext>
            </a:extLst>
          </p:cNvPr>
          <p:cNvCxnSpPr>
            <a:cxnSpLocks/>
          </p:cNvCxnSpPr>
          <p:nvPr/>
        </p:nvCxnSpPr>
        <p:spPr>
          <a:xfrm>
            <a:off x="5459207" y="1850502"/>
            <a:ext cx="636793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1">
            <a:extLst>
              <a:ext uri="{FF2B5EF4-FFF2-40B4-BE49-F238E27FC236}">
                <a16:creationId xmlns:a16="http://schemas.microsoft.com/office/drawing/2014/main" id="{8F649521-AA8E-DF08-09BE-4B77B7ECFC37}"/>
              </a:ext>
            </a:extLst>
          </p:cNvPr>
          <p:cNvSpPr txBox="1">
            <a:spLocks/>
          </p:cNvSpPr>
          <p:nvPr/>
        </p:nvSpPr>
        <p:spPr>
          <a:xfrm>
            <a:off x="6530579" y="1167281"/>
            <a:ext cx="1818308" cy="384351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1969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B169EFDE-2C25-80CC-B516-D4BC5F1DD518}"/>
              </a:ext>
            </a:extLst>
          </p:cNvPr>
          <p:cNvSpPr txBox="1">
            <a:spLocks/>
          </p:cNvSpPr>
          <p:nvPr/>
        </p:nvSpPr>
        <p:spPr>
          <a:xfrm>
            <a:off x="6530580" y="1659837"/>
            <a:ext cx="4728842" cy="1478187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 March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Inauguration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La Silla and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 Chile Headquarters</a:t>
            </a:r>
          </a:p>
        </p:txBody>
      </p:sp>
      <p:pic>
        <p:nvPicPr>
          <p:cNvPr id="18" name="Grafik 7">
            <a:extLst>
              <a:ext uri="{FF2B5EF4-FFF2-40B4-BE49-F238E27FC236}">
                <a16:creationId xmlns:a16="http://schemas.microsoft.com/office/drawing/2014/main" id="{D8738A58-D6BC-F5B6-C5BC-287B032C7B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6699" y="754170"/>
            <a:ext cx="3754720" cy="218803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cxnSp>
        <p:nvCxnSpPr>
          <p:cNvPr id="19" name="Gerade Verbindung mit Pfeil 8">
            <a:extLst>
              <a:ext uri="{FF2B5EF4-FFF2-40B4-BE49-F238E27FC236}">
                <a16:creationId xmlns:a16="http://schemas.microsoft.com/office/drawing/2014/main" id="{08D92069-4157-963A-26EE-E7A1317BA6A3}"/>
              </a:ext>
            </a:extLst>
          </p:cNvPr>
          <p:cNvCxnSpPr>
            <a:cxnSpLocks/>
          </p:cNvCxnSpPr>
          <p:nvPr/>
        </p:nvCxnSpPr>
        <p:spPr>
          <a:xfrm>
            <a:off x="6096000" y="6337005"/>
            <a:ext cx="0" cy="520995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9">
            <a:extLst>
              <a:ext uri="{FF2B5EF4-FFF2-40B4-BE49-F238E27FC236}">
                <a16:creationId xmlns:a16="http://schemas.microsoft.com/office/drawing/2014/main" id="{FDF2F271-5C2D-0F1C-902E-812C950880BB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455450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12">
            <a:extLst>
              <a:ext uri="{FF2B5EF4-FFF2-40B4-BE49-F238E27FC236}">
                <a16:creationId xmlns:a16="http://schemas.microsoft.com/office/drawing/2014/main" id="{670DB7FC-FA89-D82E-4C22-FE00E5549678}"/>
              </a:ext>
            </a:extLst>
          </p:cNvPr>
          <p:cNvCxnSpPr>
            <a:cxnSpLocks/>
          </p:cNvCxnSpPr>
          <p:nvPr/>
        </p:nvCxnSpPr>
        <p:spPr>
          <a:xfrm flipH="1">
            <a:off x="6096000" y="5154002"/>
            <a:ext cx="574158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1">
            <a:extLst>
              <a:ext uri="{FF2B5EF4-FFF2-40B4-BE49-F238E27FC236}">
                <a16:creationId xmlns:a16="http://schemas.microsoft.com/office/drawing/2014/main" id="{D9EC6BF6-6D91-FB6E-687D-F5703BA6B7E2}"/>
              </a:ext>
            </a:extLst>
          </p:cNvPr>
          <p:cNvSpPr txBox="1">
            <a:spLocks/>
          </p:cNvSpPr>
          <p:nvPr/>
        </p:nvSpPr>
        <p:spPr>
          <a:xfrm>
            <a:off x="3843111" y="4490379"/>
            <a:ext cx="1818308" cy="384351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1976</a:t>
            </a:r>
          </a:p>
        </p:txBody>
      </p:sp>
      <p:sp>
        <p:nvSpPr>
          <p:cNvPr id="23" name="Textplatzhalter 1">
            <a:extLst>
              <a:ext uri="{FF2B5EF4-FFF2-40B4-BE49-F238E27FC236}">
                <a16:creationId xmlns:a16="http://schemas.microsoft.com/office/drawing/2014/main" id="{F6745F89-F27F-C098-0A1C-A19AE1F7CF20}"/>
              </a:ext>
            </a:extLst>
          </p:cNvPr>
          <p:cNvSpPr txBox="1">
            <a:spLocks/>
          </p:cNvSpPr>
          <p:nvPr/>
        </p:nvSpPr>
        <p:spPr>
          <a:xfrm>
            <a:off x="945173" y="4955311"/>
            <a:ext cx="4716246" cy="1434377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November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light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 3.6-metre </a:t>
            </a:r>
            <a:r>
              <a:rPr lang="de-DE" sz="1500" dirty="0">
                <a:solidFill>
                  <a:prstClr val="white"/>
                </a:solidFill>
                <a:latin typeface="Arial"/>
              </a:rPr>
              <a:t>t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elescope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Grafik 18">
            <a:extLst>
              <a:ext uri="{FF2B5EF4-FFF2-40B4-BE49-F238E27FC236}">
                <a16:creationId xmlns:a16="http://schemas.microsoft.com/office/drawing/2014/main" id="{272EA1EB-5B63-0A3C-F222-A33A77B4CC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058" y="3650110"/>
            <a:ext cx="3761400" cy="2289892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9CED034-004C-21A7-C281-424D8F405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084D45-3B5D-7DB0-EC7C-6EF23EEE8D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F9B832-15CF-AC37-B4F7-732D01608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122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5BEB6B3-98F8-62A2-7A7D-1B6FD6EDF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EAF68B-8760-4693-7A81-2F3FF7E02526}"/>
              </a:ext>
            </a:extLst>
          </p:cNvPr>
          <p:cNvSpPr txBox="1">
            <a:spLocks/>
          </p:cNvSpPr>
          <p:nvPr/>
        </p:nvSpPr>
        <p:spPr>
          <a:xfrm>
            <a:off x="900000" y="3429000"/>
            <a:ext cx="10317600" cy="624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r>
              <a:rPr lang="en-US"/>
              <a:t>“</a:t>
            </a:r>
            <a:r>
              <a:rPr lang="en-US" sz="3000"/>
              <a:t>Astronomy is a school for patience.”</a:t>
            </a:r>
            <a:endParaRPr lang="en-US" sz="300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54FAFF0-F61C-6988-9B41-CF56DE42A341}"/>
              </a:ext>
            </a:extLst>
          </p:cNvPr>
          <p:cNvSpPr txBox="1">
            <a:spLocks/>
          </p:cNvSpPr>
          <p:nvPr/>
        </p:nvSpPr>
        <p:spPr>
          <a:xfrm>
            <a:off x="937200" y="5160142"/>
            <a:ext cx="10317600" cy="8421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André Danjon</a:t>
            </a:r>
            <a:endParaRPr lang="en-US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E6810D7-A60B-C1A8-5AB7-0F46CEAB7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3B7963-67CB-78DF-7D70-7CD220FF1B07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A.Fitzsimmons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/ESO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801BF-A416-EB7F-0E5D-020EE07E7C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82B90-9324-792B-1867-5556B89F0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206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FD692B3B-AEDC-548B-F91C-1669FABA5027}"/>
              </a:ext>
            </a:extLst>
          </p:cNvPr>
          <p:cNvCxnSpPr>
            <a:cxnSpLocks/>
          </p:cNvCxnSpPr>
          <p:nvPr/>
        </p:nvCxnSpPr>
        <p:spPr>
          <a:xfrm>
            <a:off x="6096000" y="395288"/>
            <a:ext cx="0" cy="5992552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D39DB8E4-56BC-4D31-FBA7-2CCAA9223A22}"/>
              </a:ext>
            </a:extLst>
          </p:cNvPr>
          <p:cNvCxnSpPr>
            <a:cxnSpLocks/>
          </p:cNvCxnSpPr>
          <p:nvPr/>
        </p:nvCxnSpPr>
        <p:spPr>
          <a:xfrm>
            <a:off x="5455830" y="1875460"/>
            <a:ext cx="640170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1">
            <a:extLst>
              <a:ext uri="{FF2B5EF4-FFF2-40B4-BE49-F238E27FC236}">
                <a16:creationId xmlns:a16="http://schemas.microsoft.com/office/drawing/2014/main" id="{1647C588-12A7-7FB1-6B1E-0A902160780B}"/>
              </a:ext>
            </a:extLst>
          </p:cNvPr>
          <p:cNvSpPr txBox="1">
            <a:spLocks/>
          </p:cNvSpPr>
          <p:nvPr/>
        </p:nvSpPr>
        <p:spPr>
          <a:xfrm>
            <a:off x="6530580" y="1054071"/>
            <a:ext cx="1830883" cy="387010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1981</a:t>
            </a:r>
          </a:p>
        </p:txBody>
      </p:sp>
      <p:sp>
        <p:nvSpPr>
          <p:cNvPr id="20" name="Textplatzhalter 1">
            <a:extLst>
              <a:ext uri="{FF2B5EF4-FFF2-40B4-BE49-F238E27FC236}">
                <a16:creationId xmlns:a16="http://schemas.microsoft.com/office/drawing/2014/main" id="{C1B1E2AA-FD72-524C-6DEB-1ECC6070761F}"/>
              </a:ext>
            </a:extLst>
          </p:cNvPr>
          <p:cNvSpPr txBox="1">
            <a:spLocks/>
          </p:cNvSpPr>
          <p:nvPr/>
        </p:nvSpPr>
        <p:spPr>
          <a:xfrm>
            <a:off x="6530579" y="1550454"/>
            <a:ext cx="4248355" cy="100711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May</a:t>
            </a:r>
          </a:p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Inauguration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 Headquarters in Garching</a:t>
            </a:r>
          </a:p>
        </p:txBody>
      </p:sp>
      <p:pic>
        <p:nvPicPr>
          <p:cNvPr id="21" name="Grafik 7">
            <a:extLst>
              <a:ext uri="{FF2B5EF4-FFF2-40B4-BE49-F238E27FC236}">
                <a16:creationId xmlns:a16="http://schemas.microsoft.com/office/drawing/2014/main" id="{278CB4B5-0F99-74BA-FF5E-36FBBF4F9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" t="20924" r="212"/>
          <a:stretch/>
        </p:blipFill>
        <p:spPr>
          <a:xfrm>
            <a:off x="912556" y="588459"/>
            <a:ext cx="4748863" cy="246604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cxnSp>
        <p:nvCxnSpPr>
          <p:cNvPr id="22" name="Gerade Verbindung mit Pfeil 8">
            <a:extLst>
              <a:ext uri="{FF2B5EF4-FFF2-40B4-BE49-F238E27FC236}">
                <a16:creationId xmlns:a16="http://schemas.microsoft.com/office/drawing/2014/main" id="{0A278FF1-A071-9292-4DD6-075258C52DBA}"/>
              </a:ext>
            </a:extLst>
          </p:cNvPr>
          <p:cNvCxnSpPr>
            <a:cxnSpLocks/>
          </p:cNvCxnSpPr>
          <p:nvPr/>
        </p:nvCxnSpPr>
        <p:spPr>
          <a:xfrm>
            <a:off x="6096000" y="6387840"/>
            <a:ext cx="0" cy="470160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9">
            <a:extLst>
              <a:ext uri="{FF2B5EF4-FFF2-40B4-BE49-F238E27FC236}">
                <a16:creationId xmlns:a16="http://schemas.microsoft.com/office/drawing/2014/main" id="{17462436-C00F-8DF4-70FF-E5C4F454C4CE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446567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12">
            <a:extLst>
              <a:ext uri="{FF2B5EF4-FFF2-40B4-BE49-F238E27FC236}">
                <a16:creationId xmlns:a16="http://schemas.microsoft.com/office/drawing/2014/main" id="{7853514A-89E8-511B-ABF9-6111DC315AF2}"/>
              </a:ext>
            </a:extLst>
          </p:cNvPr>
          <p:cNvCxnSpPr>
            <a:cxnSpLocks/>
          </p:cNvCxnSpPr>
          <p:nvPr/>
        </p:nvCxnSpPr>
        <p:spPr>
          <a:xfrm flipH="1">
            <a:off x="6096000" y="4354165"/>
            <a:ext cx="940776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1">
            <a:extLst>
              <a:ext uri="{FF2B5EF4-FFF2-40B4-BE49-F238E27FC236}">
                <a16:creationId xmlns:a16="http://schemas.microsoft.com/office/drawing/2014/main" id="{26F77465-6583-98AC-C804-2D3EF3D9C168}"/>
              </a:ext>
            </a:extLst>
          </p:cNvPr>
          <p:cNvSpPr txBox="1">
            <a:spLocks/>
          </p:cNvSpPr>
          <p:nvPr/>
        </p:nvSpPr>
        <p:spPr>
          <a:xfrm>
            <a:off x="3830536" y="3652491"/>
            <a:ext cx="1830883" cy="387010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1982</a:t>
            </a:r>
          </a:p>
        </p:txBody>
      </p:sp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16DA03DA-A480-5AF6-6AB4-15F72408428B}"/>
              </a:ext>
            </a:extLst>
          </p:cNvPr>
          <p:cNvSpPr txBox="1">
            <a:spLocks/>
          </p:cNvSpPr>
          <p:nvPr/>
        </p:nvSpPr>
        <p:spPr>
          <a:xfrm>
            <a:off x="1925034" y="4162285"/>
            <a:ext cx="3736385" cy="649167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March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Switzerland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</a:t>
            </a:r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95D37D2C-E341-BB0D-9662-E4FFB18AD00F}"/>
              </a:ext>
            </a:extLst>
          </p:cNvPr>
          <p:cNvSpPr txBox="1">
            <a:spLocks/>
          </p:cNvSpPr>
          <p:nvPr/>
        </p:nvSpPr>
        <p:spPr>
          <a:xfrm>
            <a:off x="1925034" y="5450087"/>
            <a:ext cx="3736385" cy="762764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 May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Italy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</a:t>
            </a:r>
          </a:p>
        </p:txBody>
      </p:sp>
      <p:cxnSp>
        <p:nvCxnSpPr>
          <p:cNvPr id="28" name="Gerade Verbindung mit Pfeil 11">
            <a:extLst>
              <a:ext uri="{FF2B5EF4-FFF2-40B4-BE49-F238E27FC236}">
                <a16:creationId xmlns:a16="http://schemas.microsoft.com/office/drawing/2014/main" id="{DADF0970-5D8C-5103-3804-850BEB72B5F7}"/>
              </a:ext>
            </a:extLst>
          </p:cNvPr>
          <p:cNvCxnSpPr>
            <a:cxnSpLocks/>
          </p:cNvCxnSpPr>
          <p:nvPr/>
        </p:nvCxnSpPr>
        <p:spPr>
          <a:xfrm flipH="1">
            <a:off x="6096000" y="5643888"/>
            <a:ext cx="940776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 17">
            <a:extLst>
              <a:ext uri="{FF2B5EF4-FFF2-40B4-BE49-F238E27FC236}">
                <a16:creationId xmlns:a16="http://schemas.microsoft.com/office/drawing/2014/main" id="{C76A633F-B7DB-5782-69EF-B55CACCDE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987" y="5398689"/>
            <a:ext cx="874572" cy="461428"/>
          </a:xfrm>
          <a:prstGeom prst="rect">
            <a:avLst/>
          </a:prstGeom>
        </p:spPr>
      </p:pic>
      <p:pic>
        <p:nvPicPr>
          <p:cNvPr id="30" name="Grafik 20">
            <a:extLst>
              <a:ext uri="{FF2B5EF4-FFF2-40B4-BE49-F238E27FC236}">
                <a16:creationId xmlns:a16="http://schemas.microsoft.com/office/drawing/2014/main" id="{299B46B1-5D80-63E4-0186-5658B5677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987" y="4106720"/>
            <a:ext cx="874572" cy="461428"/>
          </a:xfrm>
          <a:prstGeom prst="rect">
            <a:avLst/>
          </a:prstGeom>
          <a:ln w="6350">
            <a:noFill/>
          </a:ln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A7B62C81-5F73-1078-470B-362852AA4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6B5B5-A9DD-1C6E-707F-9F2F701658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680543-B82A-8837-6878-EA7A6F6B5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6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CF2684EB-AFF7-F9F0-186D-AE976435F8D2}"/>
              </a:ext>
            </a:extLst>
          </p:cNvPr>
          <p:cNvCxnSpPr>
            <a:cxnSpLocks/>
          </p:cNvCxnSpPr>
          <p:nvPr/>
        </p:nvCxnSpPr>
        <p:spPr>
          <a:xfrm>
            <a:off x="6096000" y="395288"/>
            <a:ext cx="0" cy="6012600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E7093E0F-43BC-51A6-F2FF-DCF20588C9ED}"/>
              </a:ext>
            </a:extLst>
          </p:cNvPr>
          <p:cNvCxnSpPr>
            <a:cxnSpLocks/>
          </p:cNvCxnSpPr>
          <p:nvPr/>
        </p:nvCxnSpPr>
        <p:spPr>
          <a:xfrm flipH="1">
            <a:off x="6096000" y="1884703"/>
            <a:ext cx="503778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platzhalter 1">
            <a:extLst>
              <a:ext uri="{FF2B5EF4-FFF2-40B4-BE49-F238E27FC236}">
                <a16:creationId xmlns:a16="http://schemas.microsoft.com/office/drawing/2014/main" id="{CAF7F0D9-9075-1AB6-04FE-BE89C80DB4FA}"/>
              </a:ext>
            </a:extLst>
          </p:cNvPr>
          <p:cNvSpPr txBox="1">
            <a:spLocks/>
          </p:cNvSpPr>
          <p:nvPr/>
        </p:nvSpPr>
        <p:spPr>
          <a:xfrm>
            <a:off x="3785055" y="1182328"/>
            <a:ext cx="1876364" cy="39662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1989</a:t>
            </a:r>
          </a:p>
        </p:txBody>
      </p:sp>
      <p:sp>
        <p:nvSpPr>
          <p:cNvPr id="30" name="Textplatzhalter 1">
            <a:extLst>
              <a:ext uri="{FF2B5EF4-FFF2-40B4-BE49-F238E27FC236}">
                <a16:creationId xmlns:a16="http://schemas.microsoft.com/office/drawing/2014/main" id="{39D71852-A4F7-DD9E-EF60-5EB732A63E9A}"/>
              </a:ext>
            </a:extLst>
          </p:cNvPr>
          <p:cNvSpPr txBox="1">
            <a:spLocks/>
          </p:cNvSpPr>
          <p:nvPr/>
        </p:nvSpPr>
        <p:spPr>
          <a:xfrm>
            <a:off x="1419426" y="1671019"/>
            <a:ext cx="4241993" cy="1254160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 March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light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New </a:t>
            </a:r>
            <a:b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Technology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(NTT)</a:t>
            </a:r>
          </a:p>
        </p:txBody>
      </p:sp>
      <p:pic>
        <p:nvPicPr>
          <p:cNvPr id="31" name="Grafik 7">
            <a:extLst>
              <a:ext uri="{FF2B5EF4-FFF2-40B4-BE49-F238E27FC236}">
                <a16:creationId xmlns:a16="http://schemas.microsoft.com/office/drawing/2014/main" id="{2191D9AE-4964-FF24-3483-016E7A8BA1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777" y="443055"/>
            <a:ext cx="2915161" cy="3094181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cxnSp>
        <p:nvCxnSpPr>
          <p:cNvPr id="32" name="Gerade Verbindung mit Pfeil 8">
            <a:extLst>
              <a:ext uri="{FF2B5EF4-FFF2-40B4-BE49-F238E27FC236}">
                <a16:creationId xmlns:a16="http://schemas.microsoft.com/office/drawing/2014/main" id="{B21AA633-A507-27F5-6A00-4E94842EC376}"/>
              </a:ext>
            </a:extLst>
          </p:cNvPr>
          <p:cNvCxnSpPr>
            <a:cxnSpLocks/>
          </p:cNvCxnSpPr>
          <p:nvPr/>
        </p:nvCxnSpPr>
        <p:spPr>
          <a:xfrm>
            <a:off x="6096000" y="6342633"/>
            <a:ext cx="0" cy="515367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9">
            <a:extLst>
              <a:ext uri="{FF2B5EF4-FFF2-40B4-BE49-F238E27FC236}">
                <a16:creationId xmlns:a16="http://schemas.microsoft.com/office/drawing/2014/main" id="{00A4E2FD-6997-8243-4FD7-69142B7F95D8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432285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12">
            <a:extLst>
              <a:ext uri="{FF2B5EF4-FFF2-40B4-BE49-F238E27FC236}">
                <a16:creationId xmlns:a16="http://schemas.microsoft.com/office/drawing/2014/main" id="{8198CED1-4481-142A-52A3-5FAF5B291A57}"/>
              </a:ext>
            </a:extLst>
          </p:cNvPr>
          <p:cNvCxnSpPr>
            <a:cxnSpLocks/>
          </p:cNvCxnSpPr>
          <p:nvPr/>
        </p:nvCxnSpPr>
        <p:spPr>
          <a:xfrm>
            <a:off x="4713806" y="5408321"/>
            <a:ext cx="1382194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1">
            <a:extLst>
              <a:ext uri="{FF2B5EF4-FFF2-40B4-BE49-F238E27FC236}">
                <a16:creationId xmlns:a16="http://schemas.microsoft.com/office/drawing/2014/main" id="{6C75EA27-7570-B51A-9930-6A8753CB88D1}"/>
              </a:ext>
            </a:extLst>
          </p:cNvPr>
          <p:cNvSpPr txBox="1">
            <a:spLocks/>
          </p:cNvSpPr>
          <p:nvPr/>
        </p:nvSpPr>
        <p:spPr>
          <a:xfrm>
            <a:off x="6530580" y="4700732"/>
            <a:ext cx="1876364" cy="39662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1991</a:t>
            </a:r>
          </a:p>
        </p:txBody>
      </p:sp>
      <p:sp>
        <p:nvSpPr>
          <p:cNvPr id="36" name="Textplatzhalter 1">
            <a:extLst>
              <a:ext uri="{FF2B5EF4-FFF2-40B4-BE49-F238E27FC236}">
                <a16:creationId xmlns:a16="http://schemas.microsoft.com/office/drawing/2014/main" id="{2B323F82-EEA1-6DB5-4553-DEEB99893959}"/>
              </a:ext>
            </a:extLst>
          </p:cNvPr>
          <p:cNvSpPr txBox="1">
            <a:spLocks/>
          </p:cNvSpPr>
          <p:nvPr/>
        </p:nvSpPr>
        <p:spPr>
          <a:xfrm>
            <a:off x="6530580" y="5223257"/>
            <a:ext cx="4318160" cy="1166431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 September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Paranal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Observatory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begins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Grafik 19" descr="Ein Bild, das Boden, draußen enthält.&#10;&#10;Automatisch generierte Beschreibung">
            <a:extLst>
              <a:ext uri="{FF2B5EF4-FFF2-40B4-BE49-F238E27FC236}">
                <a16:creationId xmlns:a16="http://schemas.microsoft.com/office/drawing/2014/main" id="{87F9B8F2-55B3-CDA2-4DD6-00B834D48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27" b="3161"/>
          <a:stretch/>
        </p:blipFill>
        <p:spPr>
          <a:xfrm>
            <a:off x="745185" y="3882635"/>
            <a:ext cx="3990286" cy="2459998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87FD203A-70F2-250A-52B5-2B7CAF3B5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433106-FB6B-1949-2C55-F26F3B104CA9}"/>
              </a:ext>
            </a:extLst>
          </p:cNvPr>
          <p:cNvSpPr txBox="1"/>
          <p:nvPr/>
        </p:nvSpPr>
        <p:spPr>
          <a:xfrm rot="-5400000">
            <a:off x="5124246" y="1907816"/>
            <a:ext cx="3104951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ESO/C. Madsen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4BB895-8C7E-309A-FA31-B251EC2551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E48EE-9CBA-841D-A4C7-1FE9A275C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602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C3BC0706-DB9D-8335-E0E2-2EA7FF047FC5}"/>
              </a:ext>
            </a:extLst>
          </p:cNvPr>
          <p:cNvCxnSpPr>
            <a:cxnSpLocks/>
          </p:cNvCxnSpPr>
          <p:nvPr/>
        </p:nvCxnSpPr>
        <p:spPr>
          <a:xfrm>
            <a:off x="6096000" y="395288"/>
            <a:ext cx="0" cy="5994400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FD9850B0-B257-0C4D-C379-2E30F8ACF234}"/>
              </a:ext>
            </a:extLst>
          </p:cNvPr>
          <p:cNvCxnSpPr>
            <a:cxnSpLocks/>
          </p:cNvCxnSpPr>
          <p:nvPr/>
        </p:nvCxnSpPr>
        <p:spPr>
          <a:xfrm flipH="1">
            <a:off x="6096000" y="1568102"/>
            <a:ext cx="944949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1">
            <a:extLst>
              <a:ext uri="{FF2B5EF4-FFF2-40B4-BE49-F238E27FC236}">
                <a16:creationId xmlns:a16="http://schemas.microsoft.com/office/drawing/2014/main" id="{1F04AC47-4D8B-7315-D32F-70FB3287A3B6}"/>
              </a:ext>
            </a:extLst>
          </p:cNvPr>
          <p:cNvSpPr txBox="1">
            <a:spLocks/>
          </p:cNvSpPr>
          <p:nvPr/>
        </p:nvSpPr>
        <p:spPr>
          <a:xfrm>
            <a:off x="3825518" y="855035"/>
            <a:ext cx="1835901" cy="388070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1998</a:t>
            </a:r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CC323DF3-4EF4-B1DF-3CBC-8627816FB4B2}"/>
              </a:ext>
            </a:extLst>
          </p:cNvPr>
          <p:cNvSpPr txBox="1">
            <a:spLocks/>
          </p:cNvSpPr>
          <p:nvPr/>
        </p:nvSpPr>
        <p:spPr>
          <a:xfrm>
            <a:off x="2403288" y="1386155"/>
            <a:ext cx="3258131" cy="928171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 May</a:t>
            </a:r>
          </a:p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light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Antu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VLT’s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Unit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(UT1)</a:t>
            </a:r>
          </a:p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Grafik 7">
            <a:extLst>
              <a:ext uri="{FF2B5EF4-FFF2-40B4-BE49-F238E27FC236}">
                <a16:creationId xmlns:a16="http://schemas.microsoft.com/office/drawing/2014/main" id="{A227EE4D-F9EF-69FC-60A0-D97FF48ACA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1698" y="443899"/>
            <a:ext cx="3324287" cy="2308567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cxnSp>
        <p:nvCxnSpPr>
          <p:cNvPr id="23" name="Gerade Verbindung mit Pfeil 8">
            <a:extLst>
              <a:ext uri="{FF2B5EF4-FFF2-40B4-BE49-F238E27FC236}">
                <a16:creationId xmlns:a16="http://schemas.microsoft.com/office/drawing/2014/main" id="{D82108DF-2FB0-EE2C-A9F9-F23ADB025F54}"/>
              </a:ext>
            </a:extLst>
          </p:cNvPr>
          <p:cNvCxnSpPr>
            <a:cxnSpLocks/>
          </p:cNvCxnSpPr>
          <p:nvPr/>
        </p:nvCxnSpPr>
        <p:spPr>
          <a:xfrm>
            <a:off x="6096000" y="6352335"/>
            <a:ext cx="0" cy="505665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9">
            <a:extLst>
              <a:ext uri="{FF2B5EF4-FFF2-40B4-BE49-F238E27FC236}">
                <a16:creationId xmlns:a16="http://schemas.microsoft.com/office/drawing/2014/main" id="{9A54E364-BDC9-3D0B-8948-354302D9163F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431576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1">
            <a:extLst>
              <a:ext uri="{FF2B5EF4-FFF2-40B4-BE49-F238E27FC236}">
                <a16:creationId xmlns:a16="http://schemas.microsoft.com/office/drawing/2014/main" id="{425BCCCC-D6BF-8F43-B9B7-7D052C75F867}"/>
              </a:ext>
            </a:extLst>
          </p:cNvPr>
          <p:cNvSpPr txBox="1">
            <a:spLocks/>
          </p:cNvSpPr>
          <p:nvPr/>
        </p:nvSpPr>
        <p:spPr>
          <a:xfrm>
            <a:off x="6530579" y="3197718"/>
            <a:ext cx="1835901" cy="388070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1999</a:t>
            </a:r>
          </a:p>
        </p:txBody>
      </p:sp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25A4B83C-A41D-9B26-C2B7-ED0CEF48393A}"/>
              </a:ext>
            </a:extLst>
          </p:cNvPr>
          <p:cNvSpPr txBox="1">
            <a:spLocks/>
          </p:cNvSpPr>
          <p:nvPr/>
        </p:nvSpPr>
        <p:spPr>
          <a:xfrm>
            <a:off x="6530580" y="3733391"/>
            <a:ext cx="4249738" cy="973688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March</a:t>
            </a:r>
          </a:p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light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Kueyen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VLT’s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Unit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(UT2)</a:t>
            </a:r>
          </a:p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B6F91CD9-52E6-9238-EB12-332F9A14A42A}"/>
              </a:ext>
            </a:extLst>
          </p:cNvPr>
          <p:cNvSpPr txBox="1">
            <a:spLocks/>
          </p:cNvSpPr>
          <p:nvPr/>
        </p:nvSpPr>
        <p:spPr>
          <a:xfrm>
            <a:off x="6530580" y="5308964"/>
            <a:ext cx="4249737" cy="973688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March</a:t>
            </a:r>
          </a:p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Official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inauguration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Paranal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Observatory</a:t>
            </a:r>
          </a:p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" name="Gerade Verbindung mit Pfeil 10">
            <a:extLst>
              <a:ext uri="{FF2B5EF4-FFF2-40B4-BE49-F238E27FC236}">
                <a16:creationId xmlns:a16="http://schemas.microsoft.com/office/drawing/2014/main" id="{5BA29EB4-9B68-D87E-4F40-1C42F02A945B}"/>
              </a:ext>
            </a:extLst>
          </p:cNvPr>
          <p:cNvCxnSpPr>
            <a:cxnSpLocks/>
          </p:cNvCxnSpPr>
          <p:nvPr/>
        </p:nvCxnSpPr>
        <p:spPr>
          <a:xfrm>
            <a:off x="4177067" y="5468950"/>
            <a:ext cx="1918933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 33" descr="Ein Bild, das Berg, Himmel, draußen, Natur enthält.&#10;&#10;Automatisch generierte Beschreibung">
            <a:extLst>
              <a:ext uri="{FF2B5EF4-FFF2-40B4-BE49-F238E27FC236}">
                <a16:creationId xmlns:a16="http://schemas.microsoft.com/office/drawing/2014/main" id="{2CAFD4B7-E9A3-8168-79C2-B1ACA8DBC0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225" y="3139099"/>
            <a:ext cx="4289131" cy="321323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grpSp>
        <p:nvGrpSpPr>
          <p:cNvPr id="30" name="Gruppieren 38">
            <a:extLst>
              <a:ext uri="{FF2B5EF4-FFF2-40B4-BE49-F238E27FC236}">
                <a16:creationId xmlns:a16="http://schemas.microsoft.com/office/drawing/2014/main" id="{1023D327-AF53-8B38-CBF1-D16BA3C7EC9D}"/>
              </a:ext>
            </a:extLst>
          </p:cNvPr>
          <p:cNvGrpSpPr/>
          <p:nvPr/>
        </p:nvGrpSpPr>
        <p:grpSpPr>
          <a:xfrm>
            <a:off x="6021039" y="3831307"/>
            <a:ext cx="149921" cy="149921"/>
            <a:chOff x="4516396" y="2993425"/>
            <a:chExt cx="110756" cy="110756"/>
          </a:xfrm>
        </p:grpSpPr>
        <p:cxnSp>
          <p:nvCxnSpPr>
            <p:cNvPr id="31" name="Gerade Verbindung mit Pfeil 12">
              <a:extLst>
                <a:ext uri="{FF2B5EF4-FFF2-40B4-BE49-F238E27FC236}">
                  <a16:creationId xmlns:a16="http://schemas.microsoft.com/office/drawing/2014/main" id="{16C2DE4C-6B3D-2D5F-E3F5-2C29611D4C5C}"/>
                </a:ext>
              </a:extLst>
            </p:cNvPr>
            <p:cNvCxnSpPr>
              <a:cxnSpLocks/>
            </p:cNvCxnSpPr>
            <p:nvPr/>
          </p:nvCxnSpPr>
          <p:spPr>
            <a:xfrm>
              <a:off x="4570971" y="3048734"/>
              <a:ext cx="1029" cy="0"/>
            </a:xfrm>
            <a:prstGeom prst="straightConnector1">
              <a:avLst/>
            </a:prstGeom>
            <a:ln w="6350">
              <a:solidFill>
                <a:schemeClr val="bg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35">
              <a:extLst>
                <a:ext uri="{FF2B5EF4-FFF2-40B4-BE49-F238E27FC236}">
                  <a16:creationId xmlns:a16="http://schemas.microsoft.com/office/drawing/2014/main" id="{DA3301ED-532A-3C6E-0F12-8F7EB5BFC0E4}"/>
                </a:ext>
              </a:extLst>
            </p:cNvPr>
            <p:cNvSpPr/>
            <p:nvPr/>
          </p:nvSpPr>
          <p:spPr>
            <a:xfrm>
              <a:off x="4516396" y="2993425"/>
              <a:ext cx="110756" cy="110756"/>
            </a:xfrm>
            <a:prstGeom prst="ellipse">
              <a:avLst/>
            </a:prstGeom>
            <a:noFill/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5" name="Grafik 34">
            <a:extLst>
              <a:ext uri="{FF2B5EF4-FFF2-40B4-BE49-F238E27FC236}">
                <a16:creationId xmlns:a16="http://schemas.microsoft.com/office/drawing/2014/main" id="{DD34072D-BFA2-AC77-144A-5AAC97387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B132A9-43C2-821F-AB65-35199EECD62D}"/>
              </a:ext>
            </a:extLst>
          </p:cNvPr>
          <p:cNvSpPr txBox="1"/>
          <p:nvPr/>
        </p:nvSpPr>
        <p:spPr>
          <a:xfrm rot="-5400000">
            <a:off x="5974359" y="1521238"/>
            <a:ext cx="2308567" cy="15388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NeueLT Com 55 Roman" panose="020B0604020202020204" pitchFamily="34" charset="77"/>
              </a:rPr>
              <a:t>Credit: ESO/</a:t>
            </a:r>
            <a:r>
              <a:rPr lang="en-GB" sz="40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HelveticaNeueLT Com 55 Roman" panose="020B0604020202020204" pitchFamily="34" charset="77"/>
              </a:rPr>
              <a:t>G.Hüdepohl</a:t>
            </a:r>
            <a:r>
              <a:rPr lang="en-GB" sz="40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HelveticaNeueLT Com 55 Roman" panose="020B0604020202020204" pitchFamily="34" charset="77"/>
              </a:rPr>
              <a:t>atacamaphoto.com</a:t>
            </a:r>
            <a:r>
              <a:rPr lang="en-GB" sz="40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NeueLT Com 55 Roman" panose="020B0604020202020204" pitchFamily="34" charset="77"/>
              </a:rPr>
              <a:t>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4D7D2-C858-AD8D-392C-3C87CEB843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49AE57-117C-FAE7-6EB2-A503B0EC5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2224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AA613F7-4E43-1DAF-F686-B324B84BAD34}"/>
              </a:ext>
            </a:extLst>
          </p:cNvPr>
          <p:cNvCxnSpPr>
            <a:cxnSpLocks/>
          </p:cNvCxnSpPr>
          <p:nvPr/>
        </p:nvCxnSpPr>
        <p:spPr>
          <a:xfrm>
            <a:off x="6096000" y="410792"/>
            <a:ext cx="0" cy="5978896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1">
            <a:extLst>
              <a:ext uri="{FF2B5EF4-FFF2-40B4-BE49-F238E27FC236}">
                <a16:creationId xmlns:a16="http://schemas.microsoft.com/office/drawing/2014/main" id="{B0A4C3E6-C539-EC6E-7432-6F41DE5572B3}"/>
              </a:ext>
            </a:extLst>
          </p:cNvPr>
          <p:cNvSpPr txBox="1">
            <a:spLocks/>
          </p:cNvSpPr>
          <p:nvPr/>
        </p:nvSpPr>
        <p:spPr>
          <a:xfrm>
            <a:off x="3795585" y="839496"/>
            <a:ext cx="1865834" cy="394397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2000</a:t>
            </a:r>
          </a:p>
        </p:txBody>
      </p: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19AEA490-D134-13C5-6283-7AC2B1764742}"/>
              </a:ext>
            </a:extLst>
          </p:cNvPr>
          <p:cNvSpPr txBox="1">
            <a:spLocks/>
          </p:cNvSpPr>
          <p:nvPr/>
        </p:nvSpPr>
        <p:spPr>
          <a:xfrm>
            <a:off x="2024357" y="1292803"/>
            <a:ext cx="3637062" cy="151682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 </a:t>
            </a:r>
            <a:r>
              <a:rPr kumimoji="0" lang="de-DE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January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light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Melipal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VLT’s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Unit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(UT3)</a:t>
            </a:r>
          </a:p>
        </p:txBody>
      </p:sp>
      <p:cxnSp>
        <p:nvCxnSpPr>
          <p:cNvPr id="22" name="Gerade Verbindung mit Pfeil 8">
            <a:extLst>
              <a:ext uri="{FF2B5EF4-FFF2-40B4-BE49-F238E27FC236}">
                <a16:creationId xmlns:a16="http://schemas.microsoft.com/office/drawing/2014/main" id="{55136806-CEAA-19BB-3499-06B93F293BDF}"/>
              </a:ext>
            </a:extLst>
          </p:cNvPr>
          <p:cNvCxnSpPr>
            <a:cxnSpLocks/>
          </p:cNvCxnSpPr>
          <p:nvPr/>
        </p:nvCxnSpPr>
        <p:spPr>
          <a:xfrm>
            <a:off x="6096000" y="6318055"/>
            <a:ext cx="0" cy="539945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9">
            <a:extLst>
              <a:ext uri="{FF2B5EF4-FFF2-40B4-BE49-F238E27FC236}">
                <a16:creationId xmlns:a16="http://schemas.microsoft.com/office/drawing/2014/main" id="{2D8D2AAC-D080-89F0-5D5B-DB3945DCA15D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410792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12">
            <a:extLst>
              <a:ext uri="{FF2B5EF4-FFF2-40B4-BE49-F238E27FC236}">
                <a16:creationId xmlns:a16="http://schemas.microsoft.com/office/drawing/2014/main" id="{62FB8C60-7433-F015-8F1E-2A5020946DF5}"/>
              </a:ext>
            </a:extLst>
          </p:cNvPr>
          <p:cNvCxnSpPr>
            <a:cxnSpLocks/>
          </p:cNvCxnSpPr>
          <p:nvPr/>
        </p:nvCxnSpPr>
        <p:spPr>
          <a:xfrm flipH="1">
            <a:off x="6096000" y="5482555"/>
            <a:ext cx="477360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1">
            <a:extLst>
              <a:ext uri="{FF2B5EF4-FFF2-40B4-BE49-F238E27FC236}">
                <a16:creationId xmlns:a16="http://schemas.microsoft.com/office/drawing/2014/main" id="{B9D79215-FF3E-6A00-6D3D-F5F4919AF560}"/>
              </a:ext>
            </a:extLst>
          </p:cNvPr>
          <p:cNvSpPr txBox="1">
            <a:spLocks/>
          </p:cNvSpPr>
          <p:nvPr/>
        </p:nvSpPr>
        <p:spPr>
          <a:xfrm>
            <a:off x="3795586" y="4810084"/>
            <a:ext cx="1865834" cy="394397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2001</a:t>
            </a:r>
          </a:p>
        </p:txBody>
      </p:sp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1D721C09-3F88-9157-170F-FD8AD1B914E5}"/>
              </a:ext>
            </a:extLst>
          </p:cNvPr>
          <p:cNvSpPr txBox="1">
            <a:spLocks/>
          </p:cNvSpPr>
          <p:nvPr/>
        </p:nvSpPr>
        <p:spPr>
          <a:xfrm>
            <a:off x="1386409" y="5289964"/>
            <a:ext cx="4275010" cy="109585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 March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light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Very Large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Interferometer (VLTI)</a:t>
            </a:r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AAF490DE-256D-9850-8174-468D4B0CE0DB}"/>
              </a:ext>
            </a:extLst>
          </p:cNvPr>
          <p:cNvSpPr txBox="1">
            <a:spLocks/>
          </p:cNvSpPr>
          <p:nvPr/>
        </p:nvSpPr>
        <p:spPr>
          <a:xfrm>
            <a:off x="1726863" y="2888438"/>
            <a:ext cx="3934556" cy="151682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September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light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Yepun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VLT’s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fourth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Unit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(UT4)</a:t>
            </a:r>
          </a:p>
        </p:txBody>
      </p:sp>
      <p:grpSp>
        <p:nvGrpSpPr>
          <p:cNvPr id="28" name="Gruppieren 21">
            <a:extLst>
              <a:ext uri="{FF2B5EF4-FFF2-40B4-BE49-F238E27FC236}">
                <a16:creationId xmlns:a16="http://schemas.microsoft.com/office/drawing/2014/main" id="{5CF4DF81-73E9-FB7B-9B2C-9BC4E2810729}"/>
              </a:ext>
            </a:extLst>
          </p:cNvPr>
          <p:cNvGrpSpPr/>
          <p:nvPr/>
        </p:nvGrpSpPr>
        <p:grpSpPr>
          <a:xfrm>
            <a:off x="6019817" y="1413396"/>
            <a:ext cx="152365" cy="152365"/>
            <a:chOff x="4516396" y="2993425"/>
            <a:chExt cx="110756" cy="110756"/>
          </a:xfrm>
        </p:grpSpPr>
        <p:cxnSp>
          <p:nvCxnSpPr>
            <p:cNvPr id="29" name="Gerade Verbindung mit Pfeil 19">
              <a:extLst>
                <a:ext uri="{FF2B5EF4-FFF2-40B4-BE49-F238E27FC236}">
                  <a16:creationId xmlns:a16="http://schemas.microsoft.com/office/drawing/2014/main" id="{1D9060E1-54CA-D750-7D46-9B990AD2736B}"/>
                </a:ext>
              </a:extLst>
            </p:cNvPr>
            <p:cNvCxnSpPr>
              <a:cxnSpLocks/>
            </p:cNvCxnSpPr>
            <p:nvPr/>
          </p:nvCxnSpPr>
          <p:spPr>
            <a:xfrm>
              <a:off x="4570971" y="3048734"/>
              <a:ext cx="1029" cy="0"/>
            </a:xfrm>
            <a:prstGeom prst="straightConnector1">
              <a:avLst/>
            </a:prstGeom>
            <a:ln w="6350">
              <a:solidFill>
                <a:schemeClr val="bg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lipse 20">
              <a:extLst>
                <a:ext uri="{FF2B5EF4-FFF2-40B4-BE49-F238E27FC236}">
                  <a16:creationId xmlns:a16="http://schemas.microsoft.com/office/drawing/2014/main" id="{6CCE7AAF-2080-0EDB-CF71-4D72138A43B5}"/>
                </a:ext>
              </a:extLst>
            </p:cNvPr>
            <p:cNvSpPr/>
            <p:nvPr/>
          </p:nvSpPr>
          <p:spPr>
            <a:xfrm>
              <a:off x="4516396" y="2993425"/>
              <a:ext cx="110756" cy="110756"/>
            </a:xfrm>
            <a:prstGeom prst="ellipse">
              <a:avLst/>
            </a:prstGeom>
            <a:noFill/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" name="Gruppieren 24">
            <a:extLst>
              <a:ext uri="{FF2B5EF4-FFF2-40B4-BE49-F238E27FC236}">
                <a16:creationId xmlns:a16="http://schemas.microsoft.com/office/drawing/2014/main" id="{1E66B01B-285B-4139-DBB6-CA9B7BB2CB3E}"/>
              </a:ext>
            </a:extLst>
          </p:cNvPr>
          <p:cNvGrpSpPr/>
          <p:nvPr/>
        </p:nvGrpSpPr>
        <p:grpSpPr>
          <a:xfrm>
            <a:off x="6019817" y="2993811"/>
            <a:ext cx="152365" cy="152365"/>
            <a:chOff x="4516396" y="2993425"/>
            <a:chExt cx="110756" cy="110756"/>
          </a:xfrm>
        </p:grpSpPr>
        <p:cxnSp>
          <p:nvCxnSpPr>
            <p:cNvPr id="32" name="Gerade Verbindung mit Pfeil 25">
              <a:extLst>
                <a:ext uri="{FF2B5EF4-FFF2-40B4-BE49-F238E27FC236}">
                  <a16:creationId xmlns:a16="http://schemas.microsoft.com/office/drawing/2014/main" id="{ED446D68-9701-1F04-A616-4A9B56FF4BFF}"/>
                </a:ext>
              </a:extLst>
            </p:cNvPr>
            <p:cNvCxnSpPr>
              <a:cxnSpLocks/>
            </p:cNvCxnSpPr>
            <p:nvPr/>
          </p:nvCxnSpPr>
          <p:spPr>
            <a:xfrm>
              <a:off x="4570971" y="3048734"/>
              <a:ext cx="1029" cy="0"/>
            </a:xfrm>
            <a:prstGeom prst="straightConnector1">
              <a:avLst/>
            </a:prstGeom>
            <a:ln w="6350">
              <a:solidFill>
                <a:schemeClr val="bg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Ellipse 26">
              <a:extLst>
                <a:ext uri="{FF2B5EF4-FFF2-40B4-BE49-F238E27FC236}">
                  <a16:creationId xmlns:a16="http://schemas.microsoft.com/office/drawing/2014/main" id="{9CF20F21-0F2B-C4A2-2543-F419045BEE5D}"/>
                </a:ext>
              </a:extLst>
            </p:cNvPr>
            <p:cNvSpPr/>
            <p:nvPr/>
          </p:nvSpPr>
          <p:spPr>
            <a:xfrm>
              <a:off x="4516396" y="2993425"/>
              <a:ext cx="110756" cy="110756"/>
            </a:xfrm>
            <a:prstGeom prst="ellipse">
              <a:avLst/>
            </a:prstGeom>
            <a:noFill/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4" name="Grafik 28">
            <a:extLst>
              <a:ext uri="{FF2B5EF4-FFF2-40B4-BE49-F238E27FC236}">
                <a16:creationId xmlns:a16="http://schemas.microsoft.com/office/drawing/2014/main" id="{DFC53E3A-9C68-76FF-51F6-36B47C6AE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3361" y="3198334"/>
            <a:ext cx="4839277" cy="3119720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3774B6E-F62E-D409-DFD7-37D5E90DF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C8FDE7-C46D-5F70-CEA3-03AECBD5B3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ED06BC-7CF1-C6CE-BD96-5E8ED1B2E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1200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4416938-E5E6-A206-6B44-6E3E2ABA7F59}"/>
              </a:ext>
            </a:extLst>
          </p:cNvPr>
          <p:cNvCxnSpPr>
            <a:cxnSpLocks/>
          </p:cNvCxnSpPr>
          <p:nvPr/>
        </p:nvCxnSpPr>
        <p:spPr>
          <a:xfrm>
            <a:off x="6096000" y="395288"/>
            <a:ext cx="0" cy="5988452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D764F8B6-91F5-C007-3BD2-90F07891DF69}"/>
              </a:ext>
            </a:extLst>
          </p:cNvPr>
          <p:cNvCxnSpPr>
            <a:cxnSpLocks/>
          </p:cNvCxnSpPr>
          <p:nvPr/>
        </p:nvCxnSpPr>
        <p:spPr>
          <a:xfrm flipH="1">
            <a:off x="6096000" y="1574769"/>
            <a:ext cx="931315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6F09B29A-A6E7-A94E-794E-98EF4D7B1584}"/>
              </a:ext>
            </a:extLst>
          </p:cNvPr>
          <p:cNvSpPr txBox="1">
            <a:spLocks/>
          </p:cNvSpPr>
          <p:nvPr/>
        </p:nvSpPr>
        <p:spPr>
          <a:xfrm>
            <a:off x="3853060" y="868559"/>
            <a:ext cx="1808359" cy="382248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2001</a:t>
            </a:r>
          </a:p>
        </p:txBody>
      </p:sp>
      <p:sp>
        <p:nvSpPr>
          <p:cNvPr id="22" name="Textplatzhalter 1">
            <a:extLst>
              <a:ext uri="{FF2B5EF4-FFF2-40B4-BE49-F238E27FC236}">
                <a16:creationId xmlns:a16="http://schemas.microsoft.com/office/drawing/2014/main" id="{42A2C6A2-6C85-427D-4E48-8D5AF6B2FB7F}"/>
              </a:ext>
            </a:extLst>
          </p:cNvPr>
          <p:cNvSpPr txBox="1">
            <a:spLocks/>
          </p:cNvSpPr>
          <p:nvPr/>
        </p:nvSpPr>
        <p:spPr>
          <a:xfrm>
            <a:off x="3316201" y="1381125"/>
            <a:ext cx="2345218" cy="773322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May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Portugal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</a:t>
            </a:r>
          </a:p>
        </p:txBody>
      </p:sp>
      <p:cxnSp>
        <p:nvCxnSpPr>
          <p:cNvPr id="23" name="Gerade Verbindung mit Pfeil 8">
            <a:extLst>
              <a:ext uri="{FF2B5EF4-FFF2-40B4-BE49-F238E27FC236}">
                <a16:creationId xmlns:a16="http://schemas.microsoft.com/office/drawing/2014/main" id="{B345F516-802F-A4D1-2A27-02A407B98C1F}"/>
              </a:ext>
            </a:extLst>
          </p:cNvPr>
          <p:cNvCxnSpPr>
            <a:cxnSpLocks/>
          </p:cNvCxnSpPr>
          <p:nvPr/>
        </p:nvCxnSpPr>
        <p:spPr>
          <a:xfrm>
            <a:off x="6096000" y="6383740"/>
            <a:ext cx="0" cy="474260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9">
            <a:extLst>
              <a:ext uri="{FF2B5EF4-FFF2-40B4-BE49-F238E27FC236}">
                <a16:creationId xmlns:a16="http://schemas.microsoft.com/office/drawing/2014/main" id="{9F666625-6513-C3A1-DBCC-DA6E179C65FB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452958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12">
            <a:extLst>
              <a:ext uri="{FF2B5EF4-FFF2-40B4-BE49-F238E27FC236}">
                <a16:creationId xmlns:a16="http://schemas.microsoft.com/office/drawing/2014/main" id="{12E2F285-71C3-8227-DFAF-0F90431F26BB}"/>
              </a:ext>
            </a:extLst>
          </p:cNvPr>
          <p:cNvCxnSpPr>
            <a:cxnSpLocks/>
          </p:cNvCxnSpPr>
          <p:nvPr/>
        </p:nvCxnSpPr>
        <p:spPr>
          <a:xfrm flipH="1">
            <a:off x="6096000" y="5466073"/>
            <a:ext cx="465657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2D99B1A2-5C1C-F833-A343-FCBB220BDFEF}"/>
              </a:ext>
            </a:extLst>
          </p:cNvPr>
          <p:cNvSpPr txBox="1">
            <a:spLocks/>
          </p:cNvSpPr>
          <p:nvPr/>
        </p:nvSpPr>
        <p:spPr>
          <a:xfrm>
            <a:off x="970978" y="5284480"/>
            <a:ext cx="4690441" cy="781110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November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ALMA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groundbreaking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ceremony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7" name="Gerade Verbindung mit Pfeil 16">
            <a:extLst>
              <a:ext uri="{FF2B5EF4-FFF2-40B4-BE49-F238E27FC236}">
                <a16:creationId xmlns:a16="http://schemas.microsoft.com/office/drawing/2014/main" id="{2FAB8CE5-B925-FE06-5BF3-01FA24AD157D}"/>
              </a:ext>
            </a:extLst>
          </p:cNvPr>
          <p:cNvCxnSpPr>
            <a:cxnSpLocks/>
          </p:cNvCxnSpPr>
          <p:nvPr/>
        </p:nvCxnSpPr>
        <p:spPr>
          <a:xfrm flipH="1">
            <a:off x="6096000" y="3206726"/>
            <a:ext cx="935997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platzhalter 1">
            <a:extLst>
              <a:ext uri="{FF2B5EF4-FFF2-40B4-BE49-F238E27FC236}">
                <a16:creationId xmlns:a16="http://schemas.microsoft.com/office/drawing/2014/main" id="{7894A8D3-0E8C-176B-E1BA-95E63BBCF6FD}"/>
              </a:ext>
            </a:extLst>
          </p:cNvPr>
          <p:cNvSpPr txBox="1">
            <a:spLocks/>
          </p:cNvSpPr>
          <p:nvPr/>
        </p:nvSpPr>
        <p:spPr>
          <a:xfrm>
            <a:off x="822117" y="3030517"/>
            <a:ext cx="4839302" cy="1470099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 June</a:t>
            </a:r>
            <a:b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United Kingdom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</a:t>
            </a:r>
          </a:p>
        </p:txBody>
      </p:sp>
      <p:sp>
        <p:nvSpPr>
          <p:cNvPr id="29" name="Textplatzhalter 1">
            <a:extLst>
              <a:ext uri="{FF2B5EF4-FFF2-40B4-BE49-F238E27FC236}">
                <a16:creationId xmlns:a16="http://schemas.microsoft.com/office/drawing/2014/main" id="{AFC4D70D-B000-D8CE-5E9F-F4C4ACFC472D}"/>
              </a:ext>
            </a:extLst>
          </p:cNvPr>
          <p:cNvSpPr txBox="1">
            <a:spLocks/>
          </p:cNvSpPr>
          <p:nvPr/>
        </p:nvSpPr>
        <p:spPr>
          <a:xfrm>
            <a:off x="3853060" y="2532666"/>
            <a:ext cx="1808359" cy="382248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2002</a:t>
            </a:r>
          </a:p>
        </p:txBody>
      </p:sp>
      <p:sp>
        <p:nvSpPr>
          <p:cNvPr id="30" name="Textplatzhalter 1">
            <a:extLst>
              <a:ext uri="{FF2B5EF4-FFF2-40B4-BE49-F238E27FC236}">
                <a16:creationId xmlns:a16="http://schemas.microsoft.com/office/drawing/2014/main" id="{195FC6E8-92B8-03B2-93AA-9CC61D70BBC4}"/>
              </a:ext>
            </a:extLst>
          </p:cNvPr>
          <p:cNvSpPr txBox="1">
            <a:spLocks/>
          </p:cNvSpPr>
          <p:nvPr/>
        </p:nvSpPr>
        <p:spPr>
          <a:xfrm>
            <a:off x="3853060" y="4833805"/>
            <a:ext cx="1808359" cy="382248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2003</a:t>
            </a:r>
          </a:p>
        </p:txBody>
      </p:sp>
      <p:pic>
        <p:nvPicPr>
          <p:cNvPr id="31" name="Grafik 25">
            <a:extLst>
              <a:ext uri="{FF2B5EF4-FFF2-40B4-BE49-F238E27FC236}">
                <a16:creationId xmlns:a16="http://schemas.microsoft.com/office/drawing/2014/main" id="{F9BBB283-A8C5-7B76-4580-78A6748DF5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58860" y="2981631"/>
            <a:ext cx="863812" cy="455750"/>
          </a:xfrm>
          <a:prstGeom prst="rect">
            <a:avLst/>
          </a:prstGeom>
        </p:spPr>
      </p:pic>
      <p:pic>
        <p:nvPicPr>
          <p:cNvPr id="32" name="Grafik 26">
            <a:extLst>
              <a:ext uri="{FF2B5EF4-FFF2-40B4-BE49-F238E27FC236}">
                <a16:creationId xmlns:a16="http://schemas.microsoft.com/office/drawing/2014/main" id="{5E1FA029-B273-8049-EAD4-86496C7247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58860" y="1347220"/>
            <a:ext cx="863812" cy="455750"/>
          </a:xfrm>
          <a:prstGeom prst="rect">
            <a:avLst/>
          </a:prstGeom>
          <a:ln w="6350">
            <a:noFill/>
          </a:ln>
        </p:spPr>
      </p:pic>
      <p:pic>
        <p:nvPicPr>
          <p:cNvPr id="33" name="Grafik 33">
            <a:extLst>
              <a:ext uri="{FF2B5EF4-FFF2-40B4-BE49-F238E27FC236}">
                <a16:creationId xmlns:a16="http://schemas.microsoft.com/office/drawing/2014/main" id="{E8204992-601F-0BA6-3ACB-5D075DE6E2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674"/>
          <a:stretch/>
        </p:blipFill>
        <p:spPr>
          <a:xfrm>
            <a:off x="6551322" y="4011747"/>
            <a:ext cx="4682691" cy="2371993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34" name="Grafik 39">
            <a:extLst>
              <a:ext uri="{FF2B5EF4-FFF2-40B4-BE49-F238E27FC236}">
                <a16:creationId xmlns:a16="http://schemas.microsoft.com/office/drawing/2014/main" id="{118A860A-D77D-58C6-26C6-16AD54AEA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1322" y="4011747"/>
            <a:ext cx="1674656" cy="2371993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374A68D2-BA75-B1C4-32BB-5334C36D2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1ED551-2FA0-8CB6-2902-D6F2B09CFF1B}"/>
              </a:ext>
            </a:extLst>
          </p:cNvPr>
          <p:cNvSpPr txBox="1"/>
          <p:nvPr/>
        </p:nvSpPr>
        <p:spPr>
          <a:xfrm rot="-5400000">
            <a:off x="7124330" y="5120799"/>
            <a:ext cx="237199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ALMA (ESO/NAOJ/NRAO)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2FC98-6267-8B88-0917-F44ED76992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7286A-3574-C368-C95C-256A68101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5299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8E13DECD-ECE8-5935-86EC-CAB1CF5F26E3}"/>
              </a:ext>
            </a:extLst>
          </p:cNvPr>
          <p:cNvCxnSpPr>
            <a:cxnSpLocks/>
          </p:cNvCxnSpPr>
          <p:nvPr/>
        </p:nvCxnSpPr>
        <p:spPr>
          <a:xfrm>
            <a:off x="6096000" y="395288"/>
            <a:ext cx="0" cy="5994400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A0E388E-428C-B011-123F-DD8A9AB471CA}"/>
              </a:ext>
            </a:extLst>
          </p:cNvPr>
          <p:cNvCxnSpPr>
            <a:cxnSpLocks/>
          </p:cNvCxnSpPr>
          <p:nvPr/>
        </p:nvCxnSpPr>
        <p:spPr>
          <a:xfrm flipH="1">
            <a:off x="6096000" y="4916385"/>
            <a:ext cx="953546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1">
            <a:extLst>
              <a:ext uri="{FF2B5EF4-FFF2-40B4-BE49-F238E27FC236}">
                <a16:creationId xmlns:a16="http://schemas.microsoft.com/office/drawing/2014/main" id="{B8BB051E-A1F4-AEB5-3EB5-8E0A3F02CDE5}"/>
              </a:ext>
            </a:extLst>
          </p:cNvPr>
          <p:cNvSpPr txBox="1">
            <a:spLocks/>
          </p:cNvSpPr>
          <p:nvPr/>
        </p:nvSpPr>
        <p:spPr>
          <a:xfrm>
            <a:off x="3809893" y="4244632"/>
            <a:ext cx="1851526" cy="39137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2007</a:t>
            </a:r>
          </a:p>
        </p:txBody>
      </p:sp>
      <p:sp>
        <p:nvSpPr>
          <p:cNvPr id="24" name="Textplatzhalter 1">
            <a:extLst>
              <a:ext uri="{FF2B5EF4-FFF2-40B4-BE49-F238E27FC236}">
                <a16:creationId xmlns:a16="http://schemas.microsoft.com/office/drawing/2014/main" id="{268C17A2-7318-FE40-39A1-4D085188746A}"/>
              </a:ext>
            </a:extLst>
          </p:cNvPr>
          <p:cNvSpPr txBox="1">
            <a:spLocks/>
          </p:cNvSpPr>
          <p:nvPr/>
        </p:nvSpPr>
        <p:spPr>
          <a:xfrm>
            <a:off x="3260220" y="4722427"/>
            <a:ext cx="2401199" cy="749970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</a:t>
            </a:r>
            <a:r>
              <a:rPr kumimoji="0" lang="de-DE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February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Spain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</a:t>
            </a:r>
          </a:p>
        </p:txBody>
      </p:sp>
      <p:cxnSp>
        <p:nvCxnSpPr>
          <p:cNvPr id="25" name="Gerade Verbindung mit Pfeil 8">
            <a:extLst>
              <a:ext uri="{FF2B5EF4-FFF2-40B4-BE49-F238E27FC236}">
                <a16:creationId xmlns:a16="http://schemas.microsoft.com/office/drawing/2014/main" id="{C0A63775-CE13-2A74-463C-E2ECA74C6F64}"/>
              </a:ext>
            </a:extLst>
          </p:cNvPr>
          <p:cNvCxnSpPr>
            <a:cxnSpLocks/>
          </p:cNvCxnSpPr>
          <p:nvPr/>
        </p:nvCxnSpPr>
        <p:spPr>
          <a:xfrm>
            <a:off x="6096000" y="6389688"/>
            <a:ext cx="0" cy="468312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9">
            <a:extLst>
              <a:ext uri="{FF2B5EF4-FFF2-40B4-BE49-F238E27FC236}">
                <a16:creationId xmlns:a16="http://schemas.microsoft.com/office/drawing/2014/main" id="{EFEEC3E6-4E84-28D9-B3DF-A4D138433C7D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463770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16">
            <a:extLst>
              <a:ext uri="{FF2B5EF4-FFF2-40B4-BE49-F238E27FC236}">
                <a16:creationId xmlns:a16="http://schemas.microsoft.com/office/drawing/2014/main" id="{F7B6FF28-34ED-824C-75F6-A8D426DB7F8B}"/>
              </a:ext>
            </a:extLst>
          </p:cNvPr>
          <p:cNvCxnSpPr>
            <a:cxnSpLocks/>
          </p:cNvCxnSpPr>
          <p:nvPr/>
        </p:nvCxnSpPr>
        <p:spPr>
          <a:xfrm flipH="1">
            <a:off x="6096000" y="5887396"/>
            <a:ext cx="958340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platzhalter 1">
            <a:extLst>
              <a:ext uri="{FF2B5EF4-FFF2-40B4-BE49-F238E27FC236}">
                <a16:creationId xmlns:a16="http://schemas.microsoft.com/office/drawing/2014/main" id="{E50D4B18-6672-E569-3732-ECCB9866295F}"/>
              </a:ext>
            </a:extLst>
          </p:cNvPr>
          <p:cNvSpPr txBox="1">
            <a:spLocks/>
          </p:cNvSpPr>
          <p:nvPr/>
        </p:nvSpPr>
        <p:spPr>
          <a:xfrm>
            <a:off x="706600" y="5702354"/>
            <a:ext cx="4954819" cy="697285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April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Czech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Republic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</a:t>
            </a:r>
          </a:p>
        </p:txBody>
      </p:sp>
      <p:cxnSp>
        <p:nvCxnSpPr>
          <p:cNvPr id="29" name="Gerade Verbindung mit Pfeil 20">
            <a:extLst>
              <a:ext uri="{FF2B5EF4-FFF2-40B4-BE49-F238E27FC236}">
                <a16:creationId xmlns:a16="http://schemas.microsoft.com/office/drawing/2014/main" id="{EE64A2D5-4382-C53F-F774-EDF7117C869E}"/>
              </a:ext>
            </a:extLst>
          </p:cNvPr>
          <p:cNvCxnSpPr>
            <a:cxnSpLocks/>
          </p:cNvCxnSpPr>
          <p:nvPr/>
        </p:nvCxnSpPr>
        <p:spPr>
          <a:xfrm>
            <a:off x="3209356" y="3015896"/>
            <a:ext cx="2886644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1">
            <a:extLst>
              <a:ext uri="{FF2B5EF4-FFF2-40B4-BE49-F238E27FC236}">
                <a16:creationId xmlns:a16="http://schemas.microsoft.com/office/drawing/2014/main" id="{EBAB55D9-1514-C864-F079-0EEF4874CF55}"/>
              </a:ext>
            </a:extLst>
          </p:cNvPr>
          <p:cNvSpPr txBox="1">
            <a:spLocks/>
          </p:cNvSpPr>
          <p:nvPr/>
        </p:nvSpPr>
        <p:spPr>
          <a:xfrm>
            <a:off x="6530580" y="2836315"/>
            <a:ext cx="4802404" cy="1188402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</a:t>
            </a:r>
            <a:r>
              <a:rPr kumimoji="0" lang="de-DE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light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APEX,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Atacama Pathfinder Experiment</a:t>
            </a:r>
          </a:p>
        </p:txBody>
      </p:sp>
      <p:sp>
        <p:nvSpPr>
          <p:cNvPr id="31" name="Textplatzhalter 1">
            <a:extLst>
              <a:ext uri="{FF2B5EF4-FFF2-40B4-BE49-F238E27FC236}">
                <a16:creationId xmlns:a16="http://schemas.microsoft.com/office/drawing/2014/main" id="{1485F4F7-269B-51A5-4697-77461D9408FE}"/>
              </a:ext>
            </a:extLst>
          </p:cNvPr>
          <p:cNvSpPr txBox="1">
            <a:spLocks/>
          </p:cNvSpPr>
          <p:nvPr/>
        </p:nvSpPr>
        <p:spPr>
          <a:xfrm>
            <a:off x="6530580" y="2317360"/>
            <a:ext cx="1851526" cy="39137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2005</a:t>
            </a:r>
          </a:p>
        </p:txBody>
      </p:sp>
      <p:sp>
        <p:nvSpPr>
          <p:cNvPr id="32" name="Textplatzhalter 1">
            <a:extLst>
              <a:ext uri="{FF2B5EF4-FFF2-40B4-BE49-F238E27FC236}">
                <a16:creationId xmlns:a16="http://schemas.microsoft.com/office/drawing/2014/main" id="{833D40F9-39D9-28C8-0BBA-A39F83667D73}"/>
              </a:ext>
            </a:extLst>
          </p:cNvPr>
          <p:cNvSpPr txBox="1">
            <a:spLocks/>
          </p:cNvSpPr>
          <p:nvPr/>
        </p:nvSpPr>
        <p:spPr>
          <a:xfrm>
            <a:off x="3809893" y="528719"/>
            <a:ext cx="1851526" cy="391373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2004</a:t>
            </a:r>
          </a:p>
        </p:txBody>
      </p:sp>
      <p:cxnSp>
        <p:nvCxnSpPr>
          <p:cNvPr id="33" name="Gerade Verbindung mit Pfeil 29">
            <a:extLst>
              <a:ext uri="{FF2B5EF4-FFF2-40B4-BE49-F238E27FC236}">
                <a16:creationId xmlns:a16="http://schemas.microsoft.com/office/drawing/2014/main" id="{0F4D8ACC-DE13-2D03-39B5-01B05583EAE0}"/>
              </a:ext>
            </a:extLst>
          </p:cNvPr>
          <p:cNvCxnSpPr>
            <a:cxnSpLocks/>
          </p:cNvCxnSpPr>
          <p:nvPr/>
        </p:nvCxnSpPr>
        <p:spPr>
          <a:xfrm flipH="1">
            <a:off x="6096000" y="1232579"/>
            <a:ext cx="953426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platzhalter 1">
            <a:extLst>
              <a:ext uri="{FF2B5EF4-FFF2-40B4-BE49-F238E27FC236}">
                <a16:creationId xmlns:a16="http://schemas.microsoft.com/office/drawing/2014/main" id="{E4933424-5694-D89B-9766-B2FF526858A3}"/>
              </a:ext>
            </a:extLst>
          </p:cNvPr>
          <p:cNvSpPr txBox="1">
            <a:spLocks/>
          </p:cNvSpPr>
          <p:nvPr/>
        </p:nvSpPr>
        <p:spPr>
          <a:xfrm>
            <a:off x="2907847" y="1039366"/>
            <a:ext cx="2753572" cy="1505191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</a:t>
            </a:r>
            <a:r>
              <a:rPr kumimoji="0" lang="de-DE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Finland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</a:t>
            </a:r>
          </a:p>
        </p:txBody>
      </p:sp>
      <p:pic>
        <p:nvPicPr>
          <p:cNvPr id="35" name="Grafik 37">
            <a:extLst>
              <a:ext uri="{FF2B5EF4-FFF2-40B4-BE49-F238E27FC236}">
                <a16:creationId xmlns:a16="http://schemas.microsoft.com/office/drawing/2014/main" id="{F9C4A415-B1FC-BCF1-07B4-AA6C7FD998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89659" y="4683070"/>
            <a:ext cx="884429" cy="466629"/>
          </a:xfrm>
          <a:prstGeom prst="rect">
            <a:avLst/>
          </a:prstGeom>
        </p:spPr>
      </p:pic>
      <p:pic>
        <p:nvPicPr>
          <p:cNvPr id="36" name="Grafik 38">
            <a:extLst>
              <a:ext uri="{FF2B5EF4-FFF2-40B4-BE49-F238E27FC236}">
                <a16:creationId xmlns:a16="http://schemas.microsoft.com/office/drawing/2014/main" id="{972B60BC-2694-9A3F-B2CD-C4757065F7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89659" y="999264"/>
            <a:ext cx="884429" cy="466629"/>
          </a:xfrm>
          <a:prstGeom prst="rect">
            <a:avLst/>
          </a:prstGeom>
          <a:ln w="6350">
            <a:noFill/>
          </a:ln>
        </p:spPr>
      </p:pic>
      <p:pic>
        <p:nvPicPr>
          <p:cNvPr id="37" name="Grafik 39">
            <a:extLst>
              <a:ext uri="{FF2B5EF4-FFF2-40B4-BE49-F238E27FC236}">
                <a16:creationId xmlns:a16="http://schemas.microsoft.com/office/drawing/2014/main" id="{082261FC-7055-84C5-2875-BFB2E47A20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89659" y="5654081"/>
            <a:ext cx="884429" cy="466629"/>
          </a:xfrm>
          <a:prstGeom prst="rect">
            <a:avLst/>
          </a:prstGeom>
        </p:spPr>
      </p:pic>
      <p:pic>
        <p:nvPicPr>
          <p:cNvPr id="38" name="Grafik 43">
            <a:extLst>
              <a:ext uri="{FF2B5EF4-FFF2-40B4-BE49-F238E27FC236}">
                <a16:creationId xmlns:a16="http://schemas.microsoft.com/office/drawing/2014/main" id="{3FDAAD85-D726-EA2D-D01E-6DB5D998FF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675" y="1421440"/>
            <a:ext cx="3363417" cy="3271669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307A46FB-AE06-D671-4AD4-F26ED2BD8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BA81F-0191-9F33-D03F-846C867D1A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06215-E2F6-FE7C-C2BD-219DA7127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196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2C56F2DC-861A-3344-5188-3DC6E940B6EF}"/>
              </a:ext>
            </a:extLst>
          </p:cNvPr>
          <p:cNvCxnSpPr>
            <a:cxnSpLocks/>
          </p:cNvCxnSpPr>
          <p:nvPr/>
        </p:nvCxnSpPr>
        <p:spPr>
          <a:xfrm>
            <a:off x="6096000" y="395288"/>
            <a:ext cx="0" cy="5994400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903AB7F8-B218-761E-8F8C-01887B8098FD}"/>
              </a:ext>
            </a:extLst>
          </p:cNvPr>
          <p:cNvCxnSpPr>
            <a:cxnSpLocks/>
          </p:cNvCxnSpPr>
          <p:nvPr/>
        </p:nvCxnSpPr>
        <p:spPr>
          <a:xfrm>
            <a:off x="5122576" y="2376817"/>
            <a:ext cx="973424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8">
            <a:extLst>
              <a:ext uri="{FF2B5EF4-FFF2-40B4-BE49-F238E27FC236}">
                <a16:creationId xmlns:a16="http://schemas.microsoft.com/office/drawing/2014/main" id="{A0D2722D-B0F8-D461-8787-C3730DD7D25A}"/>
              </a:ext>
            </a:extLst>
          </p:cNvPr>
          <p:cNvCxnSpPr>
            <a:cxnSpLocks/>
          </p:cNvCxnSpPr>
          <p:nvPr/>
        </p:nvCxnSpPr>
        <p:spPr>
          <a:xfrm>
            <a:off x="6096000" y="6237767"/>
            <a:ext cx="0" cy="620233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9">
            <a:extLst>
              <a:ext uri="{FF2B5EF4-FFF2-40B4-BE49-F238E27FC236}">
                <a16:creationId xmlns:a16="http://schemas.microsoft.com/office/drawing/2014/main" id="{8DC71CC9-F338-575C-5A71-9B426705001B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503274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16">
            <a:extLst>
              <a:ext uri="{FF2B5EF4-FFF2-40B4-BE49-F238E27FC236}">
                <a16:creationId xmlns:a16="http://schemas.microsoft.com/office/drawing/2014/main" id="{DA38D045-CDA4-F93D-42DF-149FBB329464}"/>
              </a:ext>
            </a:extLst>
          </p:cNvPr>
          <p:cNvCxnSpPr>
            <a:cxnSpLocks/>
          </p:cNvCxnSpPr>
          <p:nvPr/>
        </p:nvCxnSpPr>
        <p:spPr>
          <a:xfrm flipH="1">
            <a:off x="6096000" y="5522095"/>
            <a:ext cx="978272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platzhalter 1">
            <a:extLst>
              <a:ext uri="{FF2B5EF4-FFF2-40B4-BE49-F238E27FC236}">
                <a16:creationId xmlns:a16="http://schemas.microsoft.com/office/drawing/2014/main" id="{00830A91-F557-F4CC-4DF1-90B6DC8C1617}"/>
              </a:ext>
            </a:extLst>
          </p:cNvPr>
          <p:cNvSpPr txBox="1">
            <a:spLocks/>
          </p:cNvSpPr>
          <p:nvPr/>
        </p:nvSpPr>
        <p:spPr>
          <a:xfrm>
            <a:off x="648892" y="5343712"/>
            <a:ext cx="5012527" cy="1045974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</a:t>
            </a:r>
            <a:r>
              <a:rPr kumimoji="0" lang="de-DE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December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VISTA,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pioneering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survey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platzhalter 1">
            <a:extLst>
              <a:ext uri="{FF2B5EF4-FFF2-40B4-BE49-F238E27FC236}">
                <a16:creationId xmlns:a16="http://schemas.microsoft.com/office/drawing/2014/main" id="{0D572766-2EC5-EC4E-B938-80CC6247D794}"/>
              </a:ext>
            </a:extLst>
          </p:cNvPr>
          <p:cNvSpPr txBox="1">
            <a:spLocks/>
          </p:cNvSpPr>
          <p:nvPr/>
        </p:nvSpPr>
        <p:spPr>
          <a:xfrm>
            <a:off x="6530580" y="2194740"/>
            <a:ext cx="4155199" cy="1284106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 September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ALMA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antenna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arrives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5000-metre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altitude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Chajnantor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site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8" name="Gerade Verbindung mit Pfeil 14">
            <a:extLst>
              <a:ext uri="{FF2B5EF4-FFF2-40B4-BE49-F238E27FC236}">
                <a16:creationId xmlns:a16="http://schemas.microsoft.com/office/drawing/2014/main" id="{96EB481C-77E5-8C7D-9607-43738B6960DE}"/>
              </a:ext>
            </a:extLst>
          </p:cNvPr>
          <p:cNvCxnSpPr>
            <a:cxnSpLocks/>
          </p:cNvCxnSpPr>
          <p:nvPr/>
        </p:nvCxnSpPr>
        <p:spPr>
          <a:xfrm flipH="1">
            <a:off x="6096000" y="1104718"/>
            <a:ext cx="959802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1">
            <a:extLst>
              <a:ext uri="{FF2B5EF4-FFF2-40B4-BE49-F238E27FC236}">
                <a16:creationId xmlns:a16="http://schemas.microsoft.com/office/drawing/2014/main" id="{32C0AE58-07B4-29C5-8F2C-DD1DA604FD70}"/>
              </a:ext>
            </a:extLst>
          </p:cNvPr>
          <p:cNvSpPr txBox="1">
            <a:spLocks/>
          </p:cNvSpPr>
          <p:nvPr/>
        </p:nvSpPr>
        <p:spPr>
          <a:xfrm>
            <a:off x="3788329" y="450021"/>
            <a:ext cx="1873090" cy="395931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2009</a:t>
            </a:r>
          </a:p>
        </p:txBody>
      </p:sp>
      <p:sp>
        <p:nvSpPr>
          <p:cNvPr id="40" name="Textplatzhalter 1">
            <a:extLst>
              <a:ext uri="{FF2B5EF4-FFF2-40B4-BE49-F238E27FC236}">
                <a16:creationId xmlns:a16="http://schemas.microsoft.com/office/drawing/2014/main" id="{DAA019BC-A8A3-1760-15EC-4292F15CD045}"/>
              </a:ext>
            </a:extLst>
          </p:cNvPr>
          <p:cNvSpPr txBox="1">
            <a:spLocks/>
          </p:cNvSpPr>
          <p:nvPr/>
        </p:nvSpPr>
        <p:spPr>
          <a:xfrm>
            <a:off x="3232253" y="901137"/>
            <a:ext cx="2429166" cy="758704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</a:t>
            </a:r>
            <a:r>
              <a:rPr kumimoji="0" lang="de-DE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Austria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</a:t>
            </a:r>
          </a:p>
        </p:txBody>
      </p:sp>
      <p:pic>
        <p:nvPicPr>
          <p:cNvPr id="41" name="Grafik 28">
            <a:extLst>
              <a:ext uri="{FF2B5EF4-FFF2-40B4-BE49-F238E27FC236}">
                <a16:creationId xmlns:a16="http://schemas.microsoft.com/office/drawing/2014/main" id="{8DCBC672-09FF-A56C-1028-BE20EDFC9F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91668" y="868686"/>
            <a:ext cx="894730" cy="472062"/>
          </a:xfrm>
          <a:prstGeom prst="rect">
            <a:avLst/>
          </a:prstGeom>
          <a:ln w="6350">
            <a:noFill/>
          </a:ln>
        </p:spPr>
      </p:pic>
      <p:pic>
        <p:nvPicPr>
          <p:cNvPr id="42" name="Grafik 30">
            <a:extLst>
              <a:ext uri="{FF2B5EF4-FFF2-40B4-BE49-F238E27FC236}">
                <a16:creationId xmlns:a16="http://schemas.microsoft.com/office/drawing/2014/main" id="{4D9F2B33-0039-4AFA-91DB-21DBA64C5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478" y="1998331"/>
            <a:ext cx="3892942" cy="2782732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43" name="Grafik 33" descr="Ein Bild, das Outdoorobjekt, Stern enthält.&#10;&#10;Automatisch generierte Beschreibung">
            <a:extLst>
              <a:ext uri="{FF2B5EF4-FFF2-40B4-BE49-F238E27FC236}">
                <a16:creationId xmlns:a16="http://schemas.microsoft.com/office/drawing/2014/main" id="{6D2382F9-821D-6D5C-4383-9C4D893E3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1" t="-1" r="1722" b="836"/>
          <a:stretch/>
        </p:blipFill>
        <p:spPr>
          <a:xfrm rot="16200000">
            <a:off x="7418585" y="3288346"/>
            <a:ext cx="2866462" cy="3573001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9C2C388E-4D7A-78BE-5148-94D8297A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0937B1-018E-897D-38A6-77701105581B}"/>
              </a:ext>
            </a:extLst>
          </p:cNvPr>
          <p:cNvSpPr txBox="1"/>
          <p:nvPr/>
        </p:nvSpPr>
        <p:spPr>
          <a:xfrm rot="-5400000">
            <a:off x="454056" y="3312753"/>
            <a:ext cx="2782732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ALMA (ESO/NAOJ/NRAO)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610211-7230-D575-036B-C9BE6233382D}"/>
              </a:ext>
            </a:extLst>
          </p:cNvPr>
          <p:cNvSpPr txBox="1"/>
          <p:nvPr/>
        </p:nvSpPr>
        <p:spPr>
          <a:xfrm rot="-5400000">
            <a:off x="5709028" y="4997902"/>
            <a:ext cx="2866463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ESO/J. Emerson/VISTA. Acknowledgment: Cambridge Astronomical Survey Unit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E31DB-4B0D-F756-7E78-513E04B37A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FF9264-2EF0-883F-EB20-A69898E91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33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97533B9-D54C-FF76-DC84-9CBF45A94A8C}"/>
              </a:ext>
            </a:extLst>
          </p:cNvPr>
          <p:cNvCxnSpPr>
            <a:cxnSpLocks/>
          </p:cNvCxnSpPr>
          <p:nvPr/>
        </p:nvCxnSpPr>
        <p:spPr>
          <a:xfrm>
            <a:off x="6096000" y="395288"/>
            <a:ext cx="0" cy="5994400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E1901750-5ED9-2471-EBA4-BD3FE03D20F8}"/>
              </a:ext>
            </a:extLst>
          </p:cNvPr>
          <p:cNvCxnSpPr>
            <a:cxnSpLocks/>
          </p:cNvCxnSpPr>
          <p:nvPr/>
        </p:nvCxnSpPr>
        <p:spPr>
          <a:xfrm flipH="1">
            <a:off x="6096000" y="1209044"/>
            <a:ext cx="932161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1">
            <a:extLst>
              <a:ext uri="{FF2B5EF4-FFF2-40B4-BE49-F238E27FC236}">
                <a16:creationId xmlns:a16="http://schemas.microsoft.com/office/drawing/2014/main" id="{6E8365DA-9EA0-5199-7EA7-48288507CA89}"/>
              </a:ext>
            </a:extLst>
          </p:cNvPr>
          <p:cNvSpPr txBox="1">
            <a:spLocks/>
          </p:cNvSpPr>
          <p:nvPr/>
        </p:nvSpPr>
        <p:spPr>
          <a:xfrm>
            <a:off x="3851417" y="2615057"/>
            <a:ext cx="1810002" cy="382596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2013</a:t>
            </a:r>
          </a:p>
        </p:txBody>
      </p:sp>
      <p:cxnSp>
        <p:nvCxnSpPr>
          <p:cNvPr id="22" name="Gerade Verbindung mit Pfeil 8">
            <a:extLst>
              <a:ext uri="{FF2B5EF4-FFF2-40B4-BE49-F238E27FC236}">
                <a16:creationId xmlns:a16="http://schemas.microsoft.com/office/drawing/2014/main" id="{54215A83-225A-1576-CD27-E49B7280AD32}"/>
              </a:ext>
            </a:extLst>
          </p:cNvPr>
          <p:cNvCxnSpPr>
            <a:cxnSpLocks/>
          </p:cNvCxnSpPr>
          <p:nvPr/>
        </p:nvCxnSpPr>
        <p:spPr>
          <a:xfrm>
            <a:off x="6096000" y="6370690"/>
            <a:ext cx="0" cy="487311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9">
            <a:extLst>
              <a:ext uri="{FF2B5EF4-FFF2-40B4-BE49-F238E27FC236}">
                <a16:creationId xmlns:a16="http://schemas.microsoft.com/office/drawing/2014/main" id="{D15BFA8D-992F-C2E2-3B3C-C624C1084866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434516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16">
            <a:extLst>
              <a:ext uri="{FF2B5EF4-FFF2-40B4-BE49-F238E27FC236}">
                <a16:creationId xmlns:a16="http://schemas.microsoft.com/office/drawing/2014/main" id="{BDF683B6-C0DC-22A3-3B07-AEDF3BBB52C1}"/>
              </a:ext>
            </a:extLst>
          </p:cNvPr>
          <p:cNvCxnSpPr>
            <a:cxnSpLocks/>
          </p:cNvCxnSpPr>
          <p:nvPr/>
        </p:nvCxnSpPr>
        <p:spPr>
          <a:xfrm>
            <a:off x="3766498" y="5400003"/>
            <a:ext cx="2329502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1">
            <a:extLst>
              <a:ext uri="{FF2B5EF4-FFF2-40B4-BE49-F238E27FC236}">
                <a16:creationId xmlns:a16="http://schemas.microsoft.com/office/drawing/2014/main" id="{25920FB4-3BFC-704E-8E5D-59FC9F6AF331}"/>
              </a:ext>
            </a:extLst>
          </p:cNvPr>
          <p:cNvSpPr txBox="1">
            <a:spLocks/>
          </p:cNvSpPr>
          <p:nvPr/>
        </p:nvSpPr>
        <p:spPr>
          <a:xfrm>
            <a:off x="6530580" y="5221275"/>
            <a:ext cx="4555222" cy="1168414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 June</a:t>
            </a:r>
            <a:b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Groundbreaking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ceremony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ESO’s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Extremely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Large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(ELT)</a:t>
            </a:r>
          </a:p>
        </p:txBody>
      </p:sp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C11512EE-0512-3835-61FC-7142E226D251}"/>
              </a:ext>
            </a:extLst>
          </p:cNvPr>
          <p:cNvSpPr txBox="1">
            <a:spLocks/>
          </p:cNvSpPr>
          <p:nvPr/>
        </p:nvSpPr>
        <p:spPr>
          <a:xfrm>
            <a:off x="1625641" y="3127503"/>
            <a:ext cx="4035778" cy="1212977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March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ALMA Observatory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inauguration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48F4C4A2-28D8-C921-5014-A68C0D4EF9DA}"/>
              </a:ext>
            </a:extLst>
          </p:cNvPr>
          <p:cNvSpPr txBox="1">
            <a:spLocks/>
          </p:cNvSpPr>
          <p:nvPr/>
        </p:nvSpPr>
        <p:spPr>
          <a:xfrm>
            <a:off x="6530579" y="4703823"/>
            <a:ext cx="1810002" cy="382596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2014</a:t>
            </a:r>
          </a:p>
        </p:txBody>
      </p:sp>
      <p:sp>
        <p:nvSpPr>
          <p:cNvPr id="28" name="Textplatzhalter 1">
            <a:extLst>
              <a:ext uri="{FF2B5EF4-FFF2-40B4-BE49-F238E27FC236}">
                <a16:creationId xmlns:a16="http://schemas.microsoft.com/office/drawing/2014/main" id="{73DDAA35-CC9E-8713-4E1C-DE0F8331842C}"/>
              </a:ext>
            </a:extLst>
          </p:cNvPr>
          <p:cNvSpPr txBox="1">
            <a:spLocks/>
          </p:cNvSpPr>
          <p:nvPr/>
        </p:nvSpPr>
        <p:spPr>
          <a:xfrm>
            <a:off x="4990021" y="500153"/>
            <a:ext cx="671399" cy="382596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2011</a:t>
            </a:r>
          </a:p>
        </p:txBody>
      </p:sp>
      <p:sp>
        <p:nvSpPr>
          <p:cNvPr id="29" name="Textplatzhalter 1">
            <a:extLst>
              <a:ext uri="{FF2B5EF4-FFF2-40B4-BE49-F238E27FC236}">
                <a16:creationId xmlns:a16="http://schemas.microsoft.com/office/drawing/2014/main" id="{286B2911-3F77-2318-63D3-8060DE2EB364}"/>
              </a:ext>
            </a:extLst>
          </p:cNvPr>
          <p:cNvSpPr txBox="1">
            <a:spLocks/>
          </p:cNvSpPr>
          <p:nvPr/>
        </p:nvSpPr>
        <p:spPr>
          <a:xfrm>
            <a:off x="2334728" y="1005782"/>
            <a:ext cx="3326691" cy="1152089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June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VLT Survey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(VST)</a:t>
            </a:r>
          </a:p>
        </p:txBody>
      </p: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091A3821-47B9-155C-92BA-7E5418EA7ABB}"/>
              </a:ext>
            </a:extLst>
          </p:cNvPr>
          <p:cNvGrpSpPr/>
          <p:nvPr/>
        </p:nvGrpSpPr>
        <p:grpSpPr>
          <a:xfrm>
            <a:off x="6022097" y="3220502"/>
            <a:ext cx="147806" cy="147806"/>
            <a:chOff x="4516396" y="2993425"/>
            <a:chExt cx="110756" cy="110756"/>
          </a:xfrm>
        </p:grpSpPr>
        <p:cxnSp>
          <p:nvCxnSpPr>
            <p:cNvPr id="31" name="Gerade Verbindung mit Pfeil 21">
              <a:extLst>
                <a:ext uri="{FF2B5EF4-FFF2-40B4-BE49-F238E27FC236}">
                  <a16:creationId xmlns:a16="http://schemas.microsoft.com/office/drawing/2014/main" id="{562DA75C-8973-62F6-C589-6FAAD317AAE4}"/>
                </a:ext>
              </a:extLst>
            </p:cNvPr>
            <p:cNvCxnSpPr>
              <a:cxnSpLocks/>
            </p:cNvCxnSpPr>
            <p:nvPr/>
          </p:nvCxnSpPr>
          <p:spPr>
            <a:xfrm>
              <a:off x="4570971" y="3048734"/>
              <a:ext cx="1029" cy="0"/>
            </a:xfrm>
            <a:prstGeom prst="straightConnector1">
              <a:avLst/>
            </a:prstGeom>
            <a:ln w="6350">
              <a:solidFill>
                <a:schemeClr val="bg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lipse 22">
              <a:extLst>
                <a:ext uri="{FF2B5EF4-FFF2-40B4-BE49-F238E27FC236}">
                  <a16:creationId xmlns:a16="http://schemas.microsoft.com/office/drawing/2014/main" id="{BE486D8A-19DF-5FC7-96BC-001D64ECE616}"/>
                </a:ext>
              </a:extLst>
            </p:cNvPr>
            <p:cNvSpPr/>
            <p:nvPr/>
          </p:nvSpPr>
          <p:spPr>
            <a:xfrm>
              <a:off x="4516396" y="2993425"/>
              <a:ext cx="110756" cy="110756"/>
            </a:xfrm>
            <a:prstGeom prst="ellipse">
              <a:avLst/>
            </a:prstGeom>
            <a:noFill/>
            <a:ln w="63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3" name="Grafik 24" descr="Ein Bild, das Outdoorobjekt, Stern enthält.&#10;&#10;Automatisch generierte Beschreibung">
            <a:extLst>
              <a:ext uri="{FF2B5EF4-FFF2-40B4-BE49-F238E27FC236}">
                <a16:creationId xmlns:a16="http://schemas.microsoft.com/office/drawing/2014/main" id="{A954E782-181C-4250-CEA3-C02B2B039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669" y="434516"/>
            <a:ext cx="3287987" cy="3287987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34" name="Grafik 26" descr="Ein Bild, das Himmel, draußen, Natur, Hügel enthält.&#10;&#10;Automatisch generierte Beschreibung">
            <a:extLst>
              <a:ext uri="{FF2B5EF4-FFF2-40B4-BE49-F238E27FC236}">
                <a16:creationId xmlns:a16="http://schemas.microsoft.com/office/drawing/2014/main" id="{A627A0F5-91D6-7030-3782-8FBFCBF75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97" r="10936" b="12481"/>
          <a:stretch/>
        </p:blipFill>
        <p:spPr>
          <a:xfrm>
            <a:off x="933250" y="4400096"/>
            <a:ext cx="3277394" cy="1970593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BE80516-5579-D126-86E9-36EF8ADED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09C57B-7824-CCB5-7F7F-7942D62D1E85}"/>
              </a:ext>
            </a:extLst>
          </p:cNvPr>
          <p:cNvSpPr txBox="1"/>
          <p:nvPr/>
        </p:nvSpPr>
        <p:spPr>
          <a:xfrm rot="-5400000">
            <a:off x="5467620" y="2001566"/>
            <a:ext cx="3287987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ESO/INAF-VST/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OmegaCAM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. Acknowledgement: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OmegaCen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/Astro-WISE/Kapteyn Institute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7A3D4-9AED-7319-3EFE-169385E809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F8BE8-6553-E93C-059F-A0A2BAB3F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965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2C8D0B6A-6DCB-2F92-7574-262C62EE462B}"/>
              </a:ext>
            </a:extLst>
          </p:cNvPr>
          <p:cNvCxnSpPr>
            <a:cxnSpLocks/>
          </p:cNvCxnSpPr>
          <p:nvPr/>
        </p:nvCxnSpPr>
        <p:spPr>
          <a:xfrm>
            <a:off x="6096000" y="395288"/>
            <a:ext cx="0" cy="5997754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D7C32FF1-87EF-80D0-90C3-C20E2B7CFB35}"/>
              </a:ext>
            </a:extLst>
          </p:cNvPr>
          <p:cNvCxnSpPr>
            <a:cxnSpLocks/>
          </p:cNvCxnSpPr>
          <p:nvPr/>
        </p:nvCxnSpPr>
        <p:spPr>
          <a:xfrm flipH="1">
            <a:off x="6096000" y="2736386"/>
            <a:ext cx="932672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8">
            <a:extLst>
              <a:ext uri="{FF2B5EF4-FFF2-40B4-BE49-F238E27FC236}">
                <a16:creationId xmlns:a16="http://schemas.microsoft.com/office/drawing/2014/main" id="{CD04E2F9-59CB-7CA0-8999-47F0AE4294E8}"/>
              </a:ext>
            </a:extLst>
          </p:cNvPr>
          <p:cNvCxnSpPr>
            <a:cxnSpLocks/>
          </p:cNvCxnSpPr>
          <p:nvPr/>
        </p:nvCxnSpPr>
        <p:spPr>
          <a:xfrm>
            <a:off x="6096000" y="6393042"/>
            <a:ext cx="0" cy="464958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9">
            <a:extLst>
              <a:ext uri="{FF2B5EF4-FFF2-40B4-BE49-F238E27FC236}">
                <a16:creationId xmlns:a16="http://schemas.microsoft.com/office/drawing/2014/main" id="{0BD9C375-A905-C41D-ACFF-45D8DC58EB4C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453618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16">
            <a:extLst>
              <a:ext uri="{FF2B5EF4-FFF2-40B4-BE49-F238E27FC236}">
                <a16:creationId xmlns:a16="http://schemas.microsoft.com/office/drawing/2014/main" id="{F6DA0BF0-7569-BD22-7179-24EF67C7FDCA}"/>
              </a:ext>
            </a:extLst>
          </p:cNvPr>
          <p:cNvCxnSpPr>
            <a:cxnSpLocks/>
          </p:cNvCxnSpPr>
          <p:nvPr/>
        </p:nvCxnSpPr>
        <p:spPr>
          <a:xfrm>
            <a:off x="4680034" y="5232869"/>
            <a:ext cx="1415965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1">
            <a:extLst>
              <a:ext uri="{FF2B5EF4-FFF2-40B4-BE49-F238E27FC236}">
                <a16:creationId xmlns:a16="http://schemas.microsoft.com/office/drawing/2014/main" id="{06AC5D95-1AFB-37A0-CD12-387857D88ED8}"/>
              </a:ext>
            </a:extLst>
          </p:cNvPr>
          <p:cNvSpPr txBox="1">
            <a:spLocks/>
          </p:cNvSpPr>
          <p:nvPr/>
        </p:nvSpPr>
        <p:spPr>
          <a:xfrm>
            <a:off x="6530580" y="5051377"/>
            <a:ext cx="3463261" cy="888725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 April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ESO Supernova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opens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platzhalter 1">
            <a:extLst>
              <a:ext uri="{FF2B5EF4-FFF2-40B4-BE49-F238E27FC236}">
                <a16:creationId xmlns:a16="http://schemas.microsoft.com/office/drawing/2014/main" id="{D47B2443-4A93-81CB-5C62-2A4E5B14264A}"/>
              </a:ext>
            </a:extLst>
          </p:cNvPr>
          <p:cNvSpPr txBox="1">
            <a:spLocks/>
          </p:cNvSpPr>
          <p:nvPr/>
        </p:nvSpPr>
        <p:spPr>
          <a:xfrm>
            <a:off x="2741153" y="2543358"/>
            <a:ext cx="2920266" cy="1262154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</a:t>
            </a:r>
            <a:r>
              <a:rPr kumimoji="0" lang="de-DE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</a:t>
            </a:r>
            <a:b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Australia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enters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strategic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partnership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</a:t>
            </a:r>
          </a:p>
        </p:txBody>
      </p:sp>
      <p:sp>
        <p:nvSpPr>
          <p:cNvPr id="25" name="Textplatzhalter 1">
            <a:extLst>
              <a:ext uri="{FF2B5EF4-FFF2-40B4-BE49-F238E27FC236}">
                <a16:creationId xmlns:a16="http://schemas.microsoft.com/office/drawing/2014/main" id="{84729245-583A-B4EC-079D-017B9B914F9F}"/>
              </a:ext>
            </a:extLst>
          </p:cNvPr>
          <p:cNvSpPr txBox="1">
            <a:spLocks/>
          </p:cNvSpPr>
          <p:nvPr/>
        </p:nvSpPr>
        <p:spPr>
          <a:xfrm>
            <a:off x="6530580" y="4568875"/>
            <a:ext cx="1810994" cy="382805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</a:p>
        </p:txBody>
      </p:sp>
      <p:cxnSp>
        <p:nvCxnSpPr>
          <p:cNvPr id="26" name="Gerade Verbindung mit Pfeil 7">
            <a:extLst>
              <a:ext uri="{FF2B5EF4-FFF2-40B4-BE49-F238E27FC236}">
                <a16:creationId xmlns:a16="http://schemas.microsoft.com/office/drawing/2014/main" id="{FA0284C6-B820-567D-5EE5-3346D8027CDB}"/>
              </a:ext>
            </a:extLst>
          </p:cNvPr>
          <p:cNvCxnSpPr>
            <a:cxnSpLocks/>
          </p:cNvCxnSpPr>
          <p:nvPr/>
        </p:nvCxnSpPr>
        <p:spPr>
          <a:xfrm flipH="1">
            <a:off x="6096000" y="1160664"/>
            <a:ext cx="933237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543E60B0-F345-8FBC-3717-8957E6A1941C}"/>
              </a:ext>
            </a:extLst>
          </p:cNvPr>
          <p:cNvSpPr txBox="1">
            <a:spLocks/>
          </p:cNvSpPr>
          <p:nvPr/>
        </p:nvSpPr>
        <p:spPr>
          <a:xfrm>
            <a:off x="3850425" y="513736"/>
            <a:ext cx="1810994" cy="382805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2015</a:t>
            </a:r>
          </a:p>
        </p:txBody>
      </p:sp>
      <p:sp>
        <p:nvSpPr>
          <p:cNvPr id="28" name="Textplatzhalter 1">
            <a:extLst>
              <a:ext uri="{FF2B5EF4-FFF2-40B4-BE49-F238E27FC236}">
                <a16:creationId xmlns:a16="http://schemas.microsoft.com/office/drawing/2014/main" id="{FBAEF815-B6FE-3647-D993-CA92779CE746}"/>
              </a:ext>
            </a:extLst>
          </p:cNvPr>
          <p:cNvSpPr txBox="1">
            <a:spLocks/>
          </p:cNvSpPr>
          <p:nvPr/>
        </p:nvSpPr>
        <p:spPr>
          <a:xfrm>
            <a:off x="3257432" y="975706"/>
            <a:ext cx="2403987" cy="733075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August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Poland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</a:t>
            </a:r>
          </a:p>
        </p:txBody>
      </p:sp>
      <p:pic>
        <p:nvPicPr>
          <p:cNvPr id="29" name="Grafik 23">
            <a:extLst>
              <a:ext uri="{FF2B5EF4-FFF2-40B4-BE49-F238E27FC236}">
                <a16:creationId xmlns:a16="http://schemas.microsoft.com/office/drawing/2014/main" id="{E7A6841F-362B-1336-DCE4-DD5069944F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62108" y="938974"/>
            <a:ext cx="865066" cy="456412"/>
          </a:xfrm>
          <a:prstGeom prst="rect">
            <a:avLst/>
          </a:prstGeom>
          <a:ln w="6350">
            <a:noFill/>
          </a:ln>
        </p:spPr>
      </p:pic>
      <p:pic>
        <p:nvPicPr>
          <p:cNvPr id="30" name="Grafik 24">
            <a:extLst>
              <a:ext uri="{FF2B5EF4-FFF2-40B4-BE49-F238E27FC236}">
                <a16:creationId xmlns:a16="http://schemas.microsoft.com/office/drawing/2014/main" id="{D4DA8925-1460-8EEE-553B-F9C2FCD412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2108" y="2508180"/>
            <a:ext cx="865066" cy="456412"/>
          </a:xfrm>
          <a:prstGeom prst="rect">
            <a:avLst/>
          </a:prstGeom>
          <a:ln w="6350">
            <a:noFill/>
          </a:ln>
        </p:spPr>
      </p:pic>
      <p:pic>
        <p:nvPicPr>
          <p:cNvPr id="31" name="Grafik 26" descr="Ein Bild, das Himmel, draußen, Nacht, Nachthimmel enthält.&#10;&#10;Automatisch generierte Beschreibung">
            <a:extLst>
              <a:ext uri="{FF2B5EF4-FFF2-40B4-BE49-F238E27FC236}">
                <a16:creationId xmlns:a16="http://schemas.microsoft.com/office/drawing/2014/main" id="{7A08E063-296D-DBF3-A317-405ED0939D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80" b="1"/>
          <a:stretch/>
        </p:blipFill>
        <p:spPr>
          <a:xfrm>
            <a:off x="933611" y="4089354"/>
            <a:ext cx="4225973" cy="2302306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32" name="Textplatzhalter 1">
            <a:extLst>
              <a:ext uri="{FF2B5EF4-FFF2-40B4-BE49-F238E27FC236}">
                <a16:creationId xmlns:a16="http://schemas.microsoft.com/office/drawing/2014/main" id="{5C7E5291-B79D-5B27-2CD2-8C78E32B70A9}"/>
              </a:ext>
            </a:extLst>
          </p:cNvPr>
          <p:cNvSpPr txBox="1">
            <a:spLocks/>
          </p:cNvSpPr>
          <p:nvPr/>
        </p:nvSpPr>
        <p:spPr>
          <a:xfrm>
            <a:off x="3850425" y="2100278"/>
            <a:ext cx="1810994" cy="382805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2017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F13877DF-DAD0-682B-C913-6C7D5CDBB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0626CB-912B-BBAE-6C3F-D589129F2022}"/>
              </a:ext>
            </a:extLst>
          </p:cNvPr>
          <p:cNvSpPr txBox="1"/>
          <p:nvPr/>
        </p:nvSpPr>
        <p:spPr>
          <a:xfrm rot="-5400000">
            <a:off x="-140598" y="5163563"/>
            <a:ext cx="2302306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ESO/P.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Horálek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A8354-D728-1914-A419-E813DAA1F6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F0909-8CD2-71BE-1496-149056F30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5219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mit Pfeil 2">
            <a:extLst>
              <a:ext uri="{FF2B5EF4-FFF2-40B4-BE49-F238E27FC236}">
                <a16:creationId xmlns:a16="http://schemas.microsoft.com/office/drawing/2014/main" id="{89D89BB7-3FC7-827D-24C1-9E071B3D63F5}"/>
              </a:ext>
            </a:extLst>
          </p:cNvPr>
          <p:cNvCxnSpPr>
            <a:cxnSpLocks/>
          </p:cNvCxnSpPr>
          <p:nvPr/>
        </p:nvCxnSpPr>
        <p:spPr>
          <a:xfrm>
            <a:off x="6096000" y="395288"/>
            <a:ext cx="0" cy="5995445"/>
          </a:xfrm>
          <a:prstGeom prst="straightConnector1">
            <a:avLst/>
          </a:prstGeom>
          <a:ln w="9525">
            <a:solidFill>
              <a:schemeClr val="bg1"/>
            </a:solidFill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8">
            <a:extLst>
              <a:ext uri="{FF2B5EF4-FFF2-40B4-BE49-F238E27FC236}">
                <a16:creationId xmlns:a16="http://schemas.microsoft.com/office/drawing/2014/main" id="{CC7DE6AF-6830-9E5A-225F-8733519D514F}"/>
              </a:ext>
            </a:extLst>
          </p:cNvPr>
          <p:cNvCxnSpPr>
            <a:cxnSpLocks/>
          </p:cNvCxnSpPr>
          <p:nvPr/>
        </p:nvCxnSpPr>
        <p:spPr>
          <a:xfrm>
            <a:off x="6096000" y="6390733"/>
            <a:ext cx="0" cy="754206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9">
            <a:extLst>
              <a:ext uri="{FF2B5EF4-FFF2-40B4-BE49-F238E27FC236}">
                <a16:creationId xmlns:a16="http://schemas.microsoft.com/office/drawing/2014/main" id="{DEA579BE-288B-4298-3678-9FE3DD02B89B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453454"/>
          </a:xfrm>
          <a:prstGeom prst="straightConnector1">
            <a:avLst/>
          </a:prstGeom>
          <a:ln w="9525">
            <a:solidFill>
              <a:schemeClr val="bg1"/>
            </a:solidFill>
            <a:prstDash val="sysDot"/>
            <a:round/>
            <a:headEnd type="none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16">
            <a:extLst>
              <a:ext uri="{FF2B5EF4-FFF2-40B4-BE49-F238E27FC236}">
                <a16:creationId xmlns:a16="http://schemas.microsoft.com/office/drawing/2014/main" id="{3AC15AF3-030C-C7D4-11CE-DD69BD27095A}"/>
              </a:ext>
            </a:extLst>
          </p:cNvPr>
          <p:cNvCxnSpPr>
            <a:cxnSpLocks/>
          </p:cNvCxnSpPr>
          <p:nvPr/>
        </p:nvCxnSpPr>
        <p:spPr>
          <a:xfrm flipH="1">
            <a:off x="6096000" y="5126659"/>
            <a:ext cx="470855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1">
            <a:extLst>
              <a:ext uri="{FF2B5EF4-FFF2-40B4-BE49-F238E27FC236}">
                <a16:creationId xmlns:a16="http://schemas.microsoft.com/office/drawing/2014/main" id="{17A036C1-30A4-FE3C-401A-965EE40ECD8D}"/>
              </a:ext>
            </a:extLst>
          </p:cNvPr>
          <p:cNvSpPr txBox="1">
            <a:spLocks/>
          </p:cNvSpPr>
          <p:nvPr/>
        </p:nvSpPr>
        <p:spPr>
          <a:xfrm>
            <a:off x="816817" y="4928737"/>
            <a:ext cx="4844602" cy="701998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March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ESO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becomes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shareholder in Cherenkov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Telescope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Array (CTA)</a:t>
            </a:r>
          </a:p>
        </p:txBody>
      </p:sp>
      <p:cxnSp>
        <p:nvCxnSpPr>
          <p:cNvPr id="25" name="Gerade Verbindung mit Pfeil 7">
            <a:extLst>
              <a:ext uri="{FF2B5EF4-FFF2-40B4-BE49-F238E27FC236}">
                <a16:creationId xmlns:a16="http://schemas.microsoft.com/office/drawing/2014/main" id="{F3617E03-3B42-5AE4-CD60-3E0150838273}"/>
              </a:ext>
            </a:extLst>
          </p:cNvPr>
          <p:cNvCxnSpPr>
            <a:cxnSpLocks/>
          </p:cNvCxnSpPr>
          <p:nvPr/>
        </p:nvCxnSpPr>
        <p:spPr>
          <a:xfrm>
            <a:off x="5151006" y="2797941"/>
            <a:ext cx="944994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platzhalter 1">
            <a:extLst>
              <a:ext uri="{FF2B5EF4-FFF2-40B4-BE49-F238E27FC236}">
                <a16:creationId xmlns:a16="http://schemas.microsoft.com/office/drawing/2014/main" id="{15627E90-E064-AC09-55AD-5D64275D35A8}"/>
              </a:ext>
            </a:extLst>
          </p:cNvPr>
          <p:cNvSpPr txBox="1">
            <a:spLocks/>
          </p:cNvSpPr>
          <p:nvPr/>
        </p:nvSpPr>
        <p:spPr>
          <a:xfrm>
            <a:off x="6530579" y="2098001"/>
            <a:ext cx="1810340" cy="382667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</a:t>
            </a:r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24D5F80C-835E-5756-1E60-9590E0A23862}"/>
              </a:ext>
            </a:extLst>
          </p:cNvPr>
          <p:cNvSpPr txBox="1">
            <a:spLocks/>
          </p:cNvSpPr>
          <p:nvPr/>
        </p:nvSpPr>
        <p:spPr>
          <a:xfrm>
            <a:off x="6551218" y="1338433"/>
            <a:ext cx="1890087" cy="382667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platzhalter 1">
            <a:extLst>
              <a:ext uri="{FF2B5EF4-FFF2-40B4-BE49-F238E27FC236}">
                <a16:creationId xmlns:a16="http://schemas.microsoft.com/office/drawing/2014/main" id="{80C3847C-E1F0-BA62-9776-6FCD7E2253B7}"/>
              </a:ext>
            </a:extLst>
          </p:cNvPr>
          <p:cNvSpPr txBox="1">
            <a:spLocks/>
          </p:cNvSpPr>
          <p:nvPr/>
        </p:nvSpPr>
        <p:spPr>
          <a:xfrm>
            <a:off x="6530580" y="2601120"/>
            <a:ext cx="5134411" cy="1111068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 September</a:t>
            </a:r>
            <a:b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ELT Dome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foundations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begins</a:t>
            </a:r>
            <a:endParaRPr kumimoji="0" lang="de-DE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" name="Gerade Verbindung mit Pfeil 15">
            <a:extLst>
              <a:ext uri="{FF2B5EF4-FFF2-40B4-BE49-F238E27FC236}">
                <a16:creationId xmlns:a16="http://schemas.microsoft.com/office/drawing/2014/main" id="{15E5CF4A-1E2F-DE89-8871-5D93B2221A3E}"/>
              </a:ext>
            </a:extLst>
          </p:cNvPr>
          <p:cNvCxnSpPr>
            <a:cxnSpLocks/>
          </p:cNvCxnSpPr>
          <p:nvPr/>
        </p:nvCxnSpPr>
        <p:spPr>
          <a:xfrm flipH="1">
            <a:off x="6096000" y="1163726"/>
            <a:ext cx="932335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1">
            <a:extLst>
              <a:ext uri="{FF2B5EF4-FFF2-40B4-BE49-F238E27FC236}">
                <a16:creationId xmlns:a16="http://schemas.microsoft.com/office/drawing/2014/main" id="{D1E6E615-0B61-4122-0712-2EAD67EC111E}"/>
              </a:ext>
            </a:extLst>
          </p:cNvPr>
          <p:cNvSpPr txBox="1">
            <a:spLocks/>
          </p:cNvSpPr>
          <p:nvPr/>
        </p:nvSpPr>
        <p:spPr>
          <a:xfrm>
            <a:off x="820325" y="975600"/>
            <a:ext cx="4841094" cy="732810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21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</a:t>
            </a:r>
            <a:r>
              <a:rPr kumimoji="0" lang="de-DE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October</a:t>
            </a:r>
            <a:b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Ireland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joins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ESO</a:t>
            </a:r>
          </a:p>
        </p:txBody>
      </p:sp>
      <p:pic>
        <p:nvPicPr>
          <p:cNvPr id="31" name="Grafik 20">
            <a:extLst>
              <a:ext uri="{FF2B5EF4-FFF2-40B4-BE49-F238E27FC236}">
                <a16:creationId xmlns:a16="http://schemas.microsoft.com/office/drawing/2014/main" id="{7097763B-3A08-1EA4-50CC-089013E4D7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64754" y="935603"/>
            <a:ext cx="864753" cy="456248"/>
          </a:xfrm>
          <a:prstGeom prst="rect">
            <a:avLst/>
          </a:prstGeom>
          <a:ln w="6350">
            <a:noFill/>
          </a:ln>
        </p:spPr>
      </p:pic>
      <p:sp>
        <p:nvSpPr>
          <p:cNvPr id="32" name="Textplatzhalter 1">
            <a:extLst>
              <a:ext uri="{FF2B5EF4-FFF2-40B4-BE49-F238E27FC236}">
                <a16:creationId xmlns:a16="http://schemas.microsoft.com/office/drawing/2014/main" id="{E8856B4D-97DC-A18C-8992-D41A8BA2D437}"/>
              </a:ext>
            </a:extLst>
          </p:cNvPr>
          <p:cNvSpPr txBox="1">
            <a:spLocks/>
          </p:cNvSpPr>
          <p:nvPr/>
        </p:nvSpPr>
        <p:spPr>
          <a:xfrm>
            <a:off x="3851079" y="514800"/>
            <a:ext cx="1810340" cy="382667"/>
          </a:xfrm>
          <a:prstGeom prst="rect">
            <a:avLst/>
          </a:prstGeom>
        </p:spPr>
        <p:txBody>
          <a:bodyPr lIns="0" tIns="0" rIns="0" bIns="0" anchor="t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</a:p>
        </p:txBody>
      </p:sp>
      <p:pic>
        <p:nvPicPr>
          <p:cNvPr id="33" name="Grafik 25" descr="Ein Bild, das Himmel, draußen, Natur enthält.&#10;&#10;Automatisch generierte Beschreibung">
            <a:extLst>
              <a:ext uri="{FF2B5EF4-FFF2-40B4-BE49-F238E27FC236}">
                <a16:creationId xmlns:a16="http://schemas.microsoft.com/office/drawing/2014/main" id="{062EB3B1-AF9E-82C0-2F8E-35479D890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69" b="5746"/>
          <a:stretch/>
        </p:blipFill>
        <p:spPr>
          <a:xfrm>
            <a:off x="932335" y="2044436"/>
            <a:ext cx="4224663" cy="2416281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34" name="Grafik 28" descr="Ein Bild, das draußen, Natur, Personen, Strand enthält.&#10;&#10;Automatisch generierte Beschreibung">
            <a:extLst>
              <a:ext uri="{FF2B5EF4-FFF2-40B4-BE49-F238E27FC236}">
                <a16:creationId xmlns:a16="http://schemas.microsoft.com/office/drawing/2014/main" id="{91A8932D-7113-9D31-19AF-BC58CD37B7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45"/>
          <a:stretch/>
        </p:blipFill>
        <p:spPr>
          <a:xfrm>
            <a:off x="6572904" y="4061498"/>
            <a:ext cx="3750585" cy="2087325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043789CE-9BC1-A350-6559-4CE01B640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80280DD9-33FA-31BA-831A-D5BC9E4C24FB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221E2FC-E3BF-4F0D-68B5-8F2989561158}"/>
              </a:ext>
            </a:extLst>
          </p:cNvPr>
          <p:cNvSpPr txBox="1"/>
          <p:nvPr/>
        </p:nvSpPr>
        <p:spPr>
          <a:xfrm rot="-5400000">
            <a:off x="5606186" y="5028216"/>
            <a:ext cx="2087325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CTA/M-A.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Besel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/IAC (G.P. Diaz)/ESO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50F701-7AF8-A797-9821-B8EA7A937D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7A9DD-F34B-88E2-683E-E2865EA79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AFB755B-25EA-2065-FA2C-8E0F2B9EDE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1833583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4FA61958-7911-E1BD-437F-E54B621B3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F52D0CE-E205-E4EC-77A0-2EEC272A4BCC}"/>
              </a:ext>
            </a:extLst>
          </p:cNvPr>
          <p:cNvSpPr txBox="1">
            <a:spLocks/>
          </p:cNvSpPr>
          <p:nvPr/>
        </p:nvSpPr>
        <p:spPr>
          <a:xfrm>
            <a:off x="4219575" y="784505"/>
            <a:ext cx="5240948" cy="393620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000" b="1" dirty="0"/>
              <a:t>26 January 1954</a:t>
            </a:r>
          </a:p>
          <a:p>
            <a:pPr algn="l">
              <a:lnSpc>
                <a:spcPts val="3200"/>
              </a:lnSpc>
              <a:spcBef>
                <a:spcPts val="1067"/>
              </a:spcBef>
            </a:pPr>
            <a:endParaRPr lang="en-GB" dirty="0"/>
          </a:p>
          <a:p>
            <a:pPr algn="l">
              <a:lnSpc>
                <a:spcPts val="3200"/>
              </a:lnSpc>
              <a:spcBef>
                <a:spcPts val="1600"/>
              </a:spcBef>
            </a:pPr>
            <a:r>
              <a:rPr lang="en-GB" dirty="0"/>
              <a:t>Astronomers from six European countries sign a statement with the aim of establishing a joint observatory.</a:t>
            </a:r>
          </a:p>
          <a:p>
            <a:pPr algn="l">
              <a:lnSpc>
                <a:spcPts val="3200"/>
              </a:lnSpc>
              <a:spcBef>
                <a:spcPts val="1600"/>
              </a:spcBef>
            </a:pPr>
            <a:r>
              <a:rPr lang="en-GB" dirty="0"/>
              <a:t>The observatory should house two modern telescopes with an initial staffing of 14 people.</a:t>
            </a:r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5AC9EC59-F610-2C9A-073B-91751A9ADB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98" r="6998"/>
          <a:stretch/>
        </p:blipFill>
        <p:spPr>
          <a:xfrm>
            <a:off x="932128" y="892274"/>
            <a:ext cx="2753826" cy="5034576"/>
          </a:xfrm>
          <a:prstGeom prst="rect">
            <a:avLst/>
          </a:prstGeom>
        </p:spPr>
      </p:pic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F92D9F9E-B424-CF5F-22AB-9AD4A8E713FB}"/>
              </a:ext>
            </a:extLst>
          </p:cNvPr>
          <p:cNvSpPr txBox="1">
            <a:spLocks/>
          </p:cNvSpPr>
          <p:nvPr/>
        </p:nvSpPr>
        <p:spPr>
          <a:xfrm>
            <a:off x="5642981" y="5411774"/>
            <a:ext cx="3412252" cy="515077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33"/>
              </a:lnSpc>
            </a:pPr>
            <a:r>
              <a:rPr lang="en-GB" sz="1500" b="0" i="1" dirty="0"/>
              <a:t>André </a:t>
            </a:r>
            <a:r>
              <a:rPr lang="en-GB" sz="1500" b="0" i="1" dirty="0" err="1"/>
              <a:t>Danjon</a:t>
            </a:r>
            <a:r>
              <a:rPr lang="en-GB" sz="1500" b="0" i="1" dirty="0"/>
              <a:t>, one of ESO’s founding fathers, signs the statement.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84EF553-2B61-D08F-2E1D-524AD3038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2FF3-27B0-578C-36BF-1AEAC9A4AA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90B22-52E0-ABA8-37AD-6AAB73D60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674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person standing next to a tent&#10;&#10;Description automatically generated with medium confidence">
            <a:extLst>
              <a:ext uri="{FF2B5EF4-FFF2-40B4-BE49-F238E27FC236}">
                <a16:creationId xmlns:a16="http://schemas.microsoft.com/office/drawing/2014/main" id="{8035EF72-7C61-5FB4-6A12-92A0C50A9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D7853AE-CE37-4ECD-24C1-4202996C3224}"/>
              </a:ext>
            </a:extLst>
          </p:cNvPr>
          <p:cNvSpPr txBox="1">
            <a:spLocks/>
          </p:cNvSpPr>
          <p:nvPr/>
        </p:nvSpPr>
        <p:spPr>
          <a:xfrm>
            <a:off x="936624" y="5021001"/>
            <a:ext cx="10317600" cy="900375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733"/>
              </a:lnSpc>
            </a:pPr>
            <a:r>
              <a:rPr lang="en-GB" b="1"/>
              <a:t>However</a:t>
            </a:r>
            <a:r>
              <a:rPr lang="en-GB" b="1" dirty="0"/>
              <a:t>, </a:t>
            </a:r>
            <a:br>
              <a:rPr lang="en-GB" dirty="0"/>
            </a:br>
            <a:r>
              <a:rPr lang="en-GB" dirty="0"/>
              <a:t>it would be almost </a:t>
            </a:r>
            <a:r>
              <a:rPr lang="en-GB" b="1" dirty="0"/>
              <a:t>ten more years </a:t>
            </a:r>
            <a:r>
              <a:rPr lang="en-GB" dirty="0"/>
              <a:t>before ESO was </a:t>
            </a:r>
            <a:r>
              <a:rPr lang="en-GB" b="1" dirty="0"/>
              <a:t>on solid ground</a:t>
            </a:r>
            <a:r>
              <a:rPr lang="en-GB" dirty="0"/>
              <a:t>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3A27EAC-DDC9-07C5-C1B0-52A0E77B5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2FBE32-2ABF-99C1-9A39-3AD53A132131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J.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Dommaget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/ESO and J.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Boulon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/ESO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B98A0-4BAF-5412-2245-C5912377E1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B917F-9288-F73B-C405-2104EF10E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021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CA74328A-811C-8C6B-8DCD-841C8E264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0E17F8-ECC3-98CA-9D3D-B098F3DC8871}"/>
              </a:ext>
            </a:extLst>
          </p:cNvPr>
          <p:cNvSpPr txBox="1">
            <a:spLocks/>
          </p:cNvSpPr>
          <p:nvPr/>
        </p:nvSpPr>
        <p:spPr>
          <a:xfrm>
            <a:off x="936624" y="1047382"/>
            <a:ext cx="10317600" cy="83272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Astronomers</a:t>
            </a:r>
            <a:r>
              <a:rPr lang="de-DE" dirty="0"/>
              <a:t> </a:t>
            </a:r>
            <a:r>
              <a:rPr lang="de-DE" dirty="0" err="1"/>
              <a:t>embarked</a:t>
            </a:r>
            <a:r>
              <a:rPr lang="de-DE" dirty="0"/>
              <a:t> on a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journey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locate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perfect</a:t>
            </a:r>
            <a:r>
              <a:rPr lang="de-DE" dirty="0"/>
              <a:t> </a:t>
            </a:r>
            <a:r>
              <a:rPr lang="de-DE" dirty="0" err="1"/>
              <a:t>observatory</a:t>
            </a:r>
            <a:r>
              <a:rPr lang="de-DE" dirty="0"/>
              <a:t> </a:t>
            </a:r>
            <a:r>
              <a:rPr lang="de-DE" b="1" dirty="0"/>
              <a:t>in </a:t>
            </a:r>
            <a:r>
              <a:rPr lang="de-DE" b="1" dirty="0" err="1"/>
              <a:t>the</a:t>
            </a:r>
            <a:r>
              <a:rPr lang="de-DE" b="1" dirty="0"/>
              <a:t> southern </a:t>
            </a:r>
            <a:r>
              <a:rPr lang="de-DE" b="1" dirty="0" err="1"/>
              <a:t>hemisphere</a:t>
            </a:r>
            <a:r>
              <a:rPr lang="de-DE" dirty="0"/>
              <a:t>…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E01FF7E-83E9-056C-05FF-D4F60FEB5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754D16-9EFD-B873-3327-87CE80F9C21C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effectLst/>
                <a:latin typeface="HelveticaNeueLT Com 55 Roman" panose="020B0604020202020204" pitchFamily="34" charset="77"/>
              </a:rPr>
              <a:t>Credit: ESO/W. Schlosser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73B92-712F-2A04-1522-15B5CE99F6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529B-49C7-5271-FFAA-D96D457D3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391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7" descr="A picture containing outdoor object, dark, night, night sky&#10;&#10;Description automatically generated">
            <a:extLst>
              <a:ext uri="{FF2B5EF4-FFF2-40B4-BE49-F238E27FC236}">
                <a16:creationId xmlns:a16="http://schemas.microsoft.com/office/drawing/2014/main" id="{77115CB8-9325-502B-A226-B70E919B67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12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11" name="Picture Placeholder 9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7C8FE8D3-5A3C-2DB4-5C26-02F290A7C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r="398"/>
          <a:stretch>
            <a:fillRect/>
          </a:stretch>
        </p:blipFill>
        <p:spPr>
          <a:xfrm>
            <a:off x="6100800" y="0"/>
            <a:ext cx="60912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AA93D05-A498-67B3-E89D-FDAD9A6B823D}"/>
              </a:ext>
            </a:extLst>
          </p:cNvPr>
          <p:cNvSpPr txBox="1">
            <a:spLocks/>
          </p:cNvSpPr>
          <p:nvPr/>
        </p:nvSpPr>
        <p:spPr>
          <a:xfrm>
            <a:off x="6557838" y="5040879"/>
            <a:ext cx="4690573" cy="880497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de-DE" sz="2400" dirty="0">
                <a:solidFill>
                  <a:schemeClr val="bg1"/>
                </a:solidFill>
              </a:rPr>
              <a:t>…and </a:t>
            </a:r>
            <a:r>
              <a:rPr lang="de-DE" sz="2400" dirty="0" err="1">
                <a:solidFill>
                  <a:schemeClr val="bg1"/>
                </a:solidFill>
              </a:rPr>
              <a:t>our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b="1" dirty="0" err="1">
                <a:solidFill>
                  <a:schemeClr val="bg1"/>
                </a:solidFill>
              </a:rPr>
              <a:t>neighbouring</a:t>
            </a:r>
            <a:r>
              <a:rPr lang="de-DE" sz="2400" b="1" dirty="0">
                <a:solidFill>
                  <a:schemeClr val="bg1"/>
                </a:solidFill>
              </a:rPr>
              <a:t> stellar </a:t>
            </a:r>
            <a:r>
              <a:rPr lang="de-DE" sz="2400" b="1" dirty="0" err="1">
                <a:solidFill>
                  <a:schemeClr val="bg1"/>
                </a:solidFill>
              </a:rPr>
              <a:t>systems</a:t>
            </a:r>
            <a:r>
              <a:rPr lang="de-DE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B45469F4-E127-0CBB-FB15-9613F0063FD5}"/>
              </a:ext>
            </a:extLst>
          </p:cNvPr>
          <p:cNvSpPr txBox="1">
            <a:spLocks/>
          </p:cNvSpPr>
          <p:nvPr/>
        </p:nvSpPr>
        <p:spPr>
          <a:xfrm>
            <a:off x="2414729" y="5133212"/>
            <a:ext cx="3221020" cy="788164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>
            <a:spAutoFit/>
          </a:bodyPr>
          <a:lstStyle>
            <a:lvl1pPr marL="0" indent="0" algn="l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de-DE" b="0" dirty="0"/>
              <a:t>…like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dirty="0" err="1"/>
              <a:t>centre</a:t>
            </a:r>
            <a:r>
              <a:rPr lang="de-DE" dirty="0"/>
              <a:t> </a:t>
            </a:r>
          </a:p>
          <a:p>
            <a:pPr>
              <a:lnSpc>
                <a:spcPts val="3200"/>
              </a:lnSpc>
            </a:pP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own </a:t>
            </a:r>
            <a:r>
              <a:rPr lang="de-DE" dirty="0" err="1"/>
              <a:t>galaxy</a:t>
            </a:r>
            <a:r>
              <a:rPr lang="de-DE" b="0" dirty="0"/>
              <a:t>…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EC822F6F-EFBF-CAAD-497E-B5623E966C79}"/>
              </a:ext>
            </a:extLst>
          </p:cNvPr>
          <p:cNvSpPr txBox="1"/>
          <p:nvPr/>
        </p:nvSpPr>
        <p:spPr>
          <a:xfrm>
            <a:off x="936000" y="936624"/>
            <a:ext cx="4654604" cy="2029530"/>
          </a:xfrm>
          <a:prstGeom prst="rect">
            <a:avLst/>
          </a:prstGeom>
          <a:noFill/>
        </p:spPr>
        <p:txBody>
          <a:bodyPr wrap="square" lIns="0">
            <a:no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But </a:t>
            </a:r>
            <a:r>
              <a:rPr lang="de-DE" sz="2400" b="1" dirty="0" err="1">
                <a:solidFill>
                  <a:schemeClr val="bg1"/>
                </a:solidFill>
              </a:rPr>
              <a:t>why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go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south</a:t>
            </a:r>
            <a:r>
              <a:rPr lang="de-DE" sz="2400" b="1" dirty="0">
                <a:solidFill>
                  <a:schemeClr val="bg1"/>
                </a:solidFill>
              </a:rPr>
              <a:t>?</a:t>
            </a:r>
          </a:p>
          <a:p>
            <a:endParaRPr lang="de-DE" sz="2400" dirty="0">
              <a:solidFill>
                <a:schemeClr val="bg1"/>
              </a:solidFill>
            </a:endParaRPr>
          </a:p>
          <a:p>
            <a:pPr>
              <a:lnSpc>
                <a:spcPts val="3200"/>
              </a:lnSpc>
            </a:pPr>
            <a:r>
              <a:rPr lang="de-DE" sz="2400" b="0" dirty="0" err="1">
                <a:solidFill>
                  <a:schemeClr val="bg1"/>
                </a:solidFill>
              </a:rPr>
              <a:t>Because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0" dirty="0" err="1">
                <a:solidFill>
                  <a:schemeClr val="bg1"/>
                </a:solidFill>
              </a:rPr>
              <a:t>some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0" dirty="0" err="1">
                <a:solidFill>
                  <a:schemeClr val="bg1"/>
                </a:solidFill>
              </a:rPr>
              <a:t>of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0" dirty="0" err="1">
                <a:solidFill>
                  <a:schemeClr val="bg1"/>
                </a:solidFill>
              </a:rPr>
              <a:t>the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most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exciting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objects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b="0" dirty="0">
                <a:solidFill>
                  <a:schemeClr val="bg1"/>
                </a:solidFill>
              </a:rPr>
              <a:t>in </a:t>
            </a:r>
            <a:r>
              <a:rPr lang="de-DE" sz="2400" b="0" dirty="0" err="1">
                <a:solidFill>
                  <a:schemeClr val="bg1"/>
                </a:solidFill>
              </a:rPr>
              <a:t>the</a:t>
            </a:r>
            <a:r>
              <a:rPr lang="de-DE" sz="2400" b="0" dirty="0">
                <a:solidFill>
                  <a:schemeClr val="bg1"/>
                </a:solidFill>
              </a:rPr>
              <a:t> Universe </a:t>
            </a:r>
            <a:r>
              <a:rPr lang="de-DE" sz="2400" b="0" dirty="0" err="1">
                <a:solidFill>
                  <a:schemeClr val="bg1"/>
                </a:solidFill>
              </a:rPr>
              <a:t>are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0" dirty="0" err="1">
                <a:solidFill>
                  <a:schemeClr val="bg1"/>
                </a:solidFill>
              </a:rPr>
              <a:t>best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0" dirty="0" err="1">
                <a:solidFill>
                  <a:schemeClr val="bg1"/>
                </a:solidFill>
              </a:rPr>
              <a:t>observed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0" dirty="0" err="1">
                <a:solidFill>
                  <a:schemeClr val="bg1"/>
                </a:solidFill>
              </a:rPr>
              <a:t>from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0" dirty="0" err="1">
                <a:solidFill>
                  <a:schemeClr val="bg1"/>
                </a:solidFill>
              </a:rPr>
              <a:t>there</a:t>
            </a:r>
            <a:r>
              <a:rPr lang="de-DE" sz="2400" b="0" dirty="0">
                <a:solidFill>
                  <a:schemeClr val="bg1"/>
                </a:solidFill>
              </a:rPr>
              <a:t>, …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47BCED0F-2C66-3926-B510-02552CA16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A8E221-425E-D960-815A-87E20DBCA6C2}"/>
              </a:ext>
            </a:extLst>
          </p:cNvPr>
          <p:cNvSpPr txBox="1"/>
          <p:nvPr/>
        </p:nvSpPr>
        <p:spPr>
          <a:xfrm rot="-5400000">
            <a:off x="31827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ESO/VMC Survey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83756-7455-0C5B-BF29-2DBB9F560595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ESO/S.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Brunier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4EA35-37F1-228B-0941-274B6B0764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45C1A-8237-547B-C75C-A701B32E7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461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Diagram&#10;&#10;Description automatically generated">
            <a:extLst>
              <a:ext uri="{FF2B5EF4-FFF2-40B4-BE49-F238E27FC236}">
                <a16:creationId xmlns:a16="http://schemas.microsoft.com/office/drawing/2014/main" id="{C1A911B3-BD1E-9F81-C550-B1A49EBCB7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3" name="Picture Placeholder 8" descr="A picture containing outdoor, sky, plant, soil&#10;&#10;Description automatically generated">
            <a:extLst>
              <a:ext uri="{FF2B5EF4-FFF2-40B4-BE49-F238E27FC236}">
                <a16:creationId xmlns:a16="http://schemas.microsoft.com/office/drawing/2014/main" id="{8B2BB957-0264-A4EC-25C8-3C1C8799A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" b="9006"/>
          <a:stretch>
            <a:fillRect/>
          </a:stretch>
        </p:blipFill>
        <p:spPr>
          <a:xfrm>
            <a:off x="5626101" y="3429000"/>
            <a:ext cx="5627688" cy="2952750"/>
          </a:xfrm>
          <a:prstGeom prst="rect">
            <a:avLst/>
          </a:prstGeom>
          <a:solidFill>
            <a:srgbClr val="D2108D"/>
          </a:solidFill>
          <a:ln w="12700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64633BE5-A331-48DD-8CA9-28F9E30995E2}"/>
              </a:ext>
            </a:extLst>
          </p:cNvPr>
          <p:cNvSpPr txBox="1">
            <a:spLocks/>
          </p:cNvSpPr>
          <p:nvPr/>
        </p:nvSpPr>
        <p:spPr>
          <a:xfrm>
            <a:off x="6564314" y="0"/>
            <a:ext cx="4619374" cy="1137600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effectLst/>
              </a:rPr>
              <a:t>1955 to 1963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4CAE194-87F9-8890-0FFB-B6CB6551FE89}"/>
              </a:ext>
            </a:extLst>
          </p:cNvPr>
          <p:cNvSpPr txBox="1">
            <a:spLocks/>
          </p:cNvSpPr>
          <p:nvPr/>
        </p:nvSpPr>
        <p:spPr>
          <a:xfrm>
            <a:off x="6564314" y="1576800"/>
            <a:ext cx="4689473" cy="1312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Initially, they </a:t>
            </a:r>
            <a:br>
              <a:rPr lang="de-DE"/>
            </a:br>
            <a:r>
              <a:rPr lang="de-DE"/>
              <a:t>strongly</a:t>
            </a:r>
            <a:r>
              <a:rPr lang="de-DE" b="1"/>
              <a:t> favoured South Africa</a:t>
            </a:r>
            <a:r>
              <a:rPr lang="de-DE"/>
              <a:t>…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71D82E5-350B-2D9E-7590-6E550E748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64E9A3-8230-4AF7-12F6-D49CFB7F57FF}"/>
              </a:ext>
            </a:extLst>
          </p:cNvPr>
          <p:cNvSpPr txBox="1"/>
          <p:nvPr/>
        </p:nvSpPr>
        <p:spPr>
          <a:xfrm rot="-5400000">
            <a:off x="4222701" y="4832399"/>
            <a:ext cx="29606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J.Doornenbal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42797-04ED-7AD8-6681-8583E6ECBC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ESO PUBLIC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6974A-A3C3-8936-4EDA-66976E325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5324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4">
            <a:extLst>
              <a:ext uri="{FF2B5EF4-FFF2-40B4-BE49-F238E27FC236}">
                <a16:creationId xmlns:a16="http://schemas.microsoft.com/office/drawing/2014/main" id="{365486F5-03BE-A264-D500-35D650603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" t="3144" r="10112" b="6915"/>
          <a:stretch/>
        </p:blipFill>
        <p:spPr>
          <a:xfrm>
            <a:off x="5653371" y="2469464"/>
            <a:ext cx="6598633" cy="444343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" name="Bildplatzhalter 14">
            <a:extLst>
              <a:ext uri="{FF2B5EF4-FFF2-40B4-BE49-F238E27FC236}">
                <a16:creationId xmlns:a16="http://schemas.microsoft.com/office/drawing/2014/main" id="{8BA4413E-F898-24BB-6186-B7132701E6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525" b="13525"/>
          <a:stretch/>
        </p:blipFill>
        <p:spPr>
          <a:xfrm>
            <a:off x="6139867" y="0"/>
            <a:ext cx="6127507" cy="2949750"/>
          </a:xfrm>
          <a:prstGeom prst="rect">
            <a:avLst/>
          </a:prstGeom>
          <a:solidFill>
            <a:srgbClr val="D9117E"/>
          </a:solidFill>
          <a:ln w="12700">
            <a:solidFill>
              <a:schemeClr val="bg1"/>
            </a:solidFill>
          </a:ln>
        </p:spPr>
      </p:pic>
      <p:pic>
        <p:nvPicPr>
          <p:cNvPr id="4" name="Bildplatzhalter 8">
            <a:extLst>
              <a:ext uri="{FF2B5EF4-FFF2-40B4-BE49-F238E27FC236}">
                <a16:creationId xmlns:a16="http://schemas.microsoft.com/office/drawing/2014/main" id="{0D58DD4F-665D-3832-3124-2B4CE39756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77" r="21377"/>
          <a:stretch/>
        </p:blipFill>
        <p:spPr>
          <a:xfrm>
            <a:off x="0" y="0"/>
            <a:ext cx="6127506" cy="691289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Rechteck 23">
            <a:extLst>
              <a:ext uri="{FF2B5EF4-FFF2-40B4-BE49-F238E27FC236}">
                <a16:creationId xmlns:a16="http://schemas.microsoft.com/office/drawing/2014/main" id="{A11999BA-725E-49E7-112A-C89729412465}"/>
              </a:ext>
            </a:extLst>
          </p:cNvPr>
          <p:cNvSpPr/>
          <p:nvPr/>
        </p:nvSpPr>
        <p:spPr>
          <a:xfrm>
            <a:off x="797" y="0"/>
            <a:ext cx="12278938" cy="6912895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  <a:alpha val="15000"/>
                </a:schemeClr>
              </a:gs>
              <a:gs pos="48000">
                <a:schemeClr val="dk1">
                  <a:lumMod val="97000"/>
                  <a:lumOff val="3000"/>
                  <a:alpha val="50000"/>
                </a:schemeClr>
              </a:gs>
              <a:gs pos="100000">
                <a:schemeClr val="dk1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41AFCCE9-AEC8-A2EC-B2CF-BFAE847F58E3}"/>
              </a:ext>
            </a:extLst>
          </p:cNvPr>
          <p:cNvSpPr txBox="1">
            <a:spLocks/>
          </p:cNvSpPr>
          <p:nvPr/>
        </p:nvSpPr>
        <p:spPr>
          <a:xfrm>
            <a:off x="924158" y="4534089"/>
            <a:ext cx="4809263" cy="1436291"/>
          </a:xfrm>
          <a:prstGeom prst="rect">
            <a:avLst/>
          </a:prstGeom>
          <a:effectLst>
            <a:outerShdw blurRad="317500" dir="5400000" algn="t" rotWithShape="0">
              <a:prstClr val="black"/>
            </a:outerShdw>
          </a:effectLst>
        </p:spPr>
        <p:txBody>
          <a:bodyPr wrap="square" lIns="0" tIns="0" rIns="0" bIns="0" anchor="t">
            <a:spAutoFit/>
          </a:bodyPr>
          <a:lstStyle>
            <a:lvl1pPr marL="0" indent="0" algn="l" defTabSz="685766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993" indent="-263993">
              <a:lnSpc>
                <a:spcPts val="2800"/>
              </a:lnSpc>
              <a:spcBef>
                <a:spcPts val="1067"/>
              </a:spcBef>
              <a:buClr>
                <a:schemeClr val="tx2"/>
              </a:buClr>
              <a:buSzPct val="75000"/>
            </a:pPr>
            <a:r>
              <a:rPr lang="de-DE" sz="2400" dirty="0">
                <a:solidFill>
                  <a:schemeClr val="bg1"/>
                </a:solidFill>
              </a:rPr>
              <a:t>…</a:t>
            </a:r>
            <a:r>
              <a:rPr lang="de-DE" sz="2400" dirty="0" err="1">
                <a:solidFill>
                  <a:schemeClr val="bg1"/>
                </a:solidFill>
              </a:rPr>
              <a:t>because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several</a:t>
            </a:r>
            <a:r>
              <a:rPr lang="de-DE" sz="2400" dirty="0">
                <a:solidFill>
                  <a:schemeClr val="bg1"/>
                </a:solidFill>
              </a:rPr>
              <a:t> European </a:t>
            </a:r>
            <a:r>
              <a:rPr lang="de-DE" sz="2400" dirty="0" err="1">
                <a:solidFill>
                  <a:schemeClr val="bg1"/>
                </a:solidFill>
              </a:rPr>
              <a:t>observatories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had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their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b="1" dirty="0">
                <a:solidFill>
                  <a:schemeClr val="bg1"/>
                </a:solidFill>
              </a:rPr>
              <a:t>own </a:t>
            </a:r>
            <a:r>
              <a:rPr lang="de-DE" sz="2400" b="1" dirty="0" err="1">
                <a:solidFill>
                  <a:schemeClr val="bg1"/>
                </a:solidFill>
              </a:rPr>
              <a:t>facilities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dirty="0">
                <a:solidFill>
                  <a:schemeClr val="bg1"/>
                </a:solidFill>
              </a:rPr>
              <a:t>on </a:t>
            </a:r>
            <a:r>
              <a:rPr lang="de-DE" sz="2400" dirty="0" err="1">
                <a:solidFill>
                  <a:schemeClr val="bg1"/>
                </a:solidFill>
              </a:rPr>
              <a:t>the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premises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of</a:t>
            </a:r>
            <a:r>
              <a:rPr lang="de-DE" sz="2400" dirty="0">
                <a:solidFill>
                  <a:schemeClr val="bg1"/>
                </a:solidFill>
              </a:rPr>
              <a:t> South African </a:t>
            </a:r>
            <a:r>
              <a:rPr lang="de-DE" sz="2400" dirty="0" err="1">
                <a:solidFill>
                  <a:schemeClr val="bg1"/>
                </a:solidFill>
              </a:rPr>
              <a:t>observatories</a:t>
            </a:r>
            <a:r>
              <a:rPr lang="de-DE" sz="2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AD97099E-F47B-293E-BEE3-355F03D6721E}"/>
              </a:ext>
            </a:extLst>
          </p:cNvPr>
          <p:cNvSpPr txBox="1">
            <a:spLocks/>
          </p:cNvSpPr>
          <p:nvPr/>
        </p:nvSpPr>
        <p:spPr>
          <a:xfrm>
            <a:off x="6656783" y="5252235"/>
            <a:ext cx="5092590" cy="718145"/>
          </a:xfrm>
          <a:prstGeom prst="rect">
            <a:avLst/>
          </a:prstGeom>
          <a:effectLst>
            <a:outerShdw blurRad="317500" dir="5400000" algn="t" rotWithShape="0">
              <a:prstClr val="black"/>
            </a:outerShdw>
          </a:effectLst>
        </p:spPr>
        <p:txBody>
          <a:bodyPr wrap="square" lIns="0" tIns="0" rIns="0" bIns="0" anchor="t">
            <a:spAutoFit/>
          </a:bodyPr>
          <a:lstStyle>
            <a:lvl1pPr marL="0" indent="0" algn="l" defTabSz="685766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1992" indent="-311992">
              <a:lnSpc>
                <a:spcPts val="2800"/>
              </a:lnSpc>
              <a:spcBef>
                <a:spcPts val="1067"/>
              </a:spcBef>
              <a:buClr>
                <a:schemeClr val="tx2"/>
              </a:buClr>
              <a:buSzPct val="75000"/>
            </a:pPr>
            <a:r>
              <a:rPr lang="de-DE" sz="2400" b="0" dirty="0">
                <a:solidFill>
                  <a:schemeClr val="bg1"/>
                </a:solidFill>
              </a:rPr>
              <a:t>…and </a:t>
            </a:r>
            <a:r>
              <a:rPr lang="de-DE" sz="2400" b="0" dirty="0" err="1">
                <a:solidFill>
                  <a:schemeClr val="bg1"/>
                </a:solidFill>
              </a:rPr>
              <a:t>it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0" dirty="0" err="1">
                <a:solidFill>
                  <a:schemeClr val="bg1"/>
                </a:solidFill>
              </a:rPr>
              <a:t>had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0" dirty="0" err="1">
                <a:solidFill>
                  <a:schemeClr val="bg1"/>
                </a:solidFill>
              </a:rPr>
              <a:t>the</a:t>
            </a:r>
            <a:r>
              <a:rPr lang="de-DE" sz="2400" b="0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best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astronomical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climate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b="0" dirty="0" err="1">
                <a:solidFill>
                  <a:schemeClr val="bg1"/>
                </a:solidFill>
              </a:rPr>
              <a:t>known</a:t>
            </a:r>
            <a:r>
              <a:rPr lang="de-DE" sz="2400" b="0" dirty="0">
                <a:solidFill>
                  <a:schemeClr val="bg1"/>
                </a:solidFill>
              </a:rPr>
              <a:t> at </a:t>
            </a:r>
            <a:r>
              <a:rPr lang="de-DE" sz="2400" b="0" dirty="0" err="1">
                <a:solidFill>
                  <a:schemeClr val="bg1"/>
                </a:solidFill>
              </a:rPr>
              <a:t>the</a:t>
            </a:r>
            <a:r>
              <a:rPr lang="de-DE" sz="2400" b="0" dirty="0">
                <a:solidFill>
                  <a:schemeClr val="bg1"/>
                </a:solidFill>
              </a:rPr>
              <a:t> time.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B55BAEC-7E96-95F6-8E13-97A2304E8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F768C-0D76-48D8-13DA-01654804BCE0}"/>
              </a:ext>
            </a:extLst>
          </p:cNvPr>
          <p:cNvSpPr txBox="1"/>
          <p:nvPr/>
        </p:nvSpPr>
        <p:spPr>
          <a:xfrm rot="-5400000">
            <a:off x="4496842" y="4592774"/>
            <a:ext cx="343993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J.Dommanget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E1B76F-CEFF-7AFB-38C4-CF04C2BBFAF0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J.Doornenbal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9E96D6-D099-DC22-0349-27D036277F0F}"/>
              </a:ext>
            </a:extLst>
          </p:cNvPr>
          <p:cNvSpPr txBox="1"/>
          <p:nvPr/>
        </p:nvSpPr>
        <p:spPr>
          <a:xfrm rot="-5400000">
            <a:off x="4741937" y="1397931"/>
            <a:ext cx="2949749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ESO/W. Schlosser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D792522-8529-2049-552F-A3094F7B95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EB72105-C242-D18E-1A37-A2740C45C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194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05DC6368-6495-1377-2D35-A94166E93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platzhalter 1">
            <a:extLst>
              <a:ext uri="{FF2B5EF4-FFF2-40B4-BE49-F238E27FC236}">
                <a16:creationId xmlns:a16="http://schemas.microsoft.com/office/drawing/2014/main" id="{379BAFB3-188B-E506-E981-2486AC6F8177}"/>
              </a:ext>
            </a:extLst>
          </p:cNvPr>
          <p:cNvSpPr txBox="1">
            <a:spLocks/>
          </p:cNvSpPr>
          <p:nvPr/>
        </p:nvSpPr>
        <p:spPr>
          <a:xfrm>
            <a:off x="936624" y="1576800"/>
            <a:ext cx="2944260" cy="3996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en-GB"/>
              <a:t>Over the course of almost </a:t>
            </a:r>
            <a:r>
              <a:rPr lang="en-GB" b="1"/>
              <a:t>nine years </a:t>
            </a:r>
            <a:r>
              <a:rPr lang="en-GB"/>
              <a:t>the astronomers tested various sites.</a:t>
            </a:r>
            <a:endParaRPr lang="en-GB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F989F16-A644-A7BA-28DB-ED5A03B34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E9C1C9-0470-6436-9B2A-A03D3220002C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ESO/W. Schlosser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A7DC6-1A42-3541-1142-DBA4BDA6BD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C5D7D-D096-59F4-2BF3-EB7E4C1E0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1665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ysClr val="window" lastClr="FFFFFF"/>
      </a:lt1>
      <a:dk2>
        <a:srgbClr val="0077BE"/>
      </a:dk2>
      <a:lt2>
        <a:srgbClr val="FFA300"/>
      </a:lt2>
      <a:accent1>
        <a:srgbClr val="094168"/>
      </a:accent1>
      <a:accent2>
        <a:srgbClr val="00AAE3"/>
      </a:accent2>
      <a:accent3>
        <a:srgbClr val="C9E7FB"/>
      </a:accent3>
      <a:accent4>
        <a:srgbClr val="825C00"/>
      </a:accent4>
      <a:accent5>
        <a:srgbClr val="AE7800"/>
      </a:accent5>
      <a:accent6>
        <a:srgbClr val="FDDE54"/>
      </a:accent6>
      <a:hlink>
        <a:srgbClr val="000000"/>
      </a:hlink>
      <a:folHlink>
        <a:srgbClr val="000000"/>
      </a:folHlink>
    </a:clrScheme>
    <a:fontScheme name="ES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_2.2_ESO_template_final.potx" id="{7591B3CC-3920-4B45-AB62-9D47BD30E5F2}" vid="{467B0F51-1F43-4296-97EB-BCE3CEBC867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d_2.2_ESO_template_final</Template>
  <TotalTime>0</TotalTime>
  <Words>1245</Words>
  <Application>Microsoft Office PowerPoint</Application>
  <PresentationFormat>Breitbild</PresentationFormat>
  <Paragraphs>234</Paragraphs>
  <Slides>29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Calibri</vt:lpstr>
      <vt:lpstr>Georgia</vt:lpstr>
      <vt:lpstr>HelveticaNeueLT Com 55 Roman</vt:lpstr>
      <vt:lpstr>Office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ESO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 sectetuer adipiscing commodo ligula dolor.</dc:title>
  <dc:creator>Martin Wallner</dc:creator>
  <cp:lastModifiedBy>Martin Wallner</cp:lastModifiedBy>
  <cp:revision>87</cp:revision>
  <cp:lastPrinted>2022-12-12T15:42:42Z</cp:lastPrinted>
  <dcterms:created xsi:type="dcterms:W3CDTF">2022-12-08T12:18:25Z</dcterms:created>
  <dcterms:modified xsi:type="dcterms:W3CDTF">2023-05-22T12:34:24Z</dcterms:modified>
</cp:coreProperties>
</file>