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269" r:id="rId2"/>
    <p:sldId id="283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1" r:id="rId30"/>
    <p:sldId id="312" r:id="rId31"/>
    <p:sldId id="313" r:id="rId32"/>
    <p:sldId id="314" r:id="rId33"/>
    <p:sldId id="315" r:id="rId34"/>
    <p:sldId id="316" r:id="rId35"/>
    <p:sldId id="317" r:id="rId36"/>
    <p:sldId id="318" r:id="rId37"/>
    <p:sldId id="319" r:id="rId38"/>
    <p:sldId id="321" r:id="rId39"/>
    <p:sldId id="322" r:id="rId40"/>
    <p:sldId id="323" r:id="rId41"/>
    <p:sldId id="324" r:id="rId42"/>
    <p:sldId id="325" r:id="rId43"/>
    <p:sldId id="326" r:id="rId44"/>
    <p:sldId id="327" r:id="rId45"/>
    <p:sldId id="328" r:id="rId46"/>
    <p:sldId id="329" r:id="rId47"/>
    <p:sldId id="330" r:id="rId48"/>
    <p:sldId id="331" r:id="rId49"/>
    <p:sldId id="332" r:id="rId50"/>
    <p:sldId id="333" r:id="rId51"/>
    <p:sldId id="334" r:id="rId52"/>
    <p:sldId id="337" r:id="rId53"/>
    <p:sldId id="338" r:id="rId54"/>
    <p:sldId id="340" r:id="rId55"/>
    <p:sldId id="349" r:id="rId56"/>
    <p:sldId id="350" r:id="rId57"/>
    <p:sldId id="351" r:id="rId58"/>
    <p:sldId id="352" r:id="rId59"/>
    <p:sldId id="353" r:id="rId60"/>
    <p:sldId id="355" r:id="rId61"/>
    <p:sldId id="356" r:id="rId62"/>
  </p:sldIdLst>
  <p:sldSz cx="12192000" cy="6858000"/>
  <p:notesSz cx="6858000" cy="9144000"/>
  <p:custDataLst>
    <p:tags r:id="rId65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10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16" autoAdjust="0"/>
    <p:restoredTop sz="94626" autoAdjust="0"/>
  </p:normalViewPr>
  <p:slideViewPr>
    <p:cSldViewPr snapToGrid="0">
      <p:cViewPr varScale="1">
        <p:scale>
          <a:sx n="116" d="100"/>
          <a:sy n="116" d="100"/>
        </p:scale>
        <p:origin x="1400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864"/>
    </p:cViewPr>
  </p:sorterViewPr>
  <p:notesViewPr>
    <p:cSldViewPr snapToGrid="0" showGuides="1">
      <p:cViewPr varScale="1">
        <p:scale>
          <a:sx n="150" d="100"/>
          <a:sy n="150" d="100"/>
        </p:scale>
        <p:origin x="4224" y="1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84D513B-7638-DAD6-7308-F32497647A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D30033-B6E4-4109-3DFA-833B0142A8A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C4793-47D2-3840-A28A-00BF7783C1F5}" type="datetimeFigureOut">
              <a:rPr lang="en-US" smtClean="0"/>
              <a:t>5/24/23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338E13-C38B-8C03-062B-31363D588F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BFF5C0-0BE2-F23B-7FA1-85D5BC4C09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F4806-4740-AD4A-A8E1-48AAD509DB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02452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2189C-3680-4E34-AEC6-9D75DCBF6EAC}" type="datetimeFigureOut">
              <a:rPr lang="de-CH" smtClean="0"/>
              <a:t>24.05.23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1E3F41-BE06-4DE3-A191-16FB7717111A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53281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Background image: 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Helvetica Neue LT ESO" panose="02000503000000020004" pitchFamily="2" charset="0"/>
              </a:rPr>
              <a:t>Supernova at redshift z = 0.51 https://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Helvetica Neue LT ESO" panose="02000503000000020004" pitchFamily="2" charset="0"/>
              </a:rPr>
              <a:t>www.eso.org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Helvetica Neue LT ESO" panose="02000503000000020004" pitchFamily="2" charset="0"/>
              </a:rPr>
              <a:t>/public/news/eso9861/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E3F41-BE06-4DE3-A191-16FB7717111A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30027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Background image: 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Helvetica Neue LT ESO" panose="02000503000000020004" pitchFamily="2" charset="0"/>
              </a:rPr>
              <a:t>protoplanetary disc around HL Tauri https://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Helvetica Neue LT ESO" panose="02000503000000020004" pitchFamily="2" charset="0"/>
              </a:rPr>
              <a:t>www.eso.org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Helvetica Neue LT ESO" panose="02000503000000020004" pitchFamily="2" charset="0"/>
              </a:rPr>
              <a:t>/public/news/eso1436/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E3F41-BE06-4DE3-A191-16FB7717111A}" type="slidenum">
              <a:rPr lang="de-CH" smtClean="0"/>
              <a:t>32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647597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Background image: Artist impression https://</a:t>
            </a:r>
            <a:r>
              <a:rPr lang="en-GB" dirty="0" err="1"/>
              <a:t>www.eso.org</a:t>
            </a:r>
            <a:r>
              <a:rPr lang="en-GB" dirty="0"/>
              <a:t>/public/news/eso1718/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E3F41-BE06-4DE3-A191-16FB7717111A}" type="slidenum">
              <a:rPr lang="de-CH" smtClean="0"/>
              <a:t>33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50023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Background image: Artist impression The planetary system in Gliese 581 https://</a:t>
            </a:r>
            <a:r>
              <a:rPr lang="en-GB" dirty="0" err="1"/>
              <a:t>www.eso.org</a:t>
            </a:r>
            <a:r>
              <a:rPr lang="en-GB" dirty="0"/>
              <a:t>/public/news/eso0722/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E3F41-BE06-4DE3-A191-16FB7717111A}" type="slidenum">
              <a:rPr lang="de-CH" smtClean="0"/>
              <a:t>41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02548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Background image: 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Helvetica Neue LT ESO" panose="02000503000000020004" pitchFamily="2" charset="0"/>
              </a:rPr>
              <a:t>Dark matter map of 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Helvetica Neue LT ESO" panose="02000503000000020004" pitchFamily="2" charset="0"/>
              </a:rPr>
              <a:t>KiDS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Helvetica Neue LT ESO" panose="02000503000000020004" pitchFamily="2" charset="0"/>
              </a:rPr>
              <a:t> survey https://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Helvetica Neue LT ESO" panose="02000503000000020004" pitchFamily="2" charset="0"/>
              </a:rPr>
              <a:t>www.eso.org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Helvetica Neue LT ESO" panose="02000503000000020004" pitchFamily="2" charset="0"/>
              </a:rPr>
              <a:t>/public/news/eso1642/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E3F41-BE06-4DE3-A191-16FB7717111A}" type="slidenum">
              <a:rPr lang="de-CH" smtClean="0"/>
              <a:t>42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451612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Background image: Artist impression of 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Helvetica Neue LT ESO" panose="02000503000000020004" pitchFamily="2" charset="0"/>
              </a:rPr>
              <a:t>the night side of WASP-76 b https://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Helvetica Neue LT ESO" panose="02000503000000020004" pitchFamily="2" charset="0"/>
              </a:rPr>
              <a:t>www.eso.org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Helvetica Neue LT ESO" panose="02000503000000020004" pitchFamily="2" charset="0"/>
              </a:rPr>
              <a:t>/public/news/eso2005/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E3F41-BE06-4DE3-A191-16FB7717111A}" type="slidenum">
              <a:rPr lang="de-CH" smtClean="0"/>
              <a:t>44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724069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Background image: 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Helvetica Neue LT ESO" panose="02000503000000020004" pitchFamily="2" charset="0"/>
              </a:rPr>
              <a:t> supernova remnant 1E 0102.2-7219 https://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Helvetica Neue LT ESO" panose="02000503000000020004" pitchFamily="2" charset="0"/>
              </a:rPr>
              <a:t>www.eso.org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Helvetica Neue LT ESO" panose="02000503000000020004" pitchFamily="2" charset="0"/>
              </a:rPr>
              <a:t>/public/news/eso1810/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E3F41-BE06-4DE3-A191-16FB7717111A}" type="slidenum">
              <a:rPr lang="de-CH" smtClean="0"/>
              <a:t>47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016184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Background image: Artist impression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E3F41-BE06-4DE3-A191-16FB7717111A}" type="slidenum">
              <a:rPr lang="de-CH" smtClean="0"/>
              <a:t>54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07485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Background image: artist impression of Proxima Centauri b https://</a:t>
            </a:r>
            <a:r>
              <a:rPr lang="en-GB" dirty="0" err="1"/>
              <a:t>www.eso.org</a:t>
            </a:r>
            <a:r>
              <a:rPr lang="en-GB" dirty="0"/>
              <a:t>/public/news/eso1629/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E3F41-BE06-4DE3-A191-16FB7717111A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47980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u="none" strike="noStrike" dirty="0">
                <a:solidFill>
                  <a:srgbClr val="333333"/>
                </a:solidFill>
                <a:effectLst/>
                <a:latin typeface="Helvetica Neue LT ESO" panose="02000503000000020004" pitchFamily="2" charset="0"/>
              </a:rPr>
              <a:t>Background image: Asteroid (25143) Itokawa seen in close-up https://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Helvetica Neue LT ESO" panose="02000503000000020004" pitchFamily="2" charset="0"/>
              </a:rPr>
              <a:t>www.eso.org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Helvetica Neue LT ESO" panose="02000503000000020004" pitchFamily="2" charset="0"/>
              </a:rPr>
              <a:t>/public/news/eso1405/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E3F41-BE06-4DE3-A191-16FB7717111A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43073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www.eso.org</a:t>
            </a:r>
            <a:r>
              <a:rPr lang="en-GB" dirty="0"/>
              <a:t>/public/news/eso2017/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E3F41-BE06-4DE3-A191-16FB7717111A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99204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Background image: VIMOS image of galaxy NGC 4993 showing the visible-light counterpart to a merging neutron star pair https://</a:t>
            </a:r>
            <a:r>
              <a:rPr lang="en-GB" dirty="0" err="1"/>
              <a:t>www.eso.org</a:t>
            </a:r>
            <a:r>
              <a:rPr lang="en-GB" dirty="0"/>
              <a:t>/public/news/eso1733/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E3F41-BE06-4DE3-A191-16FB7717111A}" type="slidenum">
              <a:rPr lang="de-CH" smtClean="0"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66249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Background image: 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Helvetica Neue LT ESO" panose="02000503000000020004" pitchFamily="2" charset="0"/>
              </a:rPr>
              <a:t>The brown dwarf object 2M1207 and GPCC https://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Helvetica Neue LT ESO" panose="02000503000000020004" pitchFamily="2" charset="0"/>
              </a:rPr>
              <a:t>www.eso.org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Helvetica Neue LT ESO" panose="02000503000000020004" pitchFamily="2" charset="0"/>
              </a:rPr>
              <a:t>/public/news/eso0428/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E3F41-BE06-4DE3-A191-16FB7717111A}" type="slidenum">
              <a:rPr lang="de-CH" smtClean="0"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50570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Background image: Orion nebula https://</a:t>
            </a:r>
            <a:r>
              <a:rPr lang="en-GB" dirty="0" err="1"/>
              <a:t>www.eso.org</a:t>
            </a:r>
            <a:r>
              <a:rPr lang="en-GB" dirty="0"/>
              <a:t>/public/news/eso1809/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E3F41-BE06-4DE3-A191-16FB7717111A}" type="slidenum">
              <a:rPr lang="de-CH" smtClean="0"/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39883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Background images: 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Helvetica Neue LT ESO" panose="02000503000000020004" pitchFamily="2" charset="0"/>
              </a:rPr>
              <a:t>Phosphorus-bearing molecules found in a star-forming region and comet 67P/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Helvetica Neue LT ESO" panose="02000503000000020004" pitchFamily="2" charset="0"/>
              </a:rPr>
              <a:t>Churyumov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Helvetica Neue LT ESO" panose="02000503000000020004" pitchFamily="2" charset="0"/>
              </a:rPr>
              <a:t>–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Helvetica Neue LT ESO" panose="02000503000000020004" pitchFamily="2" charset="0"/>
              </a:rPr>
              <a:t>Gerasimenko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Helvetica Neue LT ESO" panose="02000503000000020004" pitchFamily="2" charset="0"/>
              </a:rPr>
              <a:t> https://</a:t>
            </a:r>
            <a:r>
              <a:rPr lang="en-GB" b="0" i="0" u="none" strike="noStrike" dirty="0" err="1">
                <a:solidFill>
                  <a:srgbClr val="333333"/>
                </a:solidFill>
                <a:effectLst/>
                <a:latin typeface="Helvetica Neue LT ESO" panose="02000503000000020004" pitchFamily="2" charset="0"/>
              </a:rPr>
              <a:t>www.eso.org</a:t>
            </a:r>
            <a:r>
              <a:rPr lang="en-GB" b="0" i="0" u="none" strike="noStrike" dirty="0">
                <a:solidFill>
                  <a:srgbClr val="333333"/>
                </a:solidFill>
                <a:effectLst/>
                <a:latin typeface="Helvetica Neue LT ESO" panose="02000503000000020004" pitchFamily="2" charset="0"/>
              </a:rPr>
              <a:t>/public/news/eso2001/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E3F41-BE06-4DE3-A191-16FB7717111A}" type="slidenum">
              <a:rPr lang="de-CH" smtClean="0"/>
              <a:t>28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04681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Background image: ALMA &amp; APEX's Crucial Contribution to the EHT https://</a:t>
            </a:r>
            <a:r>
              <a:rPr lang="en-GB" dirty="0" err="1"/>
              <a:t>www.eso.org</a:t>
            </a:r>
            <a:r>
              <a:rPr lang="en-GB" dirty="0"/>
              <a:t>/public/images/eso1907t/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1E3F41-BE06-4DE3-A191-16FB7717111A}" type="slidenum">
              <a:rPr lang="de-CH" smtClean="0"/>
              <a:t>31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19362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3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3.svg"/><Relationship Id="rId9" Type="http://schemas.openxmlformats.org/officeDocument/2006/relationships/image" Target="../media/image11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903B410E-C319-D1E1-C0AC-8ACB67A99E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239845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956317E-20F6-4DD1-F84D-E40AE39EE3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7847" y="1577975"/>
            <a:ext cx="10316307" cy="1539299"/>
          </a:xfrm>
        </p:spPr>
        <p:txBody>
          <a:bodyPr vert="horz" anchor="b"/>
          <a:lstStyle>
            <a:lvl1pPr algn="ctr">
              <a:lnSpc>
                <a:spcPct val="100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Title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endParaRPr lang="de-CH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7200802-0D82-2861-8BEB-447967F556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7847" y="3740726"/>
            <a:ext cx="10316307" cy="1526309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2pPr>
            <a:lvl3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3pPr>
            <a:lvl4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4pPr>
            <a:lvl5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5pPr>
            <a:lvl6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6pPr>
            <a:lvl7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7pPr>
            <a:lvl8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8pPr>
            <a:lvl9pPr marL="0" indent="0" algn="ctr">
              <a:lnSpc>
                <a:spcPct val="100000"/>
              </a:lnSpc>
              <a:buNone/>
              <a:defRPr sz="2400" b="0" i="1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de-DE" dirty="0"/>
              <a:t>Text</a:t>
            </a:r>
          </a:p>
        </p:txBody>
      </p:sp>
      <p:pic>
        <p:nvPicPr>
          <p:cNvPr id="9" name="Flags">
            <a:extLst>
              <a:ext uri="{FF2B5EF4-FFF2-40B4-BE49-F238E27FC236}">
                <a16:creationId xmlns:a16="http://schemas.microsoft.com/office/drawing/2014/main" id="{28A2FD6F-B5EB-75B2-792F-2B7BDB734F9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204867"/>
            <a:ext cx="6097313" cy="184179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0057D23-33FB-CFEA-DDE7-F0911EE720DC}"/>
              </a:ext>
            </a:extLst>
          </p:cNvPr>
          <p:cNvCxnSpPr/>
          <p:nvPr userDrawn="1"/>
        </p:nvCxnSpPr>
        <p:spPr>
          <a:xfrm>
            <a:off x="4692001" y="3429000"/>
            <a:ext cx="280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85087112-A224-964B-32E3-DF16AB75EF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7C03FF2-FBF1-A407-10B6-7EBD3ABCA89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4FA1ADD-748D-7D84-EA06-6D91A85CD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91B02B-8599-6472-586C-C57B1B1A63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5167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+WB U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Headline Arial bold, 30 pt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A90899-A4C8-752A-5D1C-111AA2B50FD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6624" y="2016000"/>
            <a:ext cx="10317600" cy="39053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First Bullet, 18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Second Bullet, 18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18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endParaRPr lang="de-DE" dirty="0"/>
          </a:p>
          <a:p>
            <a:pPr lvl="5"/>
            <a:r>
              <a:rPr lang="de-DE" dirty="0"/>
              <a:t>Second Bullet, 26 </a:t>
            </a:r>
            <a:r>
              <a:rPr lang="de-DE" dirty="0" err="1"/>
              <a:t>pt</a:t>
            </a:r>
            <a:r>
              <a:rPr lang="de-DE" dirty="0"/>
              <a:t>, orange</a:t>
            </a:r>
          </a:p>
          <a:p>
            <a:pPr lvl="6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7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8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CH" dirty="0"/>
          </a:p>
        </p:txBody>
      </p:sp>
      <p:sp>
        <p:nvSpPr>
          <p:cNvPr id="12" name="Untertitel 6">
            <a:extLst>
              <a:ext uri="{FF2B5EF4-FFF2-40B4-BE49-F238E27FC236}">
                <a16:creationId xmlns:a16="http://schemas.microsoft.com/office/drawing/2014/main" id="{3E0265B8-51ED-B319-D61E-D75878236E6F}"/>
              </a:ext>
            </a:extLst>
          </p:cNvPr>
          <p:cNvSpPr>
            <a:spLocks noGrp="1"/>
          </p:cNvSpPr>
          <p:nvPr>
            <p:ph type="subTitle" sz="quarter" idx="12" hasCustomPrompt="1"/>
          </p:nvPr>
        </p:nvSpPr>
        <p:spPr>
          <a:xfrm>
            <a:off x="936624" y="1296000"/>
            <a:ext cx="8910639" cy="28549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3pPr>
            <a:lvl4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4pPr>
            <a:lvl5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5pPr>
            <a:lvl6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6pPr>
            <a:lvl7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7pPr>
            <a:lvl8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8pPr>
            <a:lvl9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de-DE"/>
              <a:t>Headline add-on, Arial Italic, 18 pt, orange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EC29A70-B5A7-321C-D517-8E7C6FFAE33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B61B451-16B6-2714-9A98-5EC7C1E5EC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70B6F-7C59-7647-4564-D43DB7EAE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4513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T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Headline Arial bold, 30 pt</a:t>
            </a:r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6284B66-A11B-B3CA-B1F8-30C04E3981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6624" y="1577975"/>
            <a:ext cx="4924914" cy="4343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First Bullet, 18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Second Bullet, 18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18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endParaRPr lang="de-DE" dirty="0"/>
          </a:p>
          <a:p>
            <a:pPr lvl="5"/>
            <a:r>
              <a:rPr lang="de-DE" dirty="0"/>
              <a:t>Second Bullet, 26 </a:t>
            </a:r>
            <a:r>
              <a:rPr lang="de-DE" dirty="0" err="1"/>
              <a:t>pt</a:t>
            </a:r>
            <a:r>
              <a:rPr lang="de-DE" dirty="0"/>
              <a:t>, orange</a:t>
            </a:r>
          </a:p>
          <a:p>
            <a:pPr lvl="6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7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8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1EC199-87F9-4D50-EA60-C5E09819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sp>
        <p:nvSpPr>
          <p:cNvPr id="3" name="Textplatzhalter 6">
            <a:extLst>
              <a:ext uri="{FF2B5EF4-FFF2-40B4-BE49-F238E27FC236}">
                <a16:creationId xmlns:a16="http://schemas.microsoft.com/office/drawing/2014/main" id="{C434F63B-A1E3-D216-DA84-E887C21167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30461" y="1577975"/>
            <a:ext cx="4923692" cy="4343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First Bullet, 18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Second Bullet, 18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18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endParaRPr lang="de-DE" dirty="0"/>
          </a:p>
          <a:p>
            <a:pPr lvl="5"/>
            <a:r>
              <a:rPr lang="de-DE" dirty="0"/>
              <a:t>Second Bullet, 26 </a:t>
            </a:r>
            <a:r>
              <a:rPr lang="de-DE" dirty="0" err="1"/>
              <a:t>pt</a:t>
            </a:r>
            <a:r>
              <a:rPr lang="de-DE" dirty="0"/>
              <a:t>, orange</a:t>
            </a:r>
          </a:p>
          <a:p>
            <a:pPr lvl="6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7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8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6C03B1-57B1-CE29-A0A2-0936B96026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93516-0EB6-8363-8171-985DCB346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0506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TL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Headline Arial bold, 30 pt</a:t>
            </a:r>
            <a:endParaRPr lang="de-CH"/>
          </a:p>
        </p:txBody>
      </p:sp>
      <p:sp>
        <p:nvSpPr>
          <p:cNvPr id="3" name="Textplatzhalter 4">
            <a:extLst>
              <a:ext uri="{FF2B5EF4-FFF2-40B4-BE49-F238E27FC236}">
                <a16:creationId xmlns:a16="http://schemas.microsoft.com/office/drawing/2014/main" id="{FF0DAE4A-FE69-AA89-C448-B41A815A0D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6624" y="1577975"/>
            <a:ext cx="4924914" cy="4343401"/>
          </a:xfrm>
        </p:spPr>
        <p:txBody>
          <a:bodyPr/>
          <a:lstStyle>
            <a:lvl1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1000"/>
              </a:lnSpc>
              <a:spcBef>
                <a:spcPts val="1200"/>
              </a:spcBef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2-Column Text</a:t>
            </a:r>
          </a:p>
          <a:p>
            <a:pPr lvl="0"/>
            <a:r>
              <a:rPr lang="de-DE" dirty="0"/>
              <a:t>Arial, 18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black</a:t>
            </a:r>
            <a:endParaRPr lang="de-DE" dirty="0"/>
          </a:p>
          <a:p>
            <a:pPr lvl="1"/>
            <a:endParaRPr lang="de-DE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A443625-52D3-3664-A6FB-1686B0F409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30461" y="1577975"/>
            <a:ext cx="4924914" cy="4343401"/>
          </a:xfrm>
        </p:spPr>
        <p:txBody>
          <a:bodyPr/>
          <a:lstStyle>
            <a:lvl1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1000"/>
              </a:lnSpc>
              <a:spcBef>
                <a:spcPts val="1200"/>
              </a:spcBef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2-Column Text</a:t>
            </a:r>
          </a:p>
          <a:p>
            <a:pPr lvl="0"/>
            <a:r>
              <a:rPr lang="de-DE" dirty="0"/>
              <a:t>Arial, 18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black</a:t>
            </a:r>
            <a:endParaRPr lang="de-DE" dirty="0"/>
          </a:p>
          <a:p>
            <a:pPr lvl="1"/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F132A4F-36C2-B15F-F714-620DE5977E9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936624" y="6532505"/>
            <a:ext cx="5147377" cy="175312"/>
          </a:xfrm>
        </p:spPr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F5D0EDE-C2CC-2747-8CAE-A2DB8B152A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A2FDF-A2BD-531D-BB42-15F29C1F0F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6387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T_left+1I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Headline Arial bold, 30 pt</a:t>
            </a:r>
            <a:endParaRPr lang="de-CH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39225FFE-1736-C769-3C9B-90F9955C624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6624" y="1575201"/>
            <a:ext cx="4924800" cy="3409928"/>
          </a:xfrm>
        </p:spPr>
        <p:txBody>
          <a:bodyPr/>
          <a:lstStyle>
            <a:lvl1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1000"/>
              </a:lnSpc>
              <a:spcBef>
                <a:spcPts val="1200"/>
              </a:spcBef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1-Column Text, Arial, 18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black</a:t>
            </a:r>
            <a:endParaRPr lang="de-DE" dirty="0"/>
          </a:p>
          <a:p>
            <a:pPr lvl="1"/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29354" y="1575201"/>
            <a:ext cx="4924800" cy="4346174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BDB5D0F4-A9C6-3CA4-DFA5-327FB4E85F1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36624" y="5160441"/>
            <a:ext cx="4924800" cy="792373"/>
          </a:xfrm>
        </p:spPr>
        <p:txBody>
          <a:bodyPr anchor="b"/>
          <a:lstStyle>
            <a:lvl1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Caption, Arial Italic, 15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88CA990-B59C-346B-9D77-70D444E0B89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D9913-4087-8C70-95F3-C58F101AEE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2614F65-F2A1-9131-5062-07CFB6D8C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7635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T_right+1I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6624" y="2014539"/>
            <a:ext cx="4924800" cy="3906836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Headline Arial bold, 30 pt</a:t>
            </a:r>
            <a:endParaRPr lang="de-CH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003026FC-218C-C5AE-85BC-B669936B57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0461" y="2014539"/>
            <a:ext cx="4924800" cy="3077093"/>
          </a:xfrm>
        </p:spPr>
        <p:txBody>
          <a:bodyPr/>
          <a:lstStyle>
            <a:lvl1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1000"/>
              </a:lnSpc>
              <a:spcBef>
                <a:spcPts val="1200"/>
              </a:spcBef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1-Column Text, Arial, 18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black</a:t>
            </a:r>
            <a:endParaRPr lang="de-DE" dirty="0"/>
          </a:p>
          <a:p>
            <a:pPr lvl="1"/>
            <a:endParaRPr lang="de-DE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3178E150-19BD-8AF3-6D7D-CFCB88FAEA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0460" y="5266944"/>
            <a:ext cx="4924800" cy="685870"/>
          </a:xfrm>
        </p:spPr>
        <p:txBody>
          <a:bodyPr anchor="b"/>
          <a:lstStyle>
            <a:lvl1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5000"/>
              </a:lnSpc>
              <a:spcBef>
                <a:spcPts val="800"/>
              </a:spcBef>
              <a:buNone/>
              <a:defRPr sz="1500" b="0" i="1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5000"/>
              </a:lnSpc>
              <a:spcBef>
                <a:spcPts val="800"/>
              </a:spcBef>
              <a:buFont typeface="Arial" panose="020B0604020202020204" pitchFamily="34" charset="0"/>
              <a:buNone/>
              <a:defRPr sz="1500" b="0" i="1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Caption, Arial Italic, 15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A9D5B04-9C61-8EF9-BF85-893792A2844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936624" y="6532505"/>
            <a:ext cx="5147377" cy="175312"/>
          </a:xfrm>
        </p:spPr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4A9D0-BFDD-597C-0EC2-82B5AAC6A1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B81EF2D-1889-E5D0-D721-4358F57E08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7015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T+3I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7847" y="2014540"/>
            <a:ext cx="3126769" cy="190976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Headline Arial bold, 30 pt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1EC199-87F9-4D50-EA60-C5E09819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70CC73E1-9EED-A736-9EE2-90B6C7E9D8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7847" y="4133850"/>
            <a:ext cx="3126769" cy="1787525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3-Column Text, 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black</a:t>
            </a:r>
            <a:endParaRPr lang="de-DE" dirty="0"/>
          </a:p>
        </p:txBody>
      </p:sp>
      <p:sp>
        <p:nvSpPr>
          <p:cNvPr id="11" name="Bildplatzhalter 9">
            <a:extLst>
              <a:ext uri="{FF2B5EF4-FFF2-40B4-BE49-F238E27FC236}">
                <a16:creationId xmlns:a16="http://schemas.microsoft.com/office/drawing/2014/main" id="{0F4346D0-02CE-145D-E53E-41F5EADE59D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32616" y="2014540"/>
            <a:ext cx="3126769" cy="190976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2" name="Bildplatzhalter 9">
            <a:extLst>
              <a:ext uri="{FF2B5EF4-FFF2-40B4-BE49-F238E27FC236}">
                <a16:creationId xmlns:a16="http://schemas.microsoft.com/office/drawing/2014/main" id="{DF83300C-555C-31AE-7657-08C3B80290E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27386" y="2014540"/>
            <a:ext cx="3126769" cy="190976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9E4E8AAF-47DA-2646-0993-9FAA209F000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32616" y="4133850"/>
            <a:ext cx="3126769" cy="1787525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3-Column Text, 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black</a:t>
            </a:r>
            <a:endParaRPr lang="de-DE" dirty="0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ACB2CDA3-9E5A-D7B5-CDD2-059F29B454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386" y="4133850"/>
            <a:ext cx="3126769" cy="1787525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3-Column Text, 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black</a:t>
            </a:r>
            <a:endParaRPr lang="de-DE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2D28D89-E736-146F-3F22-70B85B92DC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5533562-244A-C1A7-BC77-5287B8D6EB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5841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T+2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1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B9678422-1EA6-0112-76F1-D43B34A286B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00800" y="0"/>
            <a:ext cx="6091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Image </a:t>
            </a:r>
            <a:r>
              <a:rPr lang="de-CH" dirty="0" err="1"/>
              <a:t>Placeholder</a:t>
            </a:r>
            <a:endParaRPr lang="de-CH" dirty="0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C0E322F4-5356-944A-0818-280181F03E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7847" y="1576800"/>
            <a:ext cx="4924800" cy="4344574"/>
          </a:xfrm>
        </p:spPr>
        <p:txBody>
          <a:bodyPr anchor="t"/>
          <a:lstStyle>
            <a:lvl1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2-Column Text</a:t>
            </a:r>
          </a:p>
          <a:p>
            <a:pPr lvl="0"/>
            <a:r>
              <a:rPr lang="de-DE" dirty="0"/>
              <a:t>Arial, 24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  <a:p>
            <a:pPr lvl="8"/>
            <a:endParaRPr lang="de-DE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EC0C8FC0-5529-1DAB-1C7E-A516CA9BB0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9354" y="1576800"/>
            <a:ext cx="4924800" cy="4344574"/>
          </a:xfrm>
        </p:spPr>
        <p:txBody>
          <a:bodyPr anchor="t"/>
          <a:lstStyle>
            <a:lvl1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2-Column Text</a:t>
            </a:r>
          </a:p>
          <a:p>
            <a:pPr lvl="0"/>
            <a:r>
              <a:rPr lang="de-DE" dirty="0"/>
              <a:t>Arial, 24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  <a:p>
            <a:pPr lvl="8"/>
            <a:endParaRPr lang="de-DE" dirty="0"/>
          </a:p>
        </p:txBody>
      </p:sp>
      <p:sp>
        <p:nvSpPr>
          <p:cNvPr id="9" name="SmartArt-Platzhalter 5">
            <a:extLst>
              <a:ext uri="{FF2B5EF4-FFF2-40B4-BE49-F238E27FC236}">
                <a16:creationId xmlns:a16="http://schemas.microsoft.com/office/drawing/2014/main" id="{D4AB1337-D0F8-A165-15C7-B9FF7CF676B8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  <a:endParaRPr lang="de-CH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6EA7541-D430-1C91-7103-5474A442C9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03811E-F966-9C97-1420-2FBA094886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35576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T+3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3">
            <a:extLst>
              <a:ext uri="{FF2B5EF4-FFF2-40B4-BE49-F238E27FC236}">
                <a16:creationId xmlns:a16="http://schemas.microsoft.com/office/drawing/2014/main" id="{EDDAE350-0D3C-DE36-457E-5E66E560F5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67400" y="0"/>
            <a:ext cx="4057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Image </a:t>
            </a:r>
            <a:r>
              <a:rPr lang="de-CH" dirty="0" err="1"/>
              <a:t>Placeholder</a:t>
            </a:r>
            <a:endParaRPr lang="de-CH" dirty="0"/>
          </a:p>
        </p:txBody>
      </p:sp>
      <p:sp>
        <p:nvSpPr>
          <p:cNvPr id="7" name="Bildplatzhalter 3">
            <a:extLst>
              <a:ext uri="{FF2B5EF4-FFF2-40B4-BE49-F238E27FC236}">
                <a16:creationId xmlns:a16="http://schemas.microsoft.com/office/drawing/2014/main" id="{141CE681-BD04-D23B-F809-9BA05C49E62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34800" y="0"/>
            <a:ext cx="4057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0572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E264DBBD-A17B-04A4-F5FC-619ACBB321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8923" y="3124199"/>
            <a:ext cx="3119354" cy="2797175"/>
          </a:xfrm>
        </p:spPr>
        <p:txBody>
          <a:bodyPr anchor="t"/>
          <a:lstStyle>
            <a:lvl1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3-Column Text</a:t>
            </a:r>
            <a:br>
              <a:rPr lang="de-DE" dirty="0"/>
            </a:br>
            <a:r>
              <a:rPr lang="de-DE" dirty="0"/>
              <a:t>Arial, 18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E7496E0-C109-6668-DD05-53913CC34F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36324" y="3124199"/>
            <a:ext cx="3119354" cy="2797175"/>
          </a:xfrm>
        </p:spPr>
        <p:txBody>
          <a:bodyPr anchor="t"/>
          <a:lstStyle>
            <a:lvl1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3-Column Text</a:t>
            </a:r>
            <a:br>
              <a:rPr lang="de-DE" dirty="0"/>
            </a:br>
            <a:r>
              <a:rPr lang="de-DE" dirty="0"/>
              <a:t>Arial, 18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5CC8DC6C-A22B-9060-9C47-9FD44872C9B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03724" y="3124199"/>
            <a:ext cx="3119354" cy="2797175"/>
          </a:xfrm>
        </p:spPr>
        <p:txBody>
          <a:bodyPr anchor="t"/>
          <a:lstStyle>
            <a:lvl1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3-Column Text</a:t>
            </a:r>
            <a:br>
              <a:rPr lang="de-DE" dirty="0"/>
            </a:br>
            <a:r>
              <a:rPr lang="de-DE" dirty="0"/>
              <a:t>Arial, 18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3" name="SmartArt-Platzhalter 5">
            <a:extLst>
              <a:ext uri="{FF2B5EF4-FFF2-40B4-BE49-F238E27FC236}">
                <a16:creationId xmlns:a16="http://schemas.microsoft.com/office/drawing/2014/main" id="{6ABCA5BC-4B22-3F1B-51FD-31BCF514B4C2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  <a:endParaRPr lang="de-CH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7BE2904-936C-129B-AD89-134961A474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9BDC68D-2548-1C30-C129-C20EC0C05A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45808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T+4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06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Image </a:t>
            </a:r>
            <a:r>
              <a:rPr lang="de-CH" dirty="0" err="1"/>
              <a:t>Placeholder</a:t>
            </a:r>
            <a:endParaRPr lang="de-CH" dirty="0"/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7F5E1F9A-AE9C-97D8-0568-8597094C67B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01400" y="0"/>
            <a:ext cx="60906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0" name="Bildplatzhalter 3">
            <a:extLst>
              <a:ext uri="{FF2B5EF4-FFF2-40B4-BE49-F238E27FC236}">
                <a16:creationId xmlns:a16="http://schemas.microsoft.com/office/drawing/2014/main" id="{FBD03FEE-4DCD-7D90-DAEB-5905A802376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3434400"/>
            <a:ext cx="60906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5FEA1EA0-5562-219A-FDDC-70D80236841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01400" y="3434400"/>
            <a:ext cx="60906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F187DF8-0AC2-49DE-999A-CBC0F45FA3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7847" y="1581150"/>
            <a:ext cx="4689230" cy="1391309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4-Column Text </a:t>
            </a:r>
            <a:br>
              <a:rPr lang="de-DE" dirty="0"/>
            </a:br>
            <a:r>
              <a:rPr lang="de-DE" dirty="0"/>
              <a:t>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C0B8E777-CE26-4125-6914-F3392533DF0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64923" y="1581150"/>
            <a:ext cx="4689230" cy="1391309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4-Column Text </a:t>
            </a:r>
            <a:br>
              <a:rPr lang="de-DE" dirty="0"/>
            </a:br>
            <a:r>
              <a:rPr lang="de-DE" dirty="0"/>
              <a:t>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0A81CF8B-A37E-09B1-47B9-4F88C24C854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7847" y="5015550"/>
            <a:ext cx="4689230" cy="1391309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4-Column Text </a:t>
            </a:r>
            <a:br>
              <a:rPr lang="de-DE" dirty="0"/>
            </a:br>
            <a:r>
              <a:rPr lang="de-DE" dirty="0"/>
              <a:t>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A07C3E46-41C2-47CB-D2FD-25B518F0CE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4923" y="5015551"/>
            <a:ext cx="4689230" cy="1391309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4-Column Text </a:t>
            </a:r>
            <a:br>
              <a:rPr lang="de-DE" dirty="0"/>
            </a:br>
            <a:r>
              <a:rPr lang="de-DE" dirty="0"/>
              <a:t>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18" name="SmartArt-Platzhalter 5">
            <a:extLst>
              <a:ext uri="{FF2B5EF4-FFF2-40B4-BE49-F238E27FC236}">
                <a16:creationId xmlns:a16="http://schemas.microsoft.com/office/drawing/2014/main" id="{CFA5C265-66CB-EA9E-1006-215F841338C0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  <a:endParaRPr lang="de-CH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22FD5D3-524C-9CFA-C6DE-EEE74432E8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CC7F99-FF66-3017-5B61-F05EF6E65C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26958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T+6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3">
            <a:extLst>
              <a:ext uri="{FF2B5EF4-FFF2-40B4-BE49-F238E27FC236}">
                <a16:creationId xmlns:a16="http://schemas.microsoft.com/office/drawing/2014/main" id="{6181CF1F-30E6-36E0-B375-631C095847E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35200" y="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108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108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" name="Bildplatzhalter 3">
            <a:extLst>
              <a:ext uri="{FF2B5EF4-FFF2-40B4-BE49-F238E27FC236}">
                <a16:creationId xmlns:a16="http://schemas.microsoft.com/office/drawing/2014/main" id="{B09398C8-55E0-2686-999B-D58C6499FA0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067600" y="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108000" rIns="216000" bIns="108000"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7" name="Bildplatzhalter 3">
            <a:extLst>
              <a:ext uri="{FF2B5EF4-FFF2-40B4-BE49-F238E27FC236}">
                <a16:creationId xmlns:a16="http://schemas.microsoft.com/office/drawing/2014/main" id="{D37ECC04-7853-9A2F-A5D6-06265A69C5A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343440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8" name="Bildplatzhalter 3">
            <a:extLst>
              <a:ext uri="{FF2B5EF4-FFF2-40B4-BE49-F238E27FC236}">
                <a16:creationId xmlns:a16="http://schemas.microsoft.com/office/drawing/2014/main" id="{DA0933D5-505E-BF1C-C98B-A0FDFCE965F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067600" y="343440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3" name="Bildplatzhalter 3">
            <a:extLst>
              <a:ext uri="{FF2B5EF4-FFF2-40B4-BE49-F238E27FC236}">
                <a16:creationId xmlns:a16="http://schemas.microsoft.com/office/drawing/2014/main" id="{9EC722AD-49A0-EEF0-464A-3B723682E99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135200" y="3434400"/>
            <a:ext cx="4056800" cy="34236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108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Textplatzhalter 4">
            <a:extLst>
              <a:ext uri="{FF2B5EF4-FFF2-40B4-BE49-F238E27FC236}">
                <a16:creationId xmlns:a16="http://schemas.microsoft.com/office/drawing/2014/main" id="{620907A4-1574-D634-5960-45663CBAFB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8923" y="45114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4-Column Text </a:t>
            </a:r>
            <a:br>
              <a:rPr lang="de-DE" dirty="0"/>
            </a:br>
            <a:r>
              <a:rPr lang="de-DE" dirty="0"/>
              <a:t>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AFBE1064-816E-B03D-B92D-BC11B67FF3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36324" y="45114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4-Column Text </a:t>
            </a:r>
            <a:br>
              <a:rPr lang="de-DE" dirty="0"/>
            </a:br>
            <a:r>
              <a:rPr lang="de-DE" dirty="0"/>
              <a:t>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94D695A-6379-AE12-4561-221C2A05A6A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03725" y="1581150"/>
            <a:ext cx="3119354" cy="1482449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4-Column Text </a:t>
            </a:r>
            <a:br>
              <a:rPr lang="de-DE" dirty="0"/>
            </a:br>
            <a:r>
              <a:rPr lang="de-DE" dirty="0"/>
              <a:t>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DCBC5F7F-7524-9228-C498-77B3F6BE9FE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8923" y="379440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4-Column Text </a:t>
            </a:r>
            <a:br>
              <a:rPr lang="de-DE" dirty="0"/>
            </a:br>
            <a:r>
              <a:rPr lang="de-DE" dirty="0"/>
              <a:t>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94E61D33-FC02-F350-F412-4E7D8E1DA0E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36324" y="379440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4-Column Text </a:t>
            </a:r>
            <a:br>
              <a:rPr lang="de-DE" dirty="0"/>
            </a:br>
            <a:r>
              <a:rPr lang="de-DE" dirty="0"/>
              <a:t>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CB1DFC4C-4616-3BC0-218F-3B9D8E7FA0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603724" y="3794401"/>
            <a:ext cx="3119354" cy="2612458"/>
          </a:xfrm>
        </p:spPr>
        <p:txBody>
          <a:bodyPr anchor="b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4-Column Text </a:t>
            </a:r>
            <a:br>
              <a:rPr lang="de-DE" dirty="0"/>
            </a:br>
            <a:r>
              <a:rPr lang="de-DE" dirty="0"/>
              <a:t>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27" name="SmartArt-Platzhalter 5">
            <a:extLst>
              <a:ext uri="{FF2B5EF4-FFF2-40B4-BE49-F238E27FC236}">
                <a16:creationId xmlns:a16="http://schemas.microsoft.com/office/drawing/2014/main" id="{014D9550-C751-E6B9-C1DE-A91B8E41A10C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  <a:endParaRPr lang="de-CH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74B51FA-F5F0-F5AE-AA35-8FE7653BD8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51D5587-7ED1-B688-AA39-725B60B148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647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69D95539-5CB2-37ED-D38B-E8BD00FC89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803294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956317E-20F6-4DD1-F84D-E40AE39EE3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7848" y="1576800"/>
            <a:ext cx="10316307" cy="3722014"/>
          </a:xfrm>
        </p:spPr>
        <p:txBody>
          <a:bodyPr vert="horz" anchor="ctr"/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This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chapter</a:t>
            </a:r>
            <a:r>
              <a:rPr lang="de-DE" dirty="0"/>
              <a:t> title and </a:t>
            </a:r>
            <a:br>
              <a:rPr lang="de-DE" dirty="0"/>
            </a:b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go</a:t>
            </a:r>
            <a:r>
              <a:rPr lang="de-DE" dirty="0"/>
              <a:t> on 3 </a:t>
            </a:r>
            <a:r>
              <a:rPr lang="de-DE" dirty="0" err="1"/>
              <a:t>to</a:t>
            </a:r>
            <a:r>
              <a:rPr lang="de-DE" dirty="0"/>
              <a:t> 4 </a:t>
            </a:r>
            <a:r>
              <a:rPr lang="de-DE" dirty="0" err="1"/>
              <a:t>lines</a:t>
            </a:r>
            <a:r>
              <a:rPr lang="de-DE" dirty="0"/>
              <a:t>.</a:t>
            </a:r>
            <a:br>
              <a:rPr lang="de-DE" dirty="0"/>
            </a:br>
            <a:r>
              <a:rPr lang="de-DE" dirty="0"/>
              <a:t>Arial </a:t>
            </a:r>
            <a:r>
              <a:rPr lang="de-DE" dirty="0" err="1"/>
              <a:t>Bold</a:t>
            </a:r>
            <a:r>
              <a:rPr lang="de-DE" dirty="0"/>
              <a:t>, 40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2138C45-39CA-C7A7-7D76-AD2712A2A0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A3D4CB5-7E5B-85C3-6B9D-A32B7A54C3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5D94886-255A-83D8-50B2-409D488DB9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4808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_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D2C10E57-699A-8121-DD38-6408EA13F28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847966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67ADA526-E9DC-DEBD-F809-B955DE3BE72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6101" y="3429000"/>
            <a:ext cx="5627688" cy="2952750"/>
          </a:xfrm>
          <a:solidFill>
            <a:srgbClr val="D2108D"/>
          </a:solidFill>
          <a:ln w="12700" cmpd="sng">
            <a:solidFill>
              <a:schemeClr val="bg1"/>
            </a:solidFill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216000" tIns="216000" rIns="216000" bIns="216000" rtlCol="0" anchor="b">
            <a:noAutofit/>
          </a:bodyPr>
          <a:lstStyle>
            <a:lvl1pPr>
              <a:defRPr lang="de-CH">
                <a:solidFill>
                  <a:schemeClr val="bg1"/>
                </a:solidFill>
              </a:defRPr>
            </a:lvl1pPr>
          </a:lstStyle>
          <a:p>
            <a:pPr lvl="0"/>
            <a:r>
              <a:rPr lang="de-CH"/>
              <a:t>Image Placeholder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197DF86B-3F4A-412D-B665-88EA77BC0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625" y="0"/>
            <a:ext cx="4619374" cy="1137600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31360156-9255-A812-BE46-051A4B9F1A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64314" y="1576800"/>
            <a:ext cx="4689473" cy="1312200"/>
          </a:xfrm>
        </p:spPr>
        <p:txBody>
          <a:bodyPr/>
          <a:lstStyle>
            <a:lvl1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11000"/>
              </a:lnSpc>
              <a:spcBef>
                <a:spcPts val="1200"/>
              </a:spcBef>
              <a:buNone/>
              <a:defRPr sz="18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11000"/>
              </a:lnSpc>
              <a:spcBef>
                <a:spcPts val="1200"/>
              </a:spcBef>
              <a:buNone/>
              <a:defRPr sz="18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Creative Layout 01, Arial, 18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black</a:t>
            </a:r>
            <a:endParaRPr lang="de-DE" dirty="0"/>
          </a:p>
          <a:p>
            <a:pPr lvl="1"/>
            <a:endParaRPr lang="de-DE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C76CB99-B6A4-D6BC-F5AE-BEC4172C24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2BBEA-C591-71B1-EBBB-9C631ADB2F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2100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_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A74991E2-D260-5369-FE3C-050962E9743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23266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Bildplatzhalter 3">
            <a:extLst>
              <a:ext uri="{FF2B5EF4-FFF2-40B4-BE49-F238E27FC236}">
                <a16:creationId xmlns:a16="http://schemas.microsoft.com/office/drawing/2014/main" id="{67ADA526-E9DC-DEBD-F809-B955DE3BE72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6100" y="1577975"/>
            <a:ext cx="5629275" cy="4803775"/>
          </a:xfrm>
          <a:solidFill>
            <a:srgbClr val="D2108D"/>
          </a:solidFill>
          <a:ln w="12700">
            <a:solidFill>
              <a:schemeClr val="bg1"/>
            </a:solidFill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197DF86B-3F4A-412D-B665-88EA77BC0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625" y="0"/>
            <a:ext cx="4689475" cy="1137600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2" name="Textplatzhalter 4">
            <a:extLst>
              <a:ext uri="{FF2B5EF4-FFF2-40B4-BE49-F238E27FC236}">
                <a16:creationId xmlns:a16="http://schemas.microsoft.com/office/drawing/2014/main" id="{4AD3199E-D2A2-C622-CFB7-A971643DE70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6625" y="2015999"/>
            <a:ext cx="4221163" cy="3905375"/>
          </a:xfrm>
        </p:spPr>
        <p:txBody>
          <a:bodyPr anchor="b"/>
          <a:lstStyle>
            <a:lvl1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l">
              <a:lnSpc>
                <a:spcPct val="110000"/>
              </a:lnSpc>
              <a:spcBef>
                <a:spcPts val="1200"/>
              </a:spcBef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l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Creative Layout 2</a:t>
            </a:r>
            <a:br>
              <a:rPr lang="de-DE" dirty="0"/>
            </a:br>
            <a:r>
              <a:rPr lang="de-DE" dirty="0"/>
              <a:t>Arial, 18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7469196-A7F7-58B6-78CF-9B00EDE2A3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5B7ADBE-9B03-3CC2-D683-F649FB793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80849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A36C70-93D0-B533-F9A3-2158AABFC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Bildplatzhalter 3">
            <a:extLst>
              <a:ext uri="{FF2B5EF4-FFF2-40B4-BE49-F238E27FC236}">
                <a16:creationId xmlns:a16="http://schemas.microsoft.com/office/drawing/2014/main" id="{C2B69BE6-61ED-1FF0-912A-EEA44FCEC43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67400" y="4888522"/>
            <a:ext cx="4057200" cy="1980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7" name="Bildplatzhalter 3">
            <a:extLst>
              <a:ext uri="{FF2B5EF4-FFF2-40B4-BE49-F238E27FC236}">
                <a16:creationId xmlns:a16="http://schemas.microsoft.com/office/drawing/2014/main" id="{D8A7CC7B-7D64-595D-1B3D-31D9CD59368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34800" y="4888522"/>
            <a:ext cx="4057200" cy="1980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8" name="Bildplatzhalter 3">
            <a:extLst>
              <a:ext uri="{FF2B5EF4-FFF2-40B4-BE49-F238E27FC236}">
                <a16:creationId xmlns:a16="http://schemas.microsoft.com/office/drawing/2014/main" id="{7EF8A4A0-360F-EDDD-4628-6C42C6749F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4888522"/>
            <a:ext cx="4057200" cy="1980000"/>
          </a:xfrm>
          <a:solidFill>
            <a:srgbClr val="D2108D"/>
          </a:solidFill>
          <a:ln w="12700">
            <a:noFill/>
          </a:ln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A2074F46-A69C-7568-C74B-BDAA38DD27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6624" y="1577975"/>
            <a:ext cx="10317600" cy="301747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First Bullet, 18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Second Bullet, 18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18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endParaRPr lang="de-DE" dirty="0"/>
          </a:p>
          <a:p>
            <a:pPr lvl="5"/>
            <a:r>
              <a:rPr lang="de-DE" dirty="0"/>
              <a:t>Second Bullet, 26 </a:t>
            </a:r>
            <a:r>
              <a:rPr lang="de-DE" dirty="0" err="1"/>
              <a:t>pt</a:t>
            </a:r>
            <a:r>
              <a:rPr lang="de-DE" dirty="0"/>
              <a:t>, orange</a:t>
            </a:r>
          </a:p>
          <a:p>
            <a:pPr lvl="6"/>
            <a:endParaRPr lang="de-CH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6B35FF1-812B-1916-6BFD-F168005AE8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10106319" y="2664437"/>
            <a:ext cx="3548064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8330452-B552-9AD1-E19C-E408314F7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67510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1576799"/>
            <a:ext cx="2805231" cy="528120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Headline Arial bold, 30 pt</a:t>
            </a:r>
            <a:endParaRPr lang="de-CH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9B195C9-522F-CEAB-1C05-9C1EC8BEA3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31" name="Bildplatzhalter 9">
            <a:extLst>
              <a:ext uri="{FF2B5EF4-FFF2-40B4-BE49-F238E27FC236}">
                <a16:creationId xmlns:a16="http://schemas.microsoft.com/office/drawing/2014/main" id="{FC341FB4-1140-6179-CA27-0BE073B9EED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816032" y="1576799"/>
            <a:ext cx="4213245" cy="263520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1" name="Bildplatzhalter 9">
            <a:extLst>
              <a:ext uri="{FF2B5EF4-FFF2-40B4-BE49-F238E27FC236}">
                <a16:creationId xmlns:a16="http://schemas.microsoft.com/office/drawing/2014/main" id="{03610043-1BC0-48DC-2A7E-2CB01ED39B5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040076" y="1576798"/>
            <a:ext cx="5151924" cy="263520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2" name="Bildplatzhalter 9">
            <a:extLst>
              <a:ext uri="{FF2B5EF4-FFF2-40B4-BE49-F238E27FC236}">
                <a16:creationId xmlns:a16="http://schemas.microsoft.com/office/drawing/2014/main" id="{FE45F635-E437-C8B0-8CC0-C0403F9A4047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040075" y="4222798"/>
            <a:ext cx="2335894" cy="2635202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3" name="Bildplatzhalter 9">
            <a:extLst>
              <a:ext uri="{FF2B5EF4-FFF2-40B4-BE49-F238E27FC236}">
                <a16:creationId xmlns:a16="http://schemas.microsoft.com/office/drawing/2014/main" id="{CE7AAD22-C490-64D4-E788-84D709B03A89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386769" y="4222798"/>
            <a:ext cx="2805230" cy="2635202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4" name="Bildplatzhalter 9">
            <a:extLst>
              <a:ext uri="{FF2B5EF4-FFF2-40B4-BE49-F238E27FC236}">
                <a16:creationId xmlns:a16="http://schemas.microsoft.com/office/drawing/2014/main" id="{DB8A2C7A-F427-FFE2-6297-547E780EB7DE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2816032" y="4222799"/>
            <a:ext cx="4213245" cy="263520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A11C7-F62E-AC74-8C5C-67693CC43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574507" y="3926867"/>
            <a:ext cx="4611688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8953B72-6BA9-A11E-7F7D-72CB84A7E3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73480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4I+4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8AB7825-9C31-FD53-E214-175558924D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6624" y="1577975"/>
            <a:ext cx="2570947" cy="277566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Headline Arial bold, 30 pt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1EC199-87F9-4D50-EA60-C5E09819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22A8B9EF-BF4A-23C0-AA21-A52725BB8AA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6624" y="4599709"/>
            <a:ext cx="2110124" cy="1321666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 i="0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Arial, 15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black</a:t>
            </a:r>
            <a:endParaRPr lang="de-DE" dirty="0"/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C36E8371-00EC-6677-234D-7EE2B66174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15671" y="4599709"/>
            <a:ext cx="2110124" cy="1321666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Arial </a:t>
            </a:r>
            <a:r>
              <a:rPr lang="de-DE" dirty="0" err="1"/>
              <a:t>regular</a:t>
            </a:r>
            <a:r>
              <a:rPr lang="de-DE" dirty="0"/>
              <a:t>, 15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40B7130C-F961-1974-91CC-4BC0C76D16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4718" y="4599709"/>
            <a:ext cx="2110124" cy="1321666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Arial </a:t>
            </a:r>
            <a:r>
              <a:rPr lang="de-DE" dirty="0" err="1"/>
              <a:t>regular</a:t>
            </a:r>
            <a:r>
              <a:rPr lang="de-DE" dirty="0"/>
              <a:t>, 15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2366CB34-7829-60F0-4F0F-D55C2C7ABC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73764" y="4599709"/>
            <a:ext cx="2110124" cy="1321666"/>
          </a:xfrm>
        </p:spPr>
        <p:txBody>
          <a:bodyPr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3pPr>
            <a:lvl4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4pPr>
            <a:lvl5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5pPr>
            <a:lvl6pPr marL="0" indent="0" algn="l">
              <a:lnSpc>
                <a:spcPct val="120000"/>
              </a:lnSpc>
              <a:spcBef>
                <a:spcPts val="1200"/>
              </a:spcBef>
              <a:buNone/>
              <a:defRPr sz="1500" b="0">
                <a:solidFill>
                  <a:schemeClr val="tx1"/>
                </a:solidFill>
              </a:defRPr>
            </a:lvl6pPr>
            <a:lvl7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7pPr>
            <a:lvl8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8pPr>
            <a:lvl9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5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Arial </a:t>
            </a:r>
            <a:r>
              <a:rPr lang="de-DE" dirty="0" err="1"/>
              <a:t>regular</a:t>
            </a:r>
            <a:r>
              <a:rPr lang="de-DE" dirty="0"/>
              <a:t>, 15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7" name="Bildplatzhalter 9">
            <a:extLst>
              <a:ext uri="{FF2B5EF4-FFF2-40B4-BE49-F238E27FC236}">
                <a16:creationId xmlns:a16="http://schemas.microsoft.com/office/drawing/2014/main" id="{75E558CD-F4DF-63AC-B12B-538A53195F6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518371" y="1577975"/>
            <a:ext cx="2570947" cy="277566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8" name="Bildplatzhalter 9">
            <a:extLst>
              <a:ext uri="{FF2B5EF4-FFF2-40B4-BE49-F238E27FC236}">
                <a16:creationId xmlns:a16="http://schemas.microsoft.com/office/drawing/2014/main" id="{B9933D4C-5FB5-7C95-E310-DF0D24675C6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100118" y="1577975"/>
            <a:ext cx="2570947" cy="277566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19" name="Bildplatzhalter 9">
            <a:extLst>
              <a:ext uri="{FF2B5EF4-FFF2-40B4-BE49-F238E27FC236}">
                <a16:creationId xmlns:a16="http://schemas.microsoft.com/office/drawing/2014/main" id="{8894D095-CFBA-AADA-0B72-B739A72782B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681865" y="1577975"/>
            <a:ext cx="2570947" cy="2775661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65CEAAA-2FF4-2FAF-F3E7-22D6F07FD4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861DDA4-F3FA-9DA4-0AEC-B099B42A47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59186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+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6FED09EC-46EE-D375-6E30-077FAC15151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4224000 w 12192000"/>
              <a:gd name="connsiteY0" fmla="*/ 4606706 h 6858000"/>
              <a:gd name="connsiteX1" fmla="*/ 4224000 w 12192000"/>
              <a:gd name="connsiteY1" fmla="*/ 4624706 h 6858000"/>
              <a:gd name="connsiteX2" fmla="*/ 7968000 w 12192000"/>
              <a:gd name="connsiteY2" fmla="*/ 4624706 h 6858000"/>
              <a:gd name="connsiteX3" fmla="*/ 7968000 w 12192000"/>
              <a:gd name="connsiteY3" fmla="*/ 46067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224000" y="4606706"/>
                </a:moveTo>
                <a:lnTo>
                  <a:pt x="4224000" y="4624706"/>
                </a:lnTo>
                <a:lnTo>
                  <a:pt x="7968000" y="4624706"/>
                </a:lnTo>
                <a:lnTo>
                  <a:pt x="7968000" y="46067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D2108D"/>
          </a:solidFill>
        </p:spPr>
        <p:txBody>
          <a:bodyPr wrap="square" lIns="216000" tIns="216000" rIns="216000" bIns="216000" anchor="b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5B684C9-71E7-A0AE-9C9C-96A51523B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0000" y="1576800"/>
            <a:ext cx="10317600" cy="2476470"/>
          </a:xfr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4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1pPr>
            <a:lvl2pPr marL="0" indent="0" algn="ctr">
              <a:lnSpc>
                <a:spcPct val="100000"/>
              </a:lnSpc>
              <a:spcBef>
                <a:spcPts val="1200"/>
              </a:spcBef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2pPr>
            <a:lvl3pPr marL="0" indent="0" algn="ctr">
              <a:lnSpc>
                <a:spcPct val="100000"/>
              </a:lnSpc>
              <a:spcBef>
                <a:spcPts val="1200"/>
              </a:spcBef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3pPr>
            <a:lvl4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4pPr>
            <a:lvl5pPr marL="0" indent="0" algn="ctr">
              <a:lnSpc>
                <a:spcPct val="100000"/>
              </a:lnSpc>
              <a:spcBef>
                <a:spcPts val="1200"/>
              </a:spcBef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5pPr>
            <a:lvl6pPr marL="0" indent="0" algn="ctr">
              <a:lnSpc>
                <a:spcPct val="100000"/>
              </a:lnSpc>
              <a:spcBef>
                <a:spcPts val="1200"/>
              </a:spcBef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6pPr>
            <a:lvl7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7pPr>
            <a:lvl8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8pPr>
            <a:lvl9pPr marL="0" indent="0" algn="ctr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9pPr>
          </a:lstStyle>
          <a:p>
            <a:pPr lvl="0"/>
            <a:r>
              <a:rPr lang="de-DE" dirty="0"/>
              <a:t>Quote on </a:t>
            </a:r>
            <a:r>
              <a:rPr lang="de-DE" dirty="0" err="1"/>
              <a:t>full</a:t>
            </a:r>
            <a:r>
              <a:rPr lang="de-DE" dirty="0"/>
              <a:t> </a:t>
            </a:r>
            <a:r>
              <a:rPr lang="de-DE" dirty="0" err="1"/>
              <a:t>background</a:t>
            </a:r>
            <a:r>
              <a:rPr lang="de-DE" dirty="0"/>
              <a:t> </a:t>
            </a:r>
            <a:r>
              <a:rPr lang="de-DE" dirty="0" err="1"/>
              <a:t>image</a:t>
            </a:r>
            <a:endParaRPr lang="de-DE" dirty="0"/>
          </a:p>
          <a:p>
            <a:pPr lvl="0"/>
            <a:r>
              <a:rPr lang="de-DE" dirty="0"/>
              <a:t>Georgia, Italic, 40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centre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  <a:p>
            <a:pPr lvl="1"/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longer</a:t>
            </a:r>
            <a:r>
              <a:rPr lang="de-DE" dirty="0"/>
              <a:t> </a:t>
            </a:r>
            <a:r>
              <a:rPr lang="de-DE" dirty="0" err="1"/>
              <a:t>Quotes</a:t>
            </a:r>
            <a:r>
              <a:rPr lang="de-DE" dirty="0"/>
              <a:t>, Georgia, Italic, 30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3" name="SmartArt-Platzhalter 5">
            <a:extLst>
              <a:ext uri="{FF2B5EF4-FFF2-40B4-BE49-F238E27FC236}">
                <a16:creationId xmlns:a16="http://schemas.microsoft.com/office/drawing/2014/main" id="{102E4235-1D94-B0B0-97E6-75498170299E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  <a:endParaRPr lang="de-CH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53D8AFA1-041C-D431-55FA-3EA3AEA6CF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7200" y="5160142"/>
            <a:ext cx="10317600" cy="842153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 err="1"/>
              <a:t>Author</a:t>
            </a:r>
            <a:endParaRPr lang="de-DE" dirty="0"/>
          </a:p>
          <a:p>
            <a:pPr lvl="1"/>
            <a:endParaRPr lang="de-DE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10A2F43-FCEF-7A4E-0888-9A45AB683F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F07E330-CB6E-EF70-D15A-E54D611D94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11417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70803D47-E512-EF06-12E2-B7C74415E86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565142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DD711C6-3575-E329-8DF2-78A22FB75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7888" y="409433"/>
            <a:ext cx="6096000" cy="5511942"/>
          </a:xfrm>
        </p:spPr>
        <p:txBody>
          <a:bodyPr vert="horz" anchor="ctr"/>
          <a:lstStyle>
            <a:lvl1pPr>
              <a:lnSpc>
                <a:spcPct val="120000"/>
              </a:lnSpc>
              <a:defRPr b="0" i="1">
                <a:solidFill>
                  <a:schemeClr val="bg2"/>
                </a:solidFill>
                <a:latin typeface="Georgia" panose="02040502050405020303" pitchFamily="18" charset="0"/>
              </a:defRPr>
            </a:lvl1pPr>
          </a:lstStyle>
          <a:p>
            <a:r>
              <a:rPr lang="de-DE"/>
              <a:t>Quote, Georgia, Italic, 30 pt</a:t>
            </a:r>
            <a:br>
              <a:rPr lang="de-DE"/>
            </a:br>
            <a:r>
              <a:rPr lang="de-DE"/>
              <a:t>No more than 5 lines of text</a:t>
            </a:r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D1A2CCA-096A-39D7-4AD8-5CC50BA94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E650F25-37DB-98E4-5CF8-2CAC2449D2D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18312" y="1843109"/>
            <a:ext cx="2828529" cy="2829600"/>
          </a:xfrm>
          <a:prstGeom prst="ellipse">
            <a:avLst/>
          </a:prstGeom>
          <a:solidFill>
            <a:srgbClr val="D2108D"/>
          </a:solidFill>
        </p:spPr>
        <p:txBody>
          <a:bodyPr anchor="t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B5697DE0-7583-A41A-F976-2471323140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6625" y="5002125"/>
            <a:ext cx="2791902" cy="91925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500" b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First Name </a:t>
            </a:r>
            <a:r>
              <a:rPr lang="de-DE" dirty="0" err="1"/>
              <a:t>Surname</a:t>
            </a:r>
            <a:endParaRPr lang="de-DE" dirty="0"/>
          </a:p>
          <a:p>
            <a:pPr lvl="1"/>
            <a:r>
              <a:rPr lang="de-DE" dirty="0"/>
              <a:t>Position</a:t>
            </a:r>
          </a:p>
          <a:p>
            <a:pPr lvl="2"/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2E56C-41AA-5CBE-E583-A3B9E47C35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A63B1B5-78A5-C8BF-055B-FCB4C73D74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50881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Quote+I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9EC3DABE-D4E5-D351-963E-34FD93396B7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013665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DD711C6-3575-E329-8DF2-78A22FB75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7200" y="4012442"/>
            <a:ext cx="10317600" cy="832513"/>
          </a:xfrm>
        </p:spPr>
        <p:txBody>
          <a:bodyPr vert="horz" anchor="b"/>
          <a:lstStyle>
            <a:lvl1pPr algn="ctr">
              <a:lnSpc>
                <a:spcPct val="120000"/>
              </a:lnSpc>
              <a:defRPr b="0" i="1">
                <a:solidFill>
                  <a:schemeClr val="bg2"/>
                </a:solidFill>
                <a:latin typeface="Georgia" panose="02040502050405020303" pitchFamily="18" charset="0"/>
              </a:defRPr>
            </a:lvl1pPr>
          </a:lstStyle>
          <a:p>
            <a:r>
              <a:rPr lang="de-DE"/>
              <a:t>Short Quote, Georgia, Italic, 30 pt</a:t>
            </a:r>
            <a:endParaRPr lang="de-CH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E650F25-37DB-98E4-5CF8-2CAC2449D2D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81736" y="1065186"/>
            <a:ext cx="2828529" cy="2829600"/>
          </a:xfrm>
          <a:prstGeom prst="ellipse">
            <a:avLst/>
          </a:prstGeom>
          <a:solidFill>
            <a:srgbClr val="D2108D"/>
          </a:solidFill>
        </p:spPr>
        <p:txBody>
          <a:bodyPr anchor="t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B5697DE0-7583-A41A-F976-2471323140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1736" y="5513697"/>
            <a:ext cx="2828529" cy="59678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500" b="1">
                <a:solidFill>
                  <a:schemeClr val="tx1"/>
                </a:solidFill>
              </a:defRPr>
            </a:lvl1pPr>
            <a:lvl2pPr marL="0" indent="0" algn="ctr">
              <a:lnSpc>
                <a:spcPct val="100000"/>
              </a:lnSpc>
              <a:spcBef>
                <a:spcPts val="600"/>
              </a:spcBef>
              <a:buNone/>
              <a:defRPr sz="1500" b="0">
                <a:solidFill>
                  <a:schemeClr val="tx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3pPr>
            <a:lvl4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4pPr>
            <a:lvl5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600"/>
              </a:spcBef>
              <a:buNone/>
              <a:defRPr sz="1280" b="0">
                <a:solidFill>
                  <a:schemeClr val="tx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>
                <a:solidFill>
                  <a:schemeClr val="tx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8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First Name </a:t>
            </a:r>
            <a:r>
              <a:rPr lang="de-DE" dirty="0" err="1"/>
              <a:t>Surname</a:t>
            </a:r>
            <a:endParaRPr lang="de-DE" dirty="0"/>
          </a:p>
          <a:p>
            <a:pPr lvl="1"/>
            <a:r>
              <a:rPr lang="de-DE" dirty="0"/>
              <a:t>Position</a:t>
            </a:r>
          </a:p>
          <a:p>
            <a:pPr lvl="2"/>
            <a:endParaRPr lang="de-CH" dirty="0"/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8C43B717-B5B8-6114-C8A3-4E3DC6E2F403}"/>
              </a:ext>
            </a:extLst>
          </p:cNvPr>
          <p:cNvCxnSpPr/>
          <p:nvPr userDrawn="1"/>
        </p:nvCxnSpPr>
        <p:spPr>
          <a:xfrm>
            <a:off x="5376000" y="5179326"/>
            <a:ext cx="1440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F2DA2F4-6869-963F-1C8F-DC9A296EE59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092CEBB-B905-1EEB-AE8A-8A543C63BE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363D0-78EE-D252-DC16-76730C747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52624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!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91A3CC9D-C8AC-9800-39AE-668220846C2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395307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956317E-20F6-4DD1-F84D-E40AE39EE3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7200" y="1577976"/>
            <a:ext cx="10317600" cy="892270"/>
          </a:xfrm>
        </p:spPr>
        <p:txBody>
          <a:bodyPr vert="horz" anchor="b"/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!</a:t>
            </a:r>
            <a:endParaRPr lang="de-CH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7200802-0D82-2861-8BEB-447967F556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37200" y="3477296"/>
            <a:ext cx="10317600" cy="1789740"/>
          </a:xfrm>
        </p:spPr>
        <p:txBody>
          <a:bodyPr/>
          <a:lstStyle>
            <a:lvl1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1pPr>
            <a:lvl2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2pPr>
            <a:lvl3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3pPr>
            <a:lvl4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4pPr>
            <a:lvl5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5pPr>
            <a:lvl6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6pPr>
            <a:lvl7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7pPr>
            <a:lvl8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8pPr>
            <a:lvl9pPr marL="0" indent="0" algn="ctr">
              <a:lnSpc>
                <a:spcPct val="111000"/>
              </a:lnSpc>
              <a:buNone/>
              <a:defRPr sz="1800" b="1" i="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de-DE" dirty="0" err="1"/>
              <a:t>Author´s</a:t>
            </a:r>
            <a:r>
              <a:rPr lang="de-DE" dirty="0"/>
              <a:t> </a:t>
            </a:r>
            <a:r>
              <a:rPr lang="de-DE" dirty="0" err="1"/>
              <a:t>information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41F204-6F2D-454B-4B2A-5AE567FE2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0057D23-33FB-CFEA-DDE7-F0911EE720DC}"/>
              </a:ext>
            </a:extLst>
          </p:cNvPr>
          <p:cNvCxnSpPr/>
          <p:nvPr userDrawn="1"/>
        </p:nvCxnSpPr>
        <p:spPr>
          <a:xfrm>
            <a:off x="4692001" y="2937675"/>
            <a:ext cx="2808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A7184D4A-ABC6-73B7-3255-011F9072AA02}"/>
              </a:ext>
            </a:extLst>
          </p:cNvPr>
          <p:cNvCxnSpPr/>
          <p:nvPr userDrawn="1"/>
        </p:nvCxnSpPr>
        <p:spPr>
          <a:xfrm>
            <a:off x="0" y="6382322"/>
            <a:ext cx="608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10BF81FC-50A5-9498-E3B5-98F1855060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36C7648-D224-1ADD-F245-D3285081AA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FB1B44-CE40-6BBE-16E6-9C7F250E26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72845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nect with E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Flags">
            <a:extLst>
              <a:ext uri="{FF2B5EF4-FFF2-40B4-BE49-F238E27FC236}">
                <a16:creationId xmlns:a16="http://schemas.microsoft.com/office/drawing/2014/main" id="{28A2FD6F-B5EB-75B2-792F-2B7BDB734F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04867"/>
            <a:ext cx="6097313" cy="184179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0057D23-33FB-CFEA-DDE7-F0911EE720DC}"/>
              </a:ext>
            </a:extLst>
          </p:cNvPr>
          <p:cNvCxnSpPr/>
          <p:nvPr userDrawn="1"/>
        </p:nvCxnSpPr>
        <p:spPr>
          <a:xfrm>
            <a:off x="4692001" y="3401704"/>
            <a:ext cx="2808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94812D6F-7F2D-9792-3A4B-B9117829B507}"/>
              </a:ext>
            </a:extLst>
          </p:cNvPr>
          <p:cNvSpPr txBox="1"/>
          <p:nvPr userDrawn="1"/>
        </p:nvSpPr>
        <p:spPr>
          <a:xfrm>
            <a:off x="1885666" y="2202954"/>
            <a:ext cx="8420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4000" b="1" dirty="0">
                <a:solidFill>
                  <a:schemeClr val="tx2"/>
                </a:solidFill>
              </a:rPr>
              <a:t>Connect </a:t>
            </a:r>
            <a:r>
              <a:rPr lang="de-CH" sz="4000" b="1" dirty="0" err="1">
                <a:solidFill>
                  <a:schemeClr val="tx2"/>
                </a:solidFill>
              </a:rPr>
              <a:t>with</a:t>
            </a:r>
            <a:r>
              <a:rPr lang="de-CH" sz="4000" b="1" dirty="0">
                <a:solidFill>
                  <a:schemeClr val="tx2"/>
                </a:solidFill>
              </a:rPr>
              <a:t> ESO</a:t>
            </a:r>
          </a:p>
        </p:txBody>
      </p:sp>
      <p:grpSp>
        <p:nvGrpSpPr>
          <p:cNvPr id="7" name="Icons social media">
            <a:extLst>
              <a:ext uri="{FF2B5EF4-FFF2-40B4-BE49-F238E27FC236}">
                <a16:creationId xmlns:a16="http://schemas.microsoft.com/office/drawing/2014/main" id="{3A749136-AA50-8556-2B2B-1212D11DF3FA}"/>
              </a:ext>
            </a:extLst>
          </p:cNvPr>
          <p:cNvGrpSpPr/>
          <p:nvPr userDrawn="1"/>
        </p:nvGrpSpPr>
        <p:grpSpPr>
          <a:xfrm>
            <a:off x="4692001" y="4037525"/>
            <a:ext cx="2808666" cy="536494"/>
            <a:chOff x="2527782" y="2733756"/>
            <a:chExt cx="2808666" cy="536494"/>
          </a:xfrm>
        </p:grpSpPr>
        <p:pic>
          <p:nvPicPr>
            <p:cNvPr id="10" name="Icon linkedin">
              <a:extLst>
                <a:ext uri="{FF2B5EF4-FFF2-40B4-BE49-F238E27FC236}">
                  <a16:creationId xmlns:a16="http://schemas.microsoft.com/office/drawing/2014/main" id="{1EF6A419-27B0-5B79-B0A3-B0BDAF71C649}"/>
                </a:ext>
              </a:extLst>
            </p:cNvPr>
            <p:cNvPicPr/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804788" y="2733756"/>
              <a:ext cx="531660" cy="536494"/>
            </a:xfrm>
            <a:prstGeom prst="rect">
              <a:avLst/>
            </a:prstGeom>
          </p:spPr>
        </p:pic>
        <p:pic>
          <p:nvPicPr>
            <p:cNvPr id="12" name="Icon youtube">
              <a:extLst>
                <a:ext uri="{FF2B5EF4-FFF2-40B4-BE49-F238E27FC236}">
                  <a16:creationId xmlns:a16="http://schemas.microsoft.com/office/drawing/2014/main" id="{5EBDB13F-BAC1-1D0C-D007-E0504A0538BD}"/>
                </a:ext>
              </a:extLst>
            </p:cNvPr>
            <p:cNvPicPr/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235013" y="2733756"/>
              <a:ext cx="531703" cy="536494"/>
            </a:xfrm>
            <a:prstGeom prst="rect">
              <a:avLst/>
            </a:prstGeom>
          </p:spPr>
        </p:pic>
        <p:pic>
          <p:nvPicPr>
            <p:cNvPr id="13" name="Icon twitter">
              <a:extLst>
                <a:ext uri="{FF2B5EF4-FFF2-40B4-BE49-F238E27FC236}">
                  <a16:creationId xmlns:a16="http://schemas.microsoft.com/office/drawing/2014/main" id="{3CCB1F1C-A2A9-87F6-4185-EAB2D0EAE0D0}"/>
                </a:ext>
              </a:extLst>
            </p:cNvPr>
            <p:cNvPicPr/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667655" y="2733756"/>
              <a:ext cx="531703" cy="536494"/>
            </a:xfrm>
            <a:prstGeom prst="rect">
              <a:avLst/>
            </a:prstGeom>
          </p:spPr>
        </p:pic>
        <p:pic>
          <p:nvPicPr>
            <p:cNvPr id="14" name="Icon instagram">
              <a:extLst>
                <a:ext uri="{FF2B5EF4-FFF2-40B4-BE49-F238E27FC236}">
                  <a16:creationId xmlns:a16="http://schemas.microsoft.com/office/drawing/2014/main" id="{D10581A4-8FC9-7176-FC26-604E4386BEA2}"/>
                </a:ext>
              </a:extLst>
            </p:cNvPr>
            <p:cNvPicPr/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3092885" y="2733756"/>
              <a:ext cx="536494" cy="536494"/>
            </a:xfrm>
            <a:prstGeom prst="rect">
              <a:avLst/>
            </a:prstGeom>
          </p:spPr>
        </p:pic>
        <p:pic>
          <p:nvPicPr>
            <p:cNvPr id="15" name="Icon facebook">
              <a:extLst>
                <a:ext uri="{FF2B5EF4-FFF2-40B4-BE49-F238E27FC236}">
                  <a16:creationId xmlns:a16="http://schemas.microsoft.com/office/drawing/2014/main" id="{905A3959-BC47-7F0A-C7C1-18CBF2C04094}"/>
                </a:ext>
              </a:extLst>
            </p:cNvPr>
            <p:cNvPicPr/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2527782" y="2733756"/>
              <a:ext cx="531703" cy="536494"/>
            </a:xfrm>
            <a:prstGeom prst="rect">
              <a:avLst/>
            </a:prstGeom>
          </p:spPr>
        </p:pic>
      </p:grp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D045A2E-5D04-4A34-24D6-B0E5A23C3D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3AF8119-9B4B-D4F5-3356-ED609084619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6D221-52E2-3324-5DAC-B21DD42B05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19741F2-E55C-D829-6A3E-A37EC59B52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4880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7AF73511-5300-CCC6-5C11-A8FDAEBF7B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987688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10" imgH="409" progId="TCLayout.ActiveDocument.1">
                  <p:embed/>
                </p:oleObj>
              </mc:Choice>
              <mc:Fallback>
                <p:oleObj name="think-cell Folie" r:id="rId3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956317E-20F6-4DD1-F84D-E40AE39EE3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7848" y="1576800"/>
            <a:ext cx="10316307" cy="3722014"/>
          </a:xfrm>
        </p:spPr>
        <p:txBody>
          <a:bodyPr vert="horz" anchor="ctr"/>
          <a:lstStyle>
            <a:lvl1pPr algn="ctr">
              <a:lnSpc>
                <a:spcPct val="100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could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a </a:t>
            </a:r>
            <a:br>
              <a:rPr lang="de-DE" dirty="0"/>
            </a:br>
            <a:r>
              <a:rPr lang="de-DE" dirty="0" err="1"/>
              <a:t>section</a:t>
            </a:r>
            <a:r>
              <a:rPr lang="de-DE" dirty="0"/>
              <a:t> title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well</a:t>
            </a:r>
            <a:r>
              <a:rPr lang="de-DE" dirty="0"/>
              <a:t>.</a:t>
            </a:r>
            <a:br>
              <a:rPr lang="de-DE" dirty="0"/>
            </a:br>
            <a:r>
              <a:rPr lang="de-DE" dirty="0"/>
              <a:t>Arial </a:t>
            </a:r>
            <a:r>
              <a:rPr lang="de-DE" dirty="0" err="1"/>
              <a:t>Bold</a:t>
            </a:r>
            <a:r>
              <a:rPr lang="de-DE" dirty="0"/>
              <a:t>, 40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blue</a:t>
            </a:r>
            <a:endParaRPr lang="de-CH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E3957A0-AB22-3832-DD70-E9DDB209C55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891A460-C1DA-D3D2-7047-3398F7A9DB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49CF4D-D442-8770-E7AA-32251C4579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38448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! + info + conta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65298FC2-5C65-CDAC-06E8-6185752CB3A8}"/>
              </a:ext>
            </a:extLst>
          </p:cNvPr>
          <p:cNvSpPr txBox="1"/>
          <p:nvPr userDrawn="1"/>
        </p:nvSpPr>
        <p:spPr>
          <a:xfrm>
            <a:off x="899999" y="1762360"/>
            <a:ext cx="10392001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de-CH" sz="4000" b="1">
                <a:solidFill>
                  <a:schemeClr val="tx2"/>
                </a:solidFill>
              </a:rPr>
              <a:t>Thank you!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41F204-6F2D-454B-4B2A-5AE567FE2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E0057D23-33FB-CFEA-DDE7-F0911EE720DC}"/>
              </a:ext>
            </a:extLst>
          </p:cNvPr>
          <p:cNvCxnSpPr/>
          <p:nvPr userDrawn="1"/>
        </p:nvCxnSpPr>
        <p:spPr>
          <a:xfrm>
            <a:off x="4692001" y="2937675"/>
            <a:ext cx="2808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Flags">
            <a:extLst>
              <a:ext uri="{FF2B5EF4-FFF2-40B4-BE49-F238E27FC236}">
                <a16:creationId xmlns:a16="http://schemas.microsoft.com/office/drawing/2014/main" id="{A764F50D-C111-1A06-50CF-DC02335D74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04867"/>
            <a:ext cx="6097313" cy="18417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C60E6F2-1258-CF2E-7F23-6017DCE209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pic>
        <p:nvPicPr>
          <p:cNvPr id="10" name="Pic youtube">
            <a:extLst>
              <a:ext uri="{FF2B5EF4-FFF2-40B4-BE49-F238E27FC236}">
                <a16:creationId xmlns:a16="http://schemas.microsoft.com/office/drawing/2014/main" id="{F5778EB2-EC7E-C944-1A4F-764D740EB173}"/>
              </a:ext>
            </a:extLst>
          </p:cNvPr>
          <p:cNvPicPr/>
          <p:nvPr userDrawn="1"/>
        </p:nvPicPr>
        <p:blipFill>
          <a:blip r:embed="rId5"/>
          <a:stretch>
            <a:fillRect/>
          </a:stretch>
        </p:blipFill>
        <p:spPr>
          <a:xfrm>
            <a:off x="6329206" y="4912463"/>
            <a:ext cx="263821" cy="266198"/>
          </a:xfrm>
          <a:prstGeom prst="rect">
            <a:avLst/>
          </a:prstGeom>
        </p:spPr>
      </p:pic>
      <p:pic>
        <p:nvPicPr>
          <p:cNvPr id="12" name="Pic linkedin">
            <a:extLst>
              <a:ext uri="{FF2B5EF4-FFF2-40B4-BE49-F238E27FC236}">
                <a16:creationId xmlns:a16="http://schemas.microsoft.com/office/drawing/2014/main" id="{28B71ABF-94C6-D96A-F811-AB42C2ED77F1}"/>
              </a:ext>
            </a:extLst>
          </p:cNvPr>
          <p:cNvPicPr/>
          <p:nvPr userDrawn="1"/>
        </p:nvPicPr>
        <p:blipFill>
          <a:blip r:embed="rId6"/>
          <a:stretch>
            <a:fillRect/>
          </a:stretch>
        </p:blipFill>
        <p:spPr>
          <a:xfrm>
            <a:off x="6329214" y="4558461"/>
            <a:ext cx="263806" cy="266205"/>
          </a:xfrm>
          <a:prstGeom prst="rect">
            <a:avLst/>
          </a:prstGeom>
        </p:spPr>
      </p:pic>
      <p:pic>
        <p:nvPicPr>
          <p:cNvPr id="13" name="Pic twitter">
            <a:extLst>
              <a:ext uri="{FF2B5EF4-FFF2-40B4-BE49-F238E27FC236}">
                <a16:creationId xmlns:a16="http://schemas.microsoft.com/office/drawing/2014/main" id="{193A1D86-2C61-8597-CC7B-FBC3C56BEEED}"/>
              </a:ext>
            </a:extLst>
          </p:cNvPr>
          <p:cNvPicPr/>
          <p:nvPr userDrawn="1"/>
        </p:nvPicPr>
        <p:blipFill>
          <a:blip r:embed="rId7"/>
          <a:stretch>
            <a:fillRect/>
          </a:stretch>
        </p:blipFill>
        <p:spPr>
          <a:xfrm>
            <a:off x="6329202" y="4204458"/>
            <a:ext cx="263828" cy="266205"/>
          </a:xfrm>
          <a:prstGeom prst="rect">
            <a:avLst/>
          </a:prstGeom>
        </p:spPr>
      </p:pic>
      <p:pic>
        <p:nvPicPr>
          <p:cNvPr id="14" name="Pic instagram">
            <a:extLst>
              <a:ext uri="{FF2B5EF4-FFF2-40B4-BE49-F238E27FC236}">
                <a16:creationId xmlns:a16="http://schemas.microsoft.com/office/drawing/2014/main" id="{FF2FF84F-FCA8-2DD2-2641-3120179EB4D0}"/>
              </a:ext>
            </a:extLst>
          </p:cNvPr>
          <p:cNvPicPr/>
          <p:nvPr userDrawn="1"/>
        </p:nvPicPr>
        <p:blipFill>
          <a:blip r:embed="rId8"/>
          <a:stretch>
            <a:fillRect/>
          </a:stretch>
        </p:blipFill>
        <p:spPr>
          <a:xfrm>
            <a:off x="6328013" y="3850455"/>
            <a:ext cx="266205" cy="266205"/>
          </a:xfrm>
          <a:prstGeom prst="rect">
            <a:avLst/>
          </a:prstGeom>
        </p:spPr>
      </p:pic>
      <p:pic>
        <p:nvPicPr>
          <p:cNvPr id="15" name="Pic facebook">
            <a:extLst>
              <a:ext uri="{FF2B5EF4-FFF2-40B4-BE49-F238E27FC236}">
                <a16:creationId xmlns:a16="http://schemas.microsoft.com/office/drawing/2014/main" id="{5588B66B-7848-FD4D-45A9-05C46263FD12}"/>
              </a:ext>
            </a:extLst>
          </p:cNvPr>
          <p:cNvPicPr/>
          <p:nvPr userDrawn="1"/>
        </p:nvPicPr>
        <p:blipFill>
          <a:blip r:embed="rId9"/>
          <a:stretch>
            <a:fillRect/>
          </a:stretch>
        </p:blipFill>
        <p:spPr>
          <a:xfrm>
            <a:off x="6329202" y="3496452"/>
            <a:ext cx="263828" cy="266205"/>
          </a:xfrm>
          <a:prstGeom prst="rect">
            <a:avLst/>
          </a:prstGeom>
        </p:spPr>
      </p:pic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3A19D0BF-9500-27CE-3021-6A10627B7F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0451" y="3496452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@ESOAstronomy</a:t>
            </a:r>
          </a:p>
        </p:txBody>
      </p:sp>
      <p:sp>
        <p:nvSpPr>
          <p:cNvPr id="24" name="Textplatzhalter 4">
            <a:extLst>
              <a:ext uri="{FF2B5EF4-FFF2-40B4-BE49-F238E27FC236}">
                <a16:creationId xmlns:a16="http://schemas.microsoft.com/office/drawing/2014/main" id="{9822DA17-D0C5-C3B6-7E38-E052863F88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70451" y="3850454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@esoastronomy</a:t>
            </a:r>
          </a:p>
        </p:txBody>
      </p:sp>
      <p:sp>
        <p:nvSpPr>
          <p:cNvPr id="25" name="Textplatzhalter 4">
            <a:extLst>
              <a:ext uri="{FF2B5EF4-FFF2-40B4-BE49-F238E27FC236}">
                <a16:creationId xmlns:a16="http://schemas.microsoft.com/office/drawing/2014/main" id="{123B96AF-E31A-3099-DF17-5D8E6ACBE7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0451" y="4204456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@ESO</a:t>
            </a:r>
          </a:p>
        </p:txBody>
      </p:sp>
      <p:sp>
        <p:nvSpPr>
          <p:cNvPr id="26" name="Textplatzhalter 4">
            <a:extLst>
              <a:ext uri="{FF2B5EF4-FFF2-40B4-BE49-F238E27FC236}">
                <a16:creationId xmlns:a16="http://schemas.microsoft.com/office/drawing/2014/main" id="{D7C44FA6-0C68-7C62-FB9A-E592FB06B6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70451" y="4558458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 err="1"/>
              <a:t>european</a:t>
            </a:r>
            <a:r>
              <a:rPr lang="de-DE" dirty="0"/>
              <a:t>-southern-</a:t>
            </a:r>
            <a:r>
              <a:rPr lang="de-DE" dirty="0" err="1"/>
              <a:t>observatory</a:t>
            </a:r>
            <a:endParaRPr lang="de-DE" dirty="0"/>
          </a:p>
        </p:txBody>
      </p:sp>
      <p:sp>
        <p:nvSpPr>
          <p:cNvPr id="27" name="Textplatzhalter 4">
            <a:extLst>
              <a:ext uri="{FF2B5EF4-FFF2-40B4-BE49-F238E27FC236}">
                <a16:creationId xmlns:a16="http://schemas.microsoft.com/office/drawing/2014/main" id="{F0007E12-939A-F866-DC2D-DE999A871D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0451" y="4912459"/>
            <a:ext cx="4483337" cy="266205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@ESOobservatory</a:t>
            </a:r>
          </a:p>
        </p:txBody>
      </p:sp>
      <p:sp>
        <p:nvSpPr>
          <p:cNvPr id="29" name="Textplatzhalter 4">
            <a:extLst>
              <a:ext uri="{FF2B5EF4-FFF2-40B4-BE49-F238E27FC236}">
                <a16:creationId xmlns:a16="http://schemas.microsoft.com/office/drawing/2014/main" id="{CDC22D2D-5C3B-1EB3-466A-9E78C49AB9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6625" y="3496452"/>
            <a:ext cx="4938751" cy="1682212"/>
          </a:xfrm>
        </p:spPr>
        <p:txBody>
          <a:bodyPr/>
          <a:lstStyle>
            <a:lvl1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1pPr>
            <a:lvl2pPr marL="0" indent="0" algn="r">
              <a:lnSpc>
                <a:spcPct val="90000"/>
              </a:lnSpc>
              <a:spcBef>
                <a:spcPts val="750"/>
              </a:spcBef>
              <a:buNone/>
              <a:defRPr sz="1800" b="1">
                <a:solidFill>
                  <a:schemeClr val="tx1"/>
                </a:solidFill>
              </a:defRPr>
            </a:lvl2pPr>
            <a:lvl3pPr marL="0" indent="0" algn="r">
              <a:lnSpc>
                <a:spcPct val="90000"/>
              </a:lnSpc>
              <a:spcBef>
                <a:spcPts val="750"/>
              </a:spcBef>
              <a:buNone/>
              <a:defRPr sz="1800" b="1">
                <a:solidFill>
                  <a:schemeClr val="tx1"/>
                </a:solidFill>
              </a:defRPr>
            </a:lvl3pPr>
            <a:lvl4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4pPr>
            <a:lvl5pPr marL="0" indent="0" algn="r">
              <a:lnSpc>
                <a:spcPct val="90000"/>
              </a:lnSpc>
              <a:spcBef>
                <a:spcPts val="750"/>
              </a:spcBef>
              <a:buNone/>
              <a:defRPr sz="1800" b="1">
                <a:solidFill>
                  <a:schemeClr val="tx1"/>
                </a:solidFill>
              </a:defRPr>
            </a:lvl5pPr>
            <a:lvl6pPr marL="0" indent="0" algn="r">
              <a:lnSpc>
                <a:spcPct val="90000"/>
              </a:lnSpc>
              <a:spcBef>
                <a:spcPts val="750"/>
              </a:spcBef>
              <a:buNone/>
              <a:defRPr sz="1800" b="1">
                <a:solidFill>
                  <a:schemeClr val="tx1"/>
                </a:solidFill>
              </a:defRPr>
            </a:lvl6pPr>
            <a:lvl7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7pPr>
            <a:lvl8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</a:defRPr>
            </a:lvl8pPr>
            <a:lvl9pPr marL="0" indent="0" algn="r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de-DE" dirty="0" err="1"/>
              <a:t>Author’s</a:t>
            </a:r>
            <a:r>
              <a:rPr lang="de-DE" dirty="0"/>
              <a:t> </a:t>
            </a:r>
            <a:r>
              <a:rPr lang="de-DE" dirty="0" err="1"/>
              <a:t>info</a:t>
            </a:r>
            <a:endParaRPr lang="de-DE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3278C11-11FD-18A3-A36E-80684F8949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204CCF-E9BB-4F3C-8A16-96093E8F2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60564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691D904-2317-BE31-AF95-CBC1F4FBC2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FC2B6BE-2947-726D-8277-A59992477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879304D-31F3-6072-C930-80CDD3E4CB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i="1"/>
              <a:t>Here the section title Author and Occasion in Italics</a:t>
            </a:r>
            <a:endParaRPr lang="de-CH" i="1" dirty="0"/>
          </a:p>
        </p:txBody>
      </p:sp>
    </p:spTree>
    <p:extLst>
      <p:ext uri="{BB962C8B-B14F-4D97-AF65-F5344CB8AC3E}">
        <p14:creationId xmlns:p14="http://schemas.microsoft.com/office/powerpoint/2010/main" val="26387467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c white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691D904-2317-BE31-AF95-CBC1F4FBC2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FC2B6BE-2947-726D-8277-A59992477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879304D-31F3-6072-C930-80CDD3E4CB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i="1"/>
              <a:t>Here the section title Author and Occasion in Italics</a:t>
            </a:r>
            <a:endParaRPr lang="de-CH" i="1" dirty="0"/>
          </a:p>
        </p:txBody>
      </p:sp>
    </p:spTree>
    <p:extLst>
      <p:ext uri="{BB962C8B-B14F-4D97-AF65-F5344CB8AC3E}">
        <p14:creationId xmlns:p14="http://schemas.microsoft.com/office/powerpoint/2010/main" val="17297985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c white no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691D904-2317-BE31-AF95-CBC1F4FBC2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FC2B6BE-2947-726D-8277-A59992477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3779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8E82346-05BA-CCC7-D114-7954D9FACF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8105" y="399599"/>
            <a:ext cx="494970" cy="647783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04022EF-E476-5728-7EEA-85C2E8D8AC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CE37B05-2BA0-E164-BC74-F71E4F4089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787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Image Placeholder</a:t>
            </a:r>
          </a:p>
        </p:txBody>
      </p:sp>
      <p:sp>
        <p:nvSpPr>
          <p:cNvPr id="3" name="SmartArt-Platzhalter 5">
            <a:extLst>
              <a:ext uri="{FF2B5EF4-FFF2-40B4-BE49-F238E27FC236}">
                <a16:creationId xmlns:a16="http://schemas.microsoft.com/office/drawing/2014/main" id="{D0155401-1AEB-1D20-0D21-BFCA0D159CD7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  <a:endParaRPr lang="de-CH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1F43226-403D-FEA8-D8ED-CA98BC1381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5A1FA84-B194-852F-3AF7-4B0277CC18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6237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T+I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2E99BFC8-D908-D520-263D-4D3BE7E304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rgbClr val="D2108D"/>
          </a:solidFill>
        </p:spPr>
        <p:txBody>
          <a:bodyPr lIns="216000" tIns="216000" rIns="216000" bIns="216000"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Image </a:t>
            </a:r>
            <a:r>
              <a:rPr lang="de-CH" dirty="0" err="1"/>
              <a:t>Placeholder</a:t>
            </a:r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41D29C-1691-CDDD-3C33-210C79632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de-DE"/>
              <a:t>Headline Arial bold, 30 pt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5B684C9-71E7-A0AE-9C9C-96A51523B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6624" y="1576800"/>
            <a:ext cx="10317600" cy="3996008"/>
          </a:xfrm>
        </p:spPr>
        <p:txBody>
          <a:bodyPr anchor="ctr"/>
          <a:lstStyle>
            <a:lvl1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Text on </a:t>
            </a:r>
            <a:r>
              <a:rPr lang="de-DE" dirty="0" err="1"/>
              <a:t>full</a:t>
            </a:r>
            <a:r>
              <a:rPr lang="de-DE" dirty="0"/>
              <a:t> </a:t>
            </a:r>
            <a:r>
              <a:rPr lang="de-DE" dirty="0" err="1"/>
              <a:t>background</a:t>
            </a:r>
            <a:r>
              <a:rPr lang="de-DE" dirty="0"/>
              <a:t> </a:t>
            </a:r>
            <a:r>
              <a:rPr lang="de-DE" dirty="0" err="1"/>
              <a:t>image</a:t>
            </a:r>
            <a:endParaRPr lang="de-DE" dirty="0"/>
          </a:p>
          <a:p>
            <a:pPr lvl="0"/>
            <a:r>
              <a:rPr lang="de-DE" dirty="0"/>
              <a:t>Arial, 24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centre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6" name="SmartArt-Platzhalter 5">
            <a:extLst>
              <a:ext uri="{FF2B5EF4-FFF2-40B4-BE49-F238E27FC236}">
                <a16:creationId xmlns:a16="http://schemas.microsoft.com/office/drawing/2014/main" id="{433C8CD0-D1FB-D1D7-F1A0-5048999E0FED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11228400" y="399599"/>
            <a:ext cx="497477" cy="64778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e-DE"/>
              <a:t>Klicken Sie auf das Symbol, um die SmartArt-Grafik hinzuzufügen</a:t>
            </a:r>
            <a:endParaRPr lang="de-CH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E9A190F-6098-325A-8994-96EE9E6764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9EBEF1-B790-3317-F23C-A0E283753A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932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T+B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41D29C-1691-CDDD-3C33-210C79632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de-DE"/>
              <a:t>Headline Arial bold, 30 pt</a:t>
            </a:r>
            <a:endParaRPr lang="de-CH"/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20D47E81-E9A6-BB7A-A5AC-082A992B80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6624" y="1576800"/>
            <a:ext cx="10317600" cy="3996008"/>
          </a:xfrm>
        </p:spPr>
        <p:txBody>
          <a:bodyPr anchor="ctr"/>
          <a:lstStyle>
            <a:lvl1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effectLst/>
                <a:latin typeface="+mn-lt"/>
              </a:defRPr>
            </a:lvl1pPr>
            <a:lvl2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2pPr>
            <a:lvl3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3pPr>
            <a:lvl4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4pPr>
            <a:lvl5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5pPr>
            <a:lvl6pPr marL="0" indent="0" algn="ctr">
              <a:lnSpc>
                <a:spcPct val="118000"/>
              </a:lnSpc>
              <a:spcBef>
                <a:spcPts val="1200"/>
              </a:spcBef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6pPr>
            <a:lvl7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7pPr>
            <a:lvl8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8pPr>
            <a:lvl9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9pPr>
          </a:lstStyle>
          <a:p>
            <a:pPr lvl="0"/>
            <a:r>
              <a:rPr lang="de-DE" dirty="0"/>
              <a:t>Text on </a:t>
            </a:r>
            <a:r>
              <a:rPr lang="de-DE" dirty="0" err="1"/>
              <a:t>blue</a:t>
            </a:r>
            <a:r>
              <a:rPr lang="de-DE" dirty="0"/>
              <a:t> </a:t>
            </a:r>
            <a:r>
              <a:rPr lang="de-DE" dirty="0" err="1"/>
              <a:t>background</a:t>
            </a:r>
            <a:endParaRPr lang="de-DE" dirty="0"/>
          </a:p>
          <a:p>
            <a:pPr lvl="0"/>
            <a:r>
              <a:rPr lang="de-DE" dirty="0"/>
              <a:t>Arial, 24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centre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693884E-30FD-BE94-EB74-D5EBDFB37FA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5C1DCEA-8A03-ED66-EC67-A829554C2C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cxnSp>
        <p:nvCxnSpPr>
          <p:cNvPr id="4" name="Gerader Verbinder 5">
            <a:extLst>
              <a:ext uri="{FF2B5EF4-FFF2-40B4-BE49-F238E27FC236}">
                <a16:creationId xmlns:a16="http://schemas.microsoft.com/office/drawing/2014/main" id="{EFD59C39-3FC5-24C6-3AAE-E66B8C626422}"/>
              </a:ext>
            </a:extLst>
          </p:cNvPr>
          <p:cNvCxnSpPr/>
          <p:nvPr userDrawn="1"/>
        </p:nvCxnSpPr>
        <p:spPr>
          <a:xfrm>
            <a:off x="0" y="6382322"/>
            <a:ext cx="608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E57BA9E-5E0E-FB14-BD78-CE1CD97A94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4A09A77-8744-4E0C-80BD-C9BF544248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8474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T+W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41D29C-1691-CDDD-3C33-210C79632C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de-DE"/>
              <a:t>Headline Arial bold, 30 pt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5B684C9-71E7-A0AE-9C9C-96A51523B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6624" y="1576800"/>
            <a:ext cx="10317600" cy="3996008"/>
          </a:xfrm>
        </p:spPr>
        <p:txBody>
          <a:bodyPr anchor="ctr"/>
          <a:lstStyle>
            <a:lvl1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effectLst/>
              </a:defRPr>
            </a:lvl1pPr>
            <a:lvl2pPr marL="0" indent="0" algn="ctr">
              <a:lnSpc>
                <a:spcPct val="118000"/>
              </a:lnSpc>
              <a:spcBef>
                <a:spcPts val="1200"/>
              </a:spcBef>
              <a:buNone/>
              <a:defRPr sz="2400" b="1">
                <a:solidFill>
                  <a:schemeClr val="tx1"/>
                </a:solidFill>
                <a:effectLst/>
              </a:defRPr>
            </a:lvl2pPr>
            <a:lvl3pPr marL="0" indent="0" algn="ctr">
              <a:lnSpc>
                <a:spcPct val="118000"/>
              </a:lnSpc>
              <a:spcBef>
                <a:spcPts val="1200"/>
              </a:spcBef>
              <a:buNone/>
              <a:defRPr sz="2400" b="1">
                <a:solidFill>
                  <a:schemeClr val="tx1"/>
                </a:solidFill>
                <a:effectLst/>
              </a:defRPr>
            </a:lvl3pPr>
            <a:lvl4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effectLst/>
              </a:defRPr>
            </a:lvl4pPr>
            <a:lvl5pPr marL="0" indent="0" algn="ctr">
              <a:lnSpc>
                <a:spcPct val="118000"/>
              </a:lnSpc>
              <a:spcBef>
                <a:spcPts val="1200"/>
              </a:spcBef>
              <a:buNone/>
              <a:defRPr sz="2400" b="1">
                <a:solidFill>
                  <a:schemeClr val="tx1"/>
                </a:solidFill>
                <a:effectLst/>
              </a:defRPr>
            </a:lvl5pPr>
            <a:lvl6pPr marL="0" indent="0" algn="ctr">
              <a:lnSpc>
                <a:spcPct val="118000"/>
              </a:lnSpc>
              <a:spcBef>
                <a:spcPts val="1200"/>
              </a:spcBef>
              <a:buNone/>
              <a:defRPr sz="2400" b="1">
                <a:solidFill>
                  <a:schemeClr val="tx1"/>
                </a:solidFill>
                <a:effectLst/>
              </a:defRPr>
            </a:lvl6pPr>
            <a:lvl7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effectLst/>
              </a:defRPr>
            </a:lvl7pPr>
            <a:lvl8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>
                <a:solidFill>
                  <a:schemeClr val="tx1"/>
                </a:solidFill>
                <a:effectLst/>
              </a:defRPr>
            </a:lvl8pPr>
            <a:lvl9pPr marL="0" indent="0" algn="ctr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i="0">
                <a:solidFill>
                  <a:schemeClr val="tx1"/>
                </a:solidFill>
                <a:effectLst/>
                <a:latin typeface="+mn-lt"/>
              </a:defRPr>
            </a:lvl9pPr>
          </a:lstStyle>
          <a:p>
            <a:pPr lvl="0"/>
            <a:r>
              <a:rPr lang="de-DE" dirty="0"/>
              <a:t>1-Column Text + </a:t>
            </a:r>
            <a:r>
              <a:rPr lang="de-DE" dirty="0" err="1"/>
              <a:t>white</a:t>
            </a:r>
            <a:r>
              <a:rPr lang="de-DE" dirty="0"/>
              <a:t> </a:t>
            </a:r>
            <a:r>
              <a:rPr lang="de-DE" dirty="0" err="1"/>
              <a:t>background</a:t>
            </a:r>
            <a:endParaRPr lang="de-DE" dirty="0"/>
          </a:p>
          <a:p>
            <a:pPr lvl="0"/>
            <a:r>
              <a:rPr lang="de-DE" dirty="0"/>
              <a:t>Arial </a:t>
            </a: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r>
              <a:rPr lang="de-DE" dirty="0"/>
              <a:t>, </a:t>
            </a:r>
            <a:r>
              <a:rPr lang="de-DE" dirty="0" err="1"/>
              <a:t>white</a:t>
            </a:r>
            <a:r>
              <a:rPr lang="de-DE" dirty="0"/>
              <a:t>, </a:t>
            </a:r>
            <a:r>
              <a:rPr lang="de-DE" dirty="0" err="1"/>
              <a:t>centre</a:t>
            </a:r>
            <a:r>
              <a:rPr lang="de-DE" dirty="0"/>
              <a:t> </a:t>
            </a:r>
            <a:r>
              <a:rPr lang="de-DE" dirty="0" err="1"/>
              <a:t>aligned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5A77A81-4D96-818A-C166-E1A70E33BA3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5FA1160-0D8C-C459-68EB-70C6811D17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56370-78F7-B72C-2C85-069F5F255A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2234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+W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60C7E-39E9-51BE-1364-9C93027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 Arial </a:t>
            </a:r>
            <a:r>
              <a:rPr lang="de-DE" dirty="0" err="1"/>
              <a:t>bold</a:t>
            </a:r>
            <a:r>
              <a:rPr lang="de-DE" dirty="0"/>
              <a:t>, 30 </a:t>
            </a:r>
            <a:r>
              <a:rPr lang="de-DE" dirty="0" err="1"/>
              <a:t>pt</a:t>
            </a: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6284B66-A11B-B3CA-B1F8-30C04E3981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6624" y="2016000"/>
            <a:ext cx="10317164" cy="39053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First Bullet, 18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Second Bullet, 18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18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endParaRPr lang="de-DE" dirty="0"/>
          </a:p>
          <a:p>
            <a:pPr lvl="5"/>
            <a:r>
              <a:rPr lang="de-DE" dirty="0"/>
              <a:t>Second Bullet, 26 </a:t>
            </a:r>
            <a:r>
              <a:rPr lang="de-DE" dirty="0" err="1"/>
              <a:t>pt</a:t>
            </a:r>
            <a:r>
              <a:rPr lang="de-DE" dirty="0"/>
              <a:t>, orange</a:t>
            </a:r>
          </a:p>
          <a:p>
            <a:pPr lvl="6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7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8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1EC199-87F9-4D50-EA60-C5E09819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sp>
        <p:nvSpPr>
          <p:cNvPr id="12" name="Untertitel 6">
            <a:extLst>
              <a:ext uri="{FF2B5EF4-FFF2-40B4-BE49-F238E27FC236}">
                <a16:creationId xmlns:a16="http://schemas.microsoft.com/office/drawing/2014/main" id="{3E0265B8-51ED-B319-D61E-D75878236E6F}"/>
              </a:ext>
            </a:extLst>
          </p:cNvPr>
          <p:cNvSpPr>
            <a:spLocks noGrp="1"/>
          </p:cNvSpPr>
          <p:nvPr>
            <p:ph type="subTitle" sz="quarter" idx="12" hasCustomPrompt="1"/>
          </p:nvPr>
        </p:nvSpPr>
        <p:spPr>
          <a:xfrm>
            <a:off x="936624" y="1296812"/>
            <a:ext cx="8910639" cy="28549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1pPr>
            <a:lvl2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2pPr>
            <a:lvl3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3pPr>
            <a:lvl4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4pPr>
            <a:lvl5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5pPr>
            <a:lvl6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6pPr>
            <a:lvl7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7pPr>
            <a:lvl8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8pPr>
            <a:lvl9pPr marL="0" indent="0" algn="l">
              <a:lnSpc>
                <a:spcPct val="90000"/>
              </a:lnSpc>
              <a:buNone/>
              <a:defRPr sz="1800" b="0" i="1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de-DE" dirty="0"/>
              <a:t>Headline </a:t>
            </a:r>
            <a:r>
              <a:rPr lang="de-DE" dirty="0" err="1"/>
              <a:t>add</a:t>
            </a:r>
            <a:r>
              <a:rPr lang="de-DE" dirty="0"/>
              <a:t>-on, Arial Italic, 18 </a:t>
            </a:r>
            <a:r>
              <a:rPr lang="de-DE" dirty="0" err="1"/>
              <a:t>pt</a:t>
            </a:r>
            <a:r>
              <a:rPr lang="de-DE" dirty="0"/>
              <a:t>, orange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7F1872F-6C01-0B90-8BF5-12E90939FB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A797B9F-2182-AEC1-23FF-0A57EE3241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5157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3.svg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ags" Target="../tags/tag2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>
            <a:extLst>
              <a:ext uri="{FF2B5EF4-FFF2-40B4-BE49-F238E27FC236}">
                <a16:creationId xmlns:a16="http://schemas.microsoft.com/office/drawing/2014/main" id="{D6331505-9ECA-3956-1067-E87CC20DB77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5"/>
            </p:custDataLst>
            <p:extLst>
              <p:ext uri="{D42A27DB-BD31-4B8C-83A1-F6EECF244321}">
                <p14:modId xmlns:p14="http://schemas.microsoft.com/office/powerpoint/2010/main" val="19188926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6" imgW="410" imgH="409" progId="TCLayout.ActiveDocument.1">
                  <p:embed/>
                </p:oleObj>
              </mc:Choice>
              <mc:Fallback>
                <p:oleObj name="think-cell Folie" r:id="rId36" imgW="410" imgH="40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B430F5F-5EE6-7217-0204-9D76CC0E2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DE" dirty="0"/>
              <a:t>Headline Arial </a:t>
            </a:r>
            <a:r>
              <a:rPr lang="de-DE" dirty="0" err="1"/>
              <a:t>bold</a:t>
            </a:r>
            <a:r>
              <a:rPr lang="de-DE" dirty="0"/>
              <a:t>, 30 </a:t>
            </a:r>
            <a:r>
              <a:rPr lang="de-DE" dirty="0" err="1"/>
              <a:t>pt</a:t>
            </a:r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61FBA3B-4EF4-7A72-C915-876AFB7AA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6625" y="2014538"/>
            <a:ext cx="10317164" cy="39068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First Bullet, 18 </a:t>
            </a:r>
            <a:r>
              <a:rPr lang="de-DE" dirty="0" err="1"/>
              <a:t>pt</a:t>
            </a:r>
            <a:endParaRPr lang="de-DE" dirty="0"/>
          </a:p>
          <a:p>
            <a:pPr lvl="2"/>
            <a:r>
              <a:rPr lang="de-DE" dirty="0"/>
              <a:t>Second Bullet, 18 </a:t>
            </a:r>
            <a:r>
              <a:rPr lang="de-DE" dirty="0" err="1"/>
              <a:t>pt</a:t>
            </a:r>
            <a:endParaRPr lang="de-DE" dirty="0"/>
          </a:p>
          <a:p>
            <a:pPr lvl="3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18 </a:t>
            </a:r>
            <a:r>
              <a:rPr lang="de-DE" dirty="0" err="1"/>
              <a:t>pt</a:t>
            </a:r>
            <a:endParaRPr lang="de-DE" dirty="0"/>
          </a:p>
          <a:p>
            <a:pPr lvl="4"/>
            <a:r>
              <a:rPr lang="de-DE" dirty="0" err="1"/>
              <a:t>Subheading</a:t>
            </a:r>
            <a:r>
              <a:rPr lang="de-DE" dirty="0"/>
              <a:t> Arial </a:t>
            </a: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endParaRPr lang="de-DE" dirty="0"/>
          </a:p>
          <a:p>
            <a:pPr lvl="5"/>
            <a:r>
              <a:rPr lang="de-DE" dirty="0"/>
              <a:t>Second Bullet, 26 </a:t>
            </a:r>
            <a:r>
              <a:rPr lang="de-DE" dirty="0" err="1"/>
              <a:t>pt</a:t>
            </a:r>
            <a:r>
              <a:rPr lang="de-DE" dirty="0"/>
              <a:t>, orange</a:t>
            </a:r>
          </a:p>
          <a:p>
            <a:pPr lvl="6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7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DE" dirty="0"/>
          </a:p>
          <a:p>
            <a:pPr lvl="8"/>
            <a:r>
              <a:rPr lang="de-DE" dirty="0"/>
              <a:t>Copy Arial, 18 </a:t>
            </a:r>
            <a:r>
              <a:rPr lang="de-DE" dirty="0" err="1"/>
              <a:t>pt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44BAAE-B800-7FD6-3DA7-97327451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6625" y="6532505"/>
            <a:ext cx="5147376" cy="175312"/>
          </a:xfrm>
          <a:prstGeom prst="rect">
            <a:avLst/>
          </a:prstGeom>
        </p:spPr>
        <p:txBody>
          <a:bodyPr vert="horz" lIns="0" tIns="0" rIns="0" bIns="18000" rtlCol="0" anchor="b">
            <a:noAutofit/>
          </a:bodyPr>
          <a:lstStyle>
            <a:lvl1pPr algn="l">
              <a:defRPr sz="900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93DEE3F7-A4A5-97B4-1A51-BC68FBBF3DCB}"/>
              </a:ext>
            </a:extLst>
          </p:cNvPr>
          <p:cNvCxnSpPr/>
          <p:nvPr userDrawn="1"/>
        </p:nvCxnSpPr>
        <p:spPr>
          <a:xfrm>
            <a:off x="0" y="6382322"/>
            <a:ext cx="608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fik 29">
            <a:extLst>
              <a:ext uri="{FF2B5EF4-FFF2-40B4-BE49-F238E27FC236}">
                <a16:creationId xmlns:a16="http://schemas.microsoft.com/office/drawing/2014/main" id="{F986432C-5575-7D1B-27F5-31B6D699A418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0ECB0-8772-1FD3-652D-03E8144F5F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9209197" y="3561558"/>
            <a:ext cx="5342306" cy="31395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000B9-CCF1-4C4C-5704-4358670F89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313" y="6534114"/>
            <a:ext cx="469581" cy="17531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fld id="{766D6064-FB9F-4877-ADF1-97150FF2D96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900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60" r:id="rId7"/>
    <p:sldLayoutId id="2147483661" r:id="rId8"/>
    <p:sldLayoutId id="2147483653" r:id="rId9"/>
    <p:sldLayoutId id="2147483652" r:id="rId10"/>
    <p:sldLayoutId id="2147483663" r:id="rId11"/>
    <p:sldLayoutId id="2147483662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2" r:id="rId21"/>
    <p:sldLayoutId id="2147483681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2" r:id="rId31"/>
    <p:sldLayoutId id="2147483683" r:id="rId32"/>
    <p:sldLayoutId id="2147483684" r:id="rId3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72800" indent="-172800" algn="l" defTabSz="914400" rtl="0" eaLnBrk="1" latinLnBrk="0" hangingPunct="1">
        <a:lnSpc>
          <a:spcPct val="120000"/>
        </a:lnSpc>
        <a:spcBef>
          <a:spcPts val="12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14800" indent="-172800" algn="l" defTabSz="914400" rtl="0" eaLnBrk="1" latinLnBrk="0" hangingPunct="1">
        <a:lnSpc>
          <a:spcPct val="120000"/>
        </a:lnSpc>
        <a:spcBef>
          <a:spcPts val="1200"/>
        </a:spcBef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11000"/>
        </a:lnSpc>
        <a:spcBef>
          <a:spcPts val="1200"/>
        </a:spcBef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8000"/>
        </a:lnSpc>
        <a:spcBef>
          <a:spcPts val="1200"/>
        </a:spcBef>
        <a:buClr>
          <a:schemeClr val="tx2"/>
        </a:buClr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1000"/>
        </a:lnSpc>
        <a:spcBef>
          <a:spcPts val="1200"/>
        </a:spcBef>
        <a:buClr>
          <a:schemeClr val="bg2"/>
        </a:buClr>
        <a:buFont typeface="Arial" panose="020B0604020202020204" pitchFamily="34" charset="0"/>
        <a:buNone/>
        <a:defRPr sz="2400" i="1" kern="1200">
          <a:solidFill>
            <a:schemeClr val="bg2"/>
          </a:solidFill>
          <a:latin typeface="Georgia" panose="02040502050405020303" pitchFamily="18" charset="0"/>
          <a:ea typeface="+mn-ea"/>
          <a:cs typeface="+mn-cs"/>
        </a:defRPr>
      </a:lvl6pPr>
      <a:lvl7pPr marL="0" indent="0" algn="l" defTabSz="914400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120000"/>
        </a:lnSpc>
        <a:spcBef>
          <a:spcPts val="12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295" userDrawn="1">
          <p15:clr>
            <a:srgbClr val="F26B43"/>
          </p15:clr>
        </p15:guide>
        <p15:guide id="4" pos="590" userDrawn="1">
          <p15:clr>
            <a:srgbClr val="F26B43"/>
          </p15:clr>
        </p15:guide>
        <p15:guide id="5" pos="886" userDrawn="1">
          <p15:clr>
            <a:srgbClr val="F26B43"/>
          </p15:clr>
        </p15:guide>
        <p15:guide id="6" pos="1181" userDrawn="1">
          <p15:clr>
            <a:srgbClr val="F26B43"/>
          </p15:clr>
        </p15:guide>
        <p15:guide id="7" pos="1476" userDrawn="1">
          <p15:clr>
            <a:srgbClr val="F26B43"/>
          </p15:clr>
        </p15:guide>
        <p15:guide id="8" pos="1772" userDrawn="1">
          <p15:clr>
            <a:srgbClr val="F26B43"/>
          </p15:clr>
        </p15:guide>
        <p15:guide id="9" pos="2067" userDrawn="1">
          <p15:clr>
            <a:srgbClr val="F26B43"/>
          </p15:clr>
        </p15:guide>
        <p15:guide id="10" pos="2363" userDrawn="1">
          <p15:clr>
            <a:srgbClr val="F26B43"/>
          </p15:clr>
        </p15:guide>
        <p15:guide id="11" pos="2658" userDrawn="1">
          <p15:clr>
            <a:srgbClr val="F26B43"/>
          </p15:clr>
        </p15:guide>
        <p15:guide id="12" pos="2953" userDrawn="1">
          <p15:clr>
            <a:srgbClr val="F26B43"/>
          </p15:clr>
        </p15:guide>
        <p15:guide id="13" pos="3249" userDrawn="1">
          <p15:clr>
            <a:srgbClr val="F26B43"/>
          </p15:clr>
        </p15:guide>
        <p15:guide id="14" pos="3544" userDrawn="1">
          <p15:clr>
            <a:srgbClr val="F26B43"/>
          </p15:clr>
        </p15:guide>
        <p15:guide id="15" pos="3840" userDrawn="1">
          <p15:clr>
            <a:srgbClr val="F26B43"/>
          </p15:clr>
        </p15:guide>
        <p15:guide id="16" pos="4135" userDrawn="1">
          <p15:clr>
            <a:srgbClr val="F26B43"/>
          </p15:clr>
        </p15:guide>
        <p15:guide id="17" pos="4430" userDrawn="1">
          <p15:clr>
            <a:srgbClr val="F26B43"/>
          </p15:clr>
        </p15:guide>
        <p15:guide id="18" pos="4726" userDrawn="1">
          <p15:clr>
            <a:srgbClr val="F26B43"/>
          </p15:clr>
        </p15:guide>
        <p15:guide id="19" pos="5021" userDrawn="1">
          <p15:clr>
            <a:srgbClr val="F26B43"/>
          </p15:clr>
        </p15:guide>
        <p15:guide id="20" pos="5316" userDrawn="1">
          <p15:clr>
            <a:srgbClr val="F26B43"/>
          </p15:clr>
        </p15:guide>
        <p15:guide id="21" pos="5612" userDrawn="1">
          <p15:clr>
            <a:srgbClr val="F26B43"/>
          </p15:clr>
        </p15:guide>
        <p15:guide id="22" pos="5907" userDrawn="1">
          <p15:clr>
            <a:srgbClr val="F26B43"/>
          </p15:clr>
        </p15:guide>
        <p15:guide id="23" pos="6203" userDrawn="1">
          <p15:clr>
            <a:srgbClr val="F26B43"/>
          </p15:clr>
        </p15:guide>
        <p15:guide id="24" pos="6498" userDrawn="1">
          <p15:clr>
            <a:srgbClr val="F26B43"/>
          </p15:clr>
        </p15:guide>
        <p15:guide id="25" pos="6793" userDrawn="1">
          <p15:clr>
            <a:srgbClr val="F26B43"/>
          </p15:clr>
        </p15:guide>
        <p15:guide id="26" pos="7089" userDrawn="1">
          <p15:clr>
            <a:srgbClr val="F26B43"/>
          </p15:clr>
        </p15:guide>
        <p15:guide id="27" pos="7384" userDrawn="1">
          <p15:clr>
            <a:srgbClr val="F26B43"/>
          </p15:clr>
        </p15:guide>
        <p15:guide id="28" orient="horz" userDrawn="1">
          <p15:clr>
            <a:srgbClr val="F26B43"/>
          </p15:clr>
        </p15:guide>
        <p15:guide id="29" orient="horz" pos="4320" userDrawn="1">
          <p15:clr>
            <a:srgbClr val="F26B43"/>
          </p15:clr>
        </p15:guide>
        <p15:guide id="30" orient="horz" pos="249" userDrawn="1">
          <p15:clr>
            <a:srgbClr val="F26B43"/>
          </p15:clr>
        </p15:guide>
        <p15:guide id="31" orient="horz" pos="40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9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1.tif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.sv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.sv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A3CA946-C10B-5B89-2C63-88484740A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D9D96BA-EC1E-DB34-EB5F-6824009F92F7}"/>
              </a:ext>
            </a:extLst>
          </p:cNvPr>
          <p:cNvSpPr txBox="1">
            <a:spLocks/>
          </p:cNvSpPr>
          <p:nvPr/>
        </p:nvSpPr>
        <p:spPr>
          <a:xfrm>
            <a:off x="937847" y="1576800"/>
            <a:ext cx="10316307" cy="372201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ESO’s </a:t>
            </a:r>
            <a:br>
              <a:rPr lang="en-GB" dirty="0"/>
            </a:br>
            <a:r>
              <a:rPr lang="en-GB"/>
              <a:t>scientific facilities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85BD09-5610-AC10-DCCF-1DBF75CB309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ESO PUBLIC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089585-5B56-DE47-6346-125E427485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063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0DF02527-D6A3-2310-336C-51F3D39D348D}"/>
              </a:ext>
            </a:extLst>
          </p:cNvPr>
          <p:cNvSpPr txBox="1">
            <a:spLocks/>
          </p:cNvSpPr>
          <p:nvPr/>
        </p:nvSpPr>
        <p:spPr>
          <a:xfrm>
            <a:off x="1089024" y="3492097"/>
            <a:ext cx="10317600" cy="399600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00"/>
              </a:lnSpc>
              <a:spcBef>
                <a:spcPts val="0"/>
              </a:spcBef>
            </a:pPr>
            <a:r>
              <a:rPr lang="de-DE" b="1" dirty="0"/>
              <a:t>The </a:t>
            </a:r>
            <a:r>
              <a:rPr lang="de-DE" b="1" dirty="0" err="1"/>
              <a:t>anatomy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an </a:t>
            </a:r>
            <a:r>
              <a:rPr lang="de-DE" b="1" dirty="0" err="1"/>
              <a:t>asteroid</a:t>
            </a:r>
            <a:endParaRPr lang="de-DE" b="1" dirty="0"/>
          </a:p>
          <a:p>
            <a:pPr>
              <a:lnSpc>
                <a:spcPts val="3200"/>
              </a:lnSpc>
              <a:spcBef>
                <a:spcPts val="0"/>
              </a:spcBef>
            </a:pPr>
            <a:r>
              <a:rPr lang="de-DE" dirty="0" err="1"/>
              <a:t>ESO’s</a:t>
            </a:r>
            <a:r>
              <a:rPr lang="de-DE" dirty="0"/>
              <a:t> New Technology </a:t>
            </a:r>
            <a:r>
              <a:rPr lang="de-DE" dirty="0" err="1"/>
              <a:t>Telescope</a:t>
            </a:r>
            <a:r>
              <a:rPr lang="de-DE" dirty="0"/>
              <a:t> (NTT) </a:t>
            </a:r>
            <a:r>
              <a:rPr lang="de-DE" dirty="0" err="1"/>
              <a:t>provided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evidence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asteroids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a </a:t>
            </a:r>
            <a:r>
              <a:rPr lang="de-DE" dirty="0" err="1"/>
              <a:t>highly</a:t>
            </a:r>
            <a:r>
              <a:rPr lang="de-DE" dirty="0"/>
              <a:t> </a:t>
            </a:r>
            <a:r>
              <a:rPr lang="de-DE" dirty="0" err="1"/>
              <a:t>varied</a:t>
            </a:r>
            <a:r>
              <a:rPr lang="de-DE" dirty="0"/>
              <a:t> internal </a:t>
            </a:r>
            <a:r>
              <a:rPr lang="de-DE" dirty="0" err="1"/>
              <a:t>structure</a:t>
            </a:r>
            <a:endParaRPr lang="de-DE" dirty="0"/>
          </a:p>
        </p:txBody>
      </p:sp>
      <p:pic>
        <p:nvPicPr>
          <p:cNvPr id="3" name="Grafik 7" descr="Ein Bild, das dunkel enthält.&#10;&#10;Automatisch generierte Beschreibung">
            <a:extLst>
              <a:ext uri="{FF2B5EF4-FFF2-40B4-BE49-F238E27FC236}">
                <a16:creationId xmlns:a16="http://schemas.microsoft.com/office/drawing/2014/main" id="{61BF648B-D7BC-8064-1DFE-8DDC0BAE4C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72" b="7557"/>
          <a:stretch/>
        </p:blipFill>
        <p:spPr>
          <a:xfrm>
            <a:off x="3338129" y="452608"/>
            <a:ext cx="5820543" cy="428707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3C6DE00-D11E-39BF-8C95-0C16B4CB3D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EBAF4C-BDD3-5296-FCDB-E642D840A1FE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JAXA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7DAB3A-6FBA-EDB8-9144-7AD8D3E4FCE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F485D-ED94-92CA-1525-21FDB94D02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5873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 descr="A picture containing nature, outdoor, night sky, day&#10;&#10;Description automatically generated">
            <a:extLst>
              <a:ext uri="{FF2B5EF4-FFF2-40B4-BE49-F238E27FC236}">
                <a16:creationId xmlns:a16="http://schemas.microsoft.com/office/drawing/2014/main" id="{3DEB4A3E-86D4-26B1-D42C-A8304E413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2" r="90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46CF6C9B-095F-C3CB-7CD8-34ACE2BB4A77}"/>
              </a:ext>
            </a:extLst>
          </p:cNvPr>
          <p:cNvSpPr txBox="1">
            <a:spLocks/>
          </p:cNvSpPr>
          <p:nvPr/>
        </p:nvSpPr>
        <p:spPr>
          <a:xfrm>
            <a:off x="936624" y="1282045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/>
              <a:t>Paranal</a:t>
            </a:r>
            <a:r>
              <a:rPr lang="de-DE" dirty="0"/>
              <a:t> – </a:t>
            </a:r>
            <a:r>
              <a:rPr lang="de-DE" dirty="0" err="1"/>
              <a:t>home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Very Large </a:t>
            </a:r>
            <a:r>
              <a:rPr lang="de-DE" dirty="0" err="1"/>
              <a:t>Telescope</a:t>
            </a:r>
            <a:endParaRPr lang="en-US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8ACC3CC-0D40-BEA4-6D56-88190D3E0F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C5D952-7996-F067-1A24-D70948C32C70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P.Horálek</a:t>
            </a:r>
            <a:endParaRPr lang="en-GB" sz="400" u="none" strike="noStrike" dirty="0">
              <a:solidFill>
                <a:schemeClr val="bg1"/>
              </a:solidFill>
              <a:effectLst/>
              <a:latin typeface="HelveticaNeueLT Com 55 Roman" panose="020B0604020202020204" pitchFamily="34" charset="77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78931-0BBD-71F6-58CC-A229A2CC333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7FA92-4643-B92A-C355-6C2ACF0C6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6346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3AA5B839-C06A-C621-885A-4B95D633F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9" b="921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CA380F8B-F8FF-F014-8A61-6A7526F0F2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1" b="927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B265B2-7545-5D25-02C2-121C3C01D651}"/>
              </a:ext>
            </a:extLst>
          </p:cNvPr>
          <p:cNvSpPr txBox="1">
            <a:spLocks/>
          </p:cNvSpPr>
          <p:nvPr/>
        </p:nvSpPr>
        <p:spPr>
          <a:xfrm>
            <a:off x="936625" y="1571659"/>
            <a:ext cx="2301875" cy="182223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400"/>
              </a:lnSpc>
              <a:spcBef>
                <a:spcPts val="0"/>
              </a:spcBef>
            </a:pPr>
            <a:r>
              <a:rPr lang="de-DE" sz="1800" b="1" dirty="0"/>
              <a:t>4 Unit </a:t>
            </a:r>
            <a:r>
              <a:rPr lang="de-DE" sz="1800" b="1" dirty="0" err="1"/>
              <a:t>Telescopes</a:t>
            </a:r>
            <a:endParaRPr lang="de-DE" sz="1800" b="1" dirty="0"/>
          </a:p>
          <a:p>
            <a:pPr algn="l">
              <a:lnSpc>
                <a:spcPts val="2400"/>
              </a:lnSpc>
              <a:spcBef>
                <a:spcPts val="0"/>
              </a:spcBef>
            </a:pPr>
            <a:endParaRPr lang="de-DE" sz="1800" dirty="0"/>
          </a:p>
          <a:p>
            <a:pPr algn="l">
              <a:lnSpc>
                <a:spcPts val="2400"/>
              </a:lnSpc>
              <a:spcBef>
                <a:spcPts val="0"/>
              </a:spcBef>
            </a:pPr>
            <a:r>
              <a:rPr lang="de-DE" sz="1800" dirty="0" err="1"/>
              <a:t>Each</a:t>
            </a:r>
            <a:r>
              <a:rPr lang="de-DE" sz="1800" dirty="0"/>
              <a:t> </a:t>
            </a:r>
            <a:r>
              <a:rPr lang="de-DE" sz="1800" dirty="0" err="1"/>
              <a:t>primary</a:t>
            </a:r>
            <a:r>
              <a:rPr lang="de-DE" sz="1800" dirty="0"/>
              <a:t> </a:t>
            </a:r>
            <a:r>
              <a:rPr lang="de-DE" sz="1800" dirty="0" err="1"/>
              <a:t>mirror</a:t>
            </a:r>
            <a:r>
              <a:rPr lang="de-DE" sz="1800" dirty="0"/>
              <a:t>:</a:t>
            </a:r>
          </a:p>
          <a:p>
            <a:pPr algn="l">
              <a:lnSpc>
                <a:spcPts val="2400"/>
              </a:lnSpc>
              <a:spcBef>
                <a:spcPts val="0"/>
              </a:spcBef>
            </a:pPr>
            <a:r>
              <a:rPr lang="de-DE" sz="1800" dirty="0"/>
              <a:t>8.2-metre </a:t>
            </a:r>
            <a:r>
              <a:rPr lang="de-DE" sz="1800" dirty="0" err="1"/>
              <a:t>diameter</a:t>
            </a:r>
            <a:r>
              <a:rPr lang="de-DE" sz="1800" dirty="0"/>
              <a:t>,</a:t>
            </a:r>
          </a:p>
          <a:p>
            <a:pPr algn="l">
              <a:lnSpc>
                <a:spcPts val="2400"/>
              </a:lnSpc>
              <a:spcBef>
                <a:spcPts val="0"/>
              </a:spcBef>
            </a:pPr>
            <a:r>
              <a:rPr lang="de-DE" sz="1800" dirty="0"/>
              <a:t>17.5 cm </a:t>
            </a:r>
            <a:r>
              <a:rPr lang="de-DE" sz="1800" dirty="0" err="1"/>
              <a:t>thick</a:t>
            </a:r>
            <a:r>
              <a:rPr lang="de-DE" sz="1800" dirty="0"/>
              <a:t>, </a:t>
            </a:r>
            <a:br>
              <a:rPr lang="de-DE" sz="1800" dirty="0"/>
            </a:br>
            <a:r>
              <a:rPr lang="de-DE" sz="1800" dirty="0" err="1"/>
              <a:t>weighing</a:t>
            </a:r>
            <a:r>
              <a:rPr lang="de-DE" sz="1800" dirty="0"/>
              <a:t> 23 </a:t>
            </a:r>
            <a:r>
              <a:rPr lang="de-DE" sz="1800" dirty="0" err="1"/>
              <a:t>tonnes</a:t>
            </a:r>
            <a:endParaRPr lang="de-DE" sz="1800" dirty="0"/>
          </a:p>
        </p:txBody>
      </p:sp>
      <p:sp>
        <p:nvSpPr>
          <p:cNvPr id="27" name="Textplatzhalter 1">
            <a:extLst>
              <a:ext uri="{FF2B5EF4-FFF2-40B4-BE49-F238E27FC236}">
                <a16:creationId xmlns:a16="http://schemas.microsoft.com/office/drawing/2014/main" id="{32882E0C-D082-E8CA-37FA-0EF6273BA1BC}"/>
              </a:ext>
            </a:extLst>
          </p:cNvPr>
          <p:cNvSpPr txBox="1">
            <a:spLocks/>
          </p:cNvSpPr>
          <p:nvPr/>
        </p:nvSpPr>
        <p:spPr>
          <a:xfrm>
            <a:off x="9204960" y="1016084"/>
            <a:ext cx="2315007" cy="230832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ctr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2400" b="1" u="none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</a:pPr>
            <a:r>
              <a:rPr lang="de-DE" sz="1500" dirty="0"/>
              <a:t>VISTA</a:t>
            </a:r>
          </a:p>
        </p:txBody>
      </p:sp>
      <p:sp>
        <p:nvSpPr>
          <p:cNvPr id="28" name="Textplatzhalter 1">
            <a:extLst>
              <a:ext uri="{FF2B5EF4-FFF2-40B4-BE49-F238E27FC236}">
                <a16:creationId xmlns:a16="http://schemas.microsoft.com/office/drawing/2014/main" id="{E12DEB9A-D50B-CB1C-5A98-54582928FED5}"/>
              </a:ext>
            </a:extLst>
          </p:cNvPr>
          <p:cNvSpPr txBox="1">
            <a:spLocks/>
          </p:cNvSpPr>
          <p:nvPr/>
        </p:nvSpPr>
        <p:spPr>
          <a:xfrm>
            <a:off x="3200400" y="5301834"/>
            <a:ext cx="2847490" cy="762211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ctr"/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2400" b="1" u="none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</a:pPr>
            <a:r>
              <a:rPr lang="de-DE" sz="1500" dirty="0"/>
              <a:t>Control </a:t>
            </a:r>
          </a:p>
          <a:p>
            <a:pPr algn="l">
              <a:lnSpc>
                <a:spcPts val="1800"/>
              </a:lnSpc>
            </a:pPr>
            <a:r>
              <a:rPr lang="de-DE" sz="1500" dirty="0" err="1"/>
              <a:t>building</a:t>
            </a:r>
            <a:endParaRPr lang="de-DE" sz="1500" dirty="0"/>
          </a:p>
        </p:txBody>
      </p:sp>
      <p:sp>
        <p:nvSpPr>
          <p:cNvPr id="29" name="Textplatzhalter 1">
            <a:extLst>
              <a:ext uri="{FF2B5EF4-FFF2-40B4-BE49-F238E27FC236}">
                <a16:creationId xmlns:a16="http://schemas.microsoft.com/office/drawing/2014/main" id="{D0C378AD-25E0-0F93-4E53-36ADB14336A3}"/>
              </a:ext>
            </a:extLst>
          </p:cNvPr>
          <p:cNvSpPr txBox="1">
            <a:spLocks/>
          </p:cNvSpPr>
          <p:nvPr/>
        </p:nvSpPr>
        <p:spPr>
          <a:xfrm>
            <a:off x="9163220" y="4828172"/>
            <a:ext cx="2690151" cy="1392637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ctr"/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2400" b="1" u="none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100"/>
              </a:lnSpc>
              <a:spcBef>
                <a:spcPts val="600"/>
              </a:spcBef>
            </a:pPr>
            <a:r>
              <a:rPr lang="de-DE" sz="1500" dirty="0" err="1"/>
              <a:t>Auxiliary</a:t>
            </a:r>
            <a:r>
              <a:rPr lang="de-DE" sz="1500" dirty="0"/>
              <a:t> </a:t>
            </a:r>
            <a:r>
              <a:rPr lang="de-DE" sz="1500" dirty="0" err="1"/>
              <a:t>Telescopes</a:t>
            </a:r>
            <a:endParaRPr lang="de-DE" sz="1500" dirty="0"/>
          </a:p>
          <a:p>
            <a:pPr algn="l">
              <a:lnSpc>
                <a:spcPts val="2100"/>
              </a:lnSpc>
              <a:spcBef>
                <a:spcPts val="600"/>
              </a:spcBef>
            </a:pPr>
            <a:r>
              <a:rPr lang="de-DE" sz="1500" b="0" dirty="0"/>
              <a:t>4 </a:t>
            </a:r>
            <a:r>
              <a:rPr lang="de-DE" sz="1500" b="0" dirty="0" err="1"/>
              <a:t>movable</a:t>
            </a:r>
            <a:r>
              <a:rPr lang="de-DE" sz="1500" b="0" dirty="0"/>
              <a:t> </a:t>
            </a:r>
            <a:r>
              <a:rPr lang="de-DE" sz="1500" b="0" dirty="0" err="1"/>
              <a:t>AT’s</a:t>
            </a:r>
            <a:r>
              <a:rPr lang="de-DE" sz="1500" b="0" dirty="0"/>
              <a:t>, </a:t>
            </a:r>
            <a:br>
              <a:rPr lang="de-DE" sz="1500" b="0" dirty="0"/>
            </a:br>
            <a:r>
              <a:rPr lang="de-DE" sz="1500" b="0" dirty="0"/>
              <a:t>1.8-metre </a:t>
            </a:r>
            <a:r>
              <a:rPr lang="de-DE" sz="1500" b="0" dirty="0" err="1"/>
              <a:t>mirror</a:t>
            </a:r>
            <a:br>
              <a:rPr lang="de-DE" sz="1500" b="0" dirty="0"/>
            </a:br>
            <a:endParaRPr lang="de-DE" sz="1500" b="0" dirty="0"/>
          </a:p>
        </p:txBody>
      </p:sp>
      <p:sp>
        <p:nvSpPr>
          <p:cNvPr id="30" name="Textplatzhalter 1">
            <a:extLst>
              <a:ext uri="{FF2B5EF4-FFF2-40B4-BE49-F238E27FC236}">
                <a16:creationId xmlns:a16="http://schemas.microsoft.com/office/drawing/2014/main" id="{49A680DA-ABEE-1BDC-C654-C02531581FAF}"/>
              </a:ext>
            </a:extLst>
          </p:cNvPr>
          <p:cNvSpPr txBox="1">
            <a:spLocks/>
          </p:cNvSpPr>
          <p:nvPr/>
        </p:nvSpPr>
        <p:spPr>
          <a:xfrm>
            <a:off x="3960606" y="785251"/>
            <a:ext cx="728983" cy="461665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t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2400" b="1" u="none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</a:pPr>
            <a:r>
              <a:rPr lang="de-DE" sz="1500" dirty="0"/>
              <a:t>UT1</a:t>
            </a:r>
          </a:p>
          <a:p>
            <a:pPr algn="l">
              <a:lnSpc>
                <a:spcPts val="1800"/>
              </a:lnSpc>
            </a:pPr>
            <a:r>
              <a:rPr lang="de-DE" sz="1500" b="0" dirty="0" err="1"/>
              <a:t>Antu</a:t>
            </a:r>
            <a:endParaRPr lang="de-DE" sz="1500" b="0" dirty="0"/>
          </a:p>
        </p:txBody>
      </p:sp>
      <p:sp>
        <p:nvSpPr>
          <p:cNvPr id="31" name="Textplatzhalter 1">
            <a:extLst>
              <a:ext uri="{FF2B5EF4-FFF2-40B4-BE49-F238E27FC236}">
                <a16:creationId xmlns:a16="http://schemas.microsoft.com/office/drawing/2014/main" id="{9B8BD9C0-59F8-B232-2293-9F3B926C9C55}"/>
              </a:ext>
            </a:extLst>
          </p:cNvPr>
          <p:cNvSpPr txBox="1">
            <a:spLocks/>
          </p:cNvSpPr>
          <p:nvPr/>
        </p:nvSpPr>
        <p:spPr>
          <a:xfrm>
            <a:off x="4965019" y="785251"/>
            <a:ext cx="990219" cy="461665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ctr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2400" b="1" u="none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</a:pPr>
            <a:r>
              <a:rPr lang="de-DE" sz="1500" dirty="0"/>
              <a:t>UT2</a:t>
            </a:r>
          </a:p>
          <a:p>
            <a:pPr algn="l">
              <a:lnSpc>
                <a:spcPts val="1800"/>
              </a:lnSpc>
            </a:pPr>
            <a:r>
              <a:rPr lang="de-DE" sz="1500" b="0" dirty="0" err="1"/>
              <a:t>Kueyen</a:t>
            </a:r>
            <a:r>
              <a:rPr lang="de-DE" sz="1500" b="0" dirty="0"/>
              <a:t> </a:t>
            </a:r>
          </a:p>
        </p:txBody>
      </p:sp>
      <p:sp>
        <p:nvSpPr>
          <p:cNvPr id="32" name="Textplatzhalter 1">
            <a:extLst>
              <a:ext uri="{FF2B5EF4-FFF2-40B4-BE49-F238E27FC236}">
                <a16:creationId xmlns:a16="http://schemas.microsoft.com/office/drawing/2014/main" id="{70E627D7-F296-BC05-495D-CF5347CE0DE2}"/>
              </a:ext>
            </a:extLst>
          </p:cNvPr>
          <p:cNvSpPr txBox="1">
            <a:spLocks/>
          </p:cNvSpPr>
          <p:nvPr/>
        </p:nvSpPr>
        <p:spPr>
          <a:xfrm>
            <a:off x="5932288" y="785251"/>
            <a:ext cx="891122" cy="461665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ctr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2400" b="1" u="none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</a:pPr>
            <a:r>
              <a:rPr lang="de-DE" sz="1500" dirty="0"/>
              <a:t>UT3</a:t>
            </a:r>
          </a:p>
          <a:p>
            <a:pPr algn="l">
              <a:lnSpc>
                <a:spcPts val="1800"/>
              </a:lnSpc>
            </a:pPr>
            <a:r>
              <a:rPr lang="de-DE" sz="1500" b="0" dirty="0" err="1"/>
              <a:t>Melipal</a:t>
            </a:r>
            <a:endParaRPr lang="de-DE" sz="1500" b="0" dirty="0"/>
          </a:p>
        </p:txBody>
      </p:sp>
      <p:sp>
        <p:nvSpPr>
          <p:cNvPr id="33" name="Textplatzhalter 1">
            <a:extLst>
              <a:ext uri="{FF2B5EF4-FFF2-40B4-BE49-F238E27FC236}">
                <a16:creationId xmlns:a16="http://schemas.microsoft.com/office/drawing/2014/main" id="{D3C07E28-1E7D-C14C-7652-ACCACD8C1A71}"/>
              </a:ext>
            </a:extLst>
          </p:cNvPr>
          <p:cNvSpPr txBox="1">
            <a:spLocks/>
          </p:cNvSpPr>
          <p:nvPr/>
        </p:nvSpPr>
        <p:spPr>
          <a:xfrm>
            <a:off x="7614035" y="785251"/>
            <a:ext cx="891122" cy="461665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ctr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2400" b="1" u="none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800"/>
              </a:lnSpc>
            </a:pPr>
            <a:r>
              <a:rPr lang="de-DE" sz="1500" dirty="0"/>
              <a:t>UT4</a:t>
            </a:r>
            <a:br>
              <a:rPr lang="de-DE" sz="1500" b="0" dirty="0"/>
            </a:br>
            <a:r>
              <a:rPr lang="de-DE" sz="1500" b="0" dirty="0" err="1"/>
              <a:t>Yepun</a:t>
            </a:r>
            <a:endParaRPr lang="de-DE" sz="1500" b="0" dirty="0"/>
          </a:p>
        </p:txBody>
      </p:sp>
      <p:cxnSp>
        <p:nvCxnSpPr>
          <p:cNvPr id="34" name="Gerader Verbinder 12">
            <a:extLst>
              <a:ext uri="{FF2B5EF4-FFF2-40B4-BE49-F238E27FC236}">
                <a16:creationId xmlns:a16="http://schemas.microsoft.com/office/drawing/2014/main" id="{5A24A427-6209-F040-D03C-CFECE45543D9}"/>
              </a:ext>
            </a:extLst>
          </p:cNvPr>
          <p:cNvCxnSpPr>
            <a:cxnSpLocks/>
          </p:cNvCxnSpPr>
          <p:nvPr/>
        </p:nvCxnSpPr>
        <p:spPr>
          <a:xfrm>
            <a:off x="4159293" y="1424781"/>
            <a:ext cx="0" cy="1596854"/>
          </a:xfrm>
          <a:prstGeom prst="line">
            <a:avLst/>
          </a:prstGeom>
          <a:ln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17">
            <a:extLst>
              <a:ext uri="{FF2B5EF4-FFF2-40B4-BE49-F238E27FC236}">
                <a16:creationId xmlns:a16="http://schemas.microsoft.com/office/drawing/2014/main" id="{5C5526FC-5B76-EE62-C9AF-B3240191D24B}"/>
              </a:ext>
            </a:extLst>
          </p:cNvPr>
          <p:cNvCxnSpPr>
            <a:cxnSpLocks/>
          </p:cNvCxnSpPr>
          <p:nvPr/>
        </p:nvCxnSpPr>
        <p:spPr>
          <a:xfrm>
            <a:off x="5311501" y="1424781"/>
            <a:ext cx="0" cy="1148846"/>
          </a:xfrm>
          <a:prstGeom prst="line">
            <a:avLst/>
          </a:prstGeom>
          <a:ln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19">
            <a:extLst>
              <a:ext uri="{FF2B5EF4-FFF2-40B4-BE49-F238E27FC236}">
                <a16:creationId xmlns:a16="http://schemas.microsoft.com/office/drawing/2014/main" id="{F44A2716-55D5-26F6-F730-0316850BF357}"/>
              </a:ext>
            </a:extLst>
          </p:cNvPr>
          <p:cNvCxnSpPr>
            <a:cxnSpLocks/>
          </p:cNvCxnSpPr>
          <p:nvPr/>
        </p:nvCxnSpPr>
        <p:spPr>
          <a:xfrm>
            <a:off x="6198099" y="1424781"/>
            <a:ext cx="0" cy="918609"/>
          </a:xfrm>
          <a:prstGeom prst="line">
            <a:avLst/>
          </a:prstGeom>
          <a:ln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22">
            <a:extLst>
              <a:ext uri="{FF2B5EF4-FFF2-40B4-BE49-F238E27FC236}">
                <a16:creationId xmlns:a16="http://schemas.microsoft.com/office/drawing/2014/main" id="{89E5F9AD-B289-E875-7452-4043B453EF3C}"/>
              </a:ext>
            </a:extLst>
          </p:cNvPr>
          <p:cNvCxnSpPr>
            <a:cxnSpLocks/>
          </p:cNvCxnSpPr>
          <p:nvPr/>
        </p:nvCxnSpPr>
        <p:spPr>
          <a:xfrm>
            <a:off x="7808510" y="1424781"/>
            <a:ext cx="0" cy="1098479"/>
          </a:xfrm>
          <a:prstGeom prst="line">
            <a:avLst/>
          </a:prstGeom>
          <a:ln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23">
            <a:extLst>
              <a:ext uri="{FF2B5EF4-FFF2-40B4-BE49-F238E27FC236}">
                <a16:creationId xmlns:a16="http://schemas.microsoft.com/office/drawing/2014/main" id="{CD08F313-A957-D2D8-D479-C3D58BD2C798}"/>
              </a:ext>
            </a:extLst>
          </p:cNvPr>
          <p:cNvCxnSpPr>
            <a:cxnSpLocks/>
          </p:cNvCxnSpPr>
          <p:nvPr/>
        </p:nvCxnSpPr>
        <p:spPr>
          <a:xfrm flipH="1">
            <a:off x="7423811" y="2252381"/>
            <a:ext cx="2162693" cy="0"/>
          </a:xfrm>
          <a:prstGeom prst="line">
            <a:avLst/>
          </a:prstGeom>
          <a:ln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2">
            <a:extLst>
              <a:ext uri="{FF2B5EF4-FFF2-40B4-BE49-F238E27FC236}">
                <a16:creationId xmlns:a16="http://schemas.microsoft.com/office/drawing/2014/main" id="{74FAA2C6-88D6-452B-AFF0-C367B282E639}"/>
              </a:ext>
            </a:extLst>
          </p:cNvPr>
          <p:cNvCxnSpPr>
            <a:cxnSpLocks/>
          </p:cNvCxnSpPr>
          <p:nvPr/>
        </p:nvCxnSpPr>
        <p:spPr>
          <a:xfrm flipV="1">
            <a:off x="5650507" y="3820160"/>
            <a:ext cx="0" cy="1449933"/>
          </a:xfrm>
          <a:prstGeom prst="line">
            <a:avLst/>
          </a:prstGeom>
          <a:ln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4">
            <a:extLst>
              <a:ext uri="{FF2B5EF4-FFF2-40B4-BE49-F238E27FC236}">
                <a16:creationId xmlns:a16="http://schemas.microsoft.com/office/drawing/2014/main" id="{5126939E-AED5-437B-D8AF-A7F991655300}"/>
              </a:ext>
            </a:extLst>
          </p:cNvPr>
          <p:cNvCxnSpPr>
            <a:cxnSpLocks/>
          </p:cNvCxnSpPr>
          <p:nvPr/>
        </p:nvCxnSpPr>
        <p:spPr>
          <a:xfrm flipV="1">
            <a:off x="6921941" y="4139502"/>
            <a:ext cx="0" cy="1130591"/>
          </a:xfrm>
          <a:prstGeom prst="line">
            <a:avLst/>
          </a:prstGeom>
          <a:ln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35">
            <a:extLst>
              <a:ext uri="{FF2B5EF4-FFF2-40B4-BE49-F238E27FC236}">
                <a16:creationId xmlns:a16="http://schemas.microsoft.com/office/drawing/2014/main" id="{8583FF5E-A8D8-76E3-3E06-FC84BEB05158}"/>
              </a:ext>
            </a:extLst>
          </p:cNvPr>
          <p:cNvCxnSpPr>
            <a:cxnSpLocks/>
          </p:cNvCxnSpPr>
          <p:nvPr/>
        </p:nvCxnSpPr>
        <p:spPr>
          <a:xfrm flipV="1">
            <a:off x="7159420" y="3677920"/>
            <a:ext cx="0" cy="1592173"/>
          </a:xfrm>
          <a:prstGeom prst="line">
            <a:avLst/>
          </a:prstGeom>
          <a:ln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36">
            <a:extLst>
              <a:ext uri="{FF2B5EF4-FFF2-40B4-BE49-F238E27FC236}">
                <a16:creationId xmlns:a16="http://schemas.microsoft.com/office/drawing/2014/main" id="{A7CB5B7C-47FC-1224-0123-E21203001C7D}"/>
              </a:ext>
            </a:extLst>
          </p:cNvPr>
          <p:cNvCxnSpPr>
            <a:cxnSpLocks/>
          </p:cNvCxnSpPr>
          <p:nvPr/>
        </p:nvCxnSpPr>
        <p:spPr>
          <a:xfrm flipH="1" flipV="1">
            <a:off x="7808510" y="4600584"/>
            <a:ext cx="8421" cy="669509"/>
          </a:xfrm>
          <a:prstGeom prst="line">
            <a:avLst/>
          </a:prstGeom>
          <a:ln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733958B2-1AA8-8FE8-B780-38DE867DDA58}"/>
              </a:ext>
            </a:extLst>
          </p:cNvPr>
          <p:cNvCxnSpPr>
            <a:cxnSpLocks/>
          </p:cNvCxnSpPr>
          <p:nvPr/>
        </p:nvCxnSpPr>
        <p:spPr>
          <a:xfrm>
            <a:off x="5650507" y="5270093"/>
            <a:ext cx="54096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platzhalter 1">
            <a:extLst>
              <a:ext uri="{FF2B5EF4-FFF2-40B4-BE49-F238E27FC236}">
                <a16:creationId xmlns:a16="http://schemas.microsoft.com/office/drawing/2014/main" id="{B3EE75A8-2832-A4E1-B0BE-F3B2C0BD7CA7}"/>
              </a:ext>
            </a:extLst>
          </p:cNvPr>
          <p:cNvSpPr txBox="1">
            <a:spLocks/>
          </p:cNvSpPr>
          <p:nvPr/>
        </p:nvSpPr>
        <p:spPr>
          <a:xfrm>
            <a:off x="8257627" y="1978884"/>
            <a:ext cx="2315007" cy="230832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ctr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2400" b="1" u="none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</a:pPr>
            <a:r>
              <a:rPr lang="de-DE" sz="1500" dirty="0"/>
              <a:t>VST</a:t>
            </a:r>
          </a:p>
        </p:txBody>
      </p:sp>
      <p:pic>
        <p:nvPicPr>
          <p:cNvPr id="50" name="Grafik 49">
            <a:extLst>
              <a:ext uri="{FF2B5EF4-FFF2-40B4-BE49-F238E27FC236}">
                <a16:creationId xmlns:a16="http://schemas.microsoft.com/office/drawing/2014/main" id="{2AD46FEA-3D45-82DA-CCEA-C0C161204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E1033D-723C-E620-159C-AE0F3D08D4F4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G.Hüdepohl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 (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atacamaphoto.com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)/ESO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0957542-5EE0-82A2-D78E-84C1F431AA8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39081A-8EE6-ADE3-EE7B-A343E5A52B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0639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22" descr="Ein Bild, das Himmel, draußen enthält.&#10;&#10;Automatisch generierte Beschreibung">
            <a:extLst>
              <a:ext uri="{FF2B5EF4-FFF2-40B4-BE49-F238E27FC236}">
                <a16:creationId xmlns:a16="http://schemas.microsoft.com/office/drawing/2014/main" id="{35E2DF8E-05BB-85A3-7CDE-DC7B293B78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  <a:solidFill>
            <a:srgbClr val="D2108D"/>
          </a:solidFill>
          <a:ln w="12700">
            <a:noFill/>
          </a:ln>
        </p:spPr>
      </p:pic>
      <p:grpSp>
        <p:nvGrpSpPr>
          <p:cNvPr id="3" name="Gruppieren 17">
            <a:extLst>
              <a:ext uri="{FF2B5EF4-FFF2-40B4-BE49-F238E27FC236}">
                <a16:creationId xmlns:a16="http://schemas.microsoft.com/office/drawing/2014/main" id="{0CA941F1-85E2-CDF2-04C5-4D6C4BED6ADD}"/>
              </a:ext>
            </a:extLst>
          </p:cNvPr>
          <p:cNvGrpSpPr/>
          <p:nvPr/>
        </p:nvGrpSpPr>
        <p:grpSpPr>
          <a:xfrm>
            <a:off x="7624492" y="965524"/>
            <a:ext cx="2454227" cy="2463476"/>
            <a:chOff x="6193463" y="1116417"/>
            <a:chExt cx="1880190" cy="1887276"/>
          </a:xfrm>
        </p:grpSpPr>
        <p:grpSp>
          <p:nvGrpSpPr>
            <p:cNvPr id="5" name="Gruppieren 5">
              <a:extLst>
                <a:ext uri="{FF2B5EF4-FFF2-40B4-BE49-F238E27FC236}">
                  <a16:creationId xmlns:a16="http://schemas.microsoft.com/office/drawing/2014/main" id="{9C52E9E6-F5A6-41F7-7958-012E8B99155F}"/>
                </a:ext>
              </a:extLst>
            </p:cNvPr>
            <p:cNvGrpSpPr/>
            <p:nvPr/>
          </p:nvGrpSpPr>
          <p:grpSpPr>
            <a:xfrm>
              <a:off x="6193463" y="1116417"/>
              <a:ext cx="914400" cy="914400"/>
              <a:chOff x="6193463" y="1116417"/>
              <a:chExt cx="914400" cy="914400"/>
            </a:xfrm>
          </p:grpSpPr>
          <p:sp>
            <p:nvSpPr>
              <p:cNvPr id="33" name="Ellipse 3">
                <a:extLst>
                  <a:ext uri="{FF2B5EF4-FFF2-40B4-BE49-F238E27FC236}">
                    <a16:creationId xmlns:a16="http://schemas.microsoft.com/office/drawing/2014/main" id="{A70F1364-A37F-F223-6469-539E5A8BDC06}"/>
                  </a:ext>
                </a:extLst>
              </p:cNvPr>
              <p:cNvSpPr/>
              <p:nvPr/>
            </p:nvSpPr>
            <p:spPr>
              <a:xfrm>
                <a:off x="6193463" y="1116417"/>
                <a:ext cx="914400" cy="914400"/>
              </a:xfrm>
              <a:prstGeom prst="ellipse">
                <a:avLst/>
              </a:prstGeom>
              <a:noFill/>
              <a:ln w="15875">
                <a:solidFill>
                  <a:srgbClr val="0077B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34" name="Ellipse 4">
                <a:extLst>
                  <a:ext uri="{FF2B5EF4-FFF2-40B4-BE49-F238E27FC236}">
                    <a16:creationId xmlns:a16="http://schemas.microsoft.com/office/drawing/2014/main" id="{1409CA48-F345-A561-96BE-ACF225210C59}"/>
                  </a:ext>
                </a:extLst>
              </p:cNvPr>
              <p:cNvSpPr/>
              <p:nvPr/>
            </p:nvSpPr>
            <p:spPr>
              <a:xfrm>
                <a:off x="6594843" y="1517797"/>
                <a:ext cx="111640" cy="111640"/>
              </a:xfrm>
              <a:prstGeom prst="ellipse">
                <a:avLst/>
              </a:prstGeom>
              <a:noFill/>
              <a:ln w="9525">
                <a:solidFill>
                  <a:srgbClr val="0077B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6" name="Gruppieren 6">
              <a:extLst>
                <a:ext uri="{FF2B5EF4-FFF2-40B4-BE49-F238E27FC236}">
                  <a16:creationId xmlns:a16="http://schemas.microsoft.com/office/drawing/2014/main" id="{83AC05F1-7B86-8488-C097-61B0B474BC96}"/>
                </a:ext>
              </a:extLst>
            </p:cNvPr>
            <p:cNvGrpSpPr/>
            <p:nvPr/>
          </p:nvGrpSpPr>
          <p:grpSpPr>
            <a:xfrm>
              <a:off x="7159253" y="1135023"/>
              <a:ext cx="914400" cy="914400"/>
              <a:chOff x="6193463" y="1116417"/>
              <a:chExt cx="914400" cy="914400"/>
            </a:xfrm>
          </p:grpSpPr>
          <p:sp>
            <p:nvSpPr>
              <p:cNvPr id="31" name="Ellipse 7">
                <a:extLst>
                  <a:ext uri="{FF2B5EF4-FFF2-40B4-BE49-F238E27FC236}">
                    <a16:creationId xmlns:a16="http://schemas.microsoft.com/office/drawing/2014/main" id="{27832314-93FB-E199-2B89-E3BF1CAEC72B}"/>
                  </a:ext>
                </a:extLst>
              </p:cNvPr>
              <p:cNvSpPr/>
              <p:nvPr/>
            </p:nvSpPr>
            <p:spPr>
              <a:xfrm>
                <a:off x="6193463" y="1116417"/>
                <a:ext cx="914400" cy="914400"/>
              </a:xfrm>
              <a:prstGeom prst="ellipse">
                <a:avLst/>
              </a:prstGeom>
              <a:noFill/>
              <a:ln w="15875">
                <a:solidFill>
                  <a:srgbClr val="0077BE">
                    <a:alpha val="95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32" name="Ellipse 8">
                <a:extLst>
                  <a:ext uri="{FF2B5EF4-FFF2-40B4-BE49-F238E27FC236}">
                    <a16:creationId xmlns:a16="http://schemas.microsoft.com/office/drawing/2014/main" id="{82DDFD73-AE08-4A5B-8877-4BC20A23DF0D}"/>
                  </a:ext>
                </a:extLst>
              </p:cNvPr>
              <p:cNvSpPr/>
              <p:nvPr/>
            </p:nvSpPr>
            <p:spPr>
              <a:xfrm>
                <a:off x="6594843" y="1517797"/>
                <a:ext cx="111640" cy="111640"/>
              </a:xfrm>
              <a:prstGeom prst="ellipse">
                <a:avLst/>
              </a:prstGeom>
              <a:noFill/>
              <a:ln w="9525">
                <a:solidFill>
                  <a:srgbClr val="0077B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23" name="Gruppieren 9">
              <a:extLst>
                <a:ext uri="{FF2B5EF4-FFF2-40B4-BE49-F238E27FC236}">
                  <a16:creationId xmlns:a16="http://schemas.microsoft.com/office/drawing/2014/main" id="{E7AB4712-0F0B-4AAE-41E4-DBF7A52CFE14}"/>
                </a:ext>
              </a:extLst>
            </p:cNvPr>
            <p:cNvGrpSpPr/>
            <p:nvPr/>
          </p:nvGrpSpPr>
          <p:grpSpPr>
            <a:xfrm>
              <a:off x="6193463" y="2070687"/>
              <a:ext cx="914400" cy="914400"/>
              <a:chOff x="6193463" y="1116417"/>
              <a:chExt cx="914400" cy="914400"/>
            </a:xfrm>
          </p:grpSpPr>
          <p:sp>
            <p:nvSpPr>
              <p:cNvPr id="29" name="Ellipse 10">
                <a:extLst>
                  <a:ext uri="{FF2B5EF4-FFF2-40B4-BE49-F238E27FC236}">
                    <a16:creationId xmlns:a16="http://schemas.microsoft.com/office/drawing/2014/main" id="{27238FD0-38C5-F9BF-7936-A8A66E6C441C}"/>
                  </a:ext>
                </a:extLst>
              </p:cNvPr>
              <p:cNvSpPr/>
              <p:nvPr/>
            </p:nvSpPr>
            <p:spPr>
              <a:xfrm>
                <a:off x="6193463" y="1116417"/>
                <a:ext cx="914400" cy="914400"/>
              </a:xfrm>
              <a:prstGeom prst="ellipse">
                <a:avLst/>
              </a:prstGeom>
              <a:noFill/>
              <a:ln w="15875">
                <a:solidFill>
                  <a:srgbClr val="0077B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0" name="Ellipse 11">
                <a:extLst>
                  <a:ext uri="{FF2B5EF4-FFF2-40B4-BE49-F238E27FC236}">
                    <a16:creationId xmlns:a16="http://schemas.microsoft.com/office/drawing/2014/main" id="{D0231BFD-3141-72B7-E1CA-5ACDAC63A820}"/>
                  </a:ext>
                </a:extLst>
              </p:cNvPr>
              <p:cNvSpPr/>
              <p:nvPr/>
            </p:nvSpPr>
            <p:spPr>
              <a:xfrm>
                <a:off x="6594843" y="1517797"/>
                <a:ext cx="111640" cy="111640"/>
              </a:xfrm>
              <a:prstGeom prst="ellipse">
                <a:avLst/>
              </a:prstGeom>
              <a:noFill/>
              <a:ln w="9525">
                <a:solidFill>
                  <a:srgbClr val="0077B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24" name="Gruppieren 12">
              <a:extLst>
                <a:ext uri="{FF2B5EF4-FFF2-40B4-BE49-F238E27FC236}">
                  <a16:creationId xmlns:a16="http://schemas.microsoft.com/office/drawing/2014/main" id="{50E7A955-8649-4FBE-02A9-F4C5605B7AC8}"/>
                </a:ext>
              </a:extLst>
            </p:cNvPr>
            <p:cNvGrpSpPr/>
            <p:nvPr/>
          </p:nvGrpSpPr>
          <p:grpSpPr>
            <a:xfrm>
              <a:off x="7159253" y="2089293"/>
              <a:ext cx="914400" cy="914400"/>
              <a:chOff x="6193463" y="1116417"/>
              <a:chExt cx="914400" cy="914400"/>
            </a:xfrm>
          </p:grpSpPr>
          <p:sp>
            <p:nvSpPr>
              <p:cNvPr id="27" name="Ellipse 13">
                <a:extLst>
                  <a:ext uri="{FF2B5EF4-FFF2-40B4-BE49-F238E27FC236}">
                    <a16:creationId xmlns:a16="http://schemas.microsoft.com/office/drawing/2014/main" id="{0C155EE2-E910-390C-14B0-137CFC4A3912}"/>
                  </a:ext>
                </a:extLst>
              </p:cNvPr>
              <p:cNvSpPr/>
              <p:nvPr/>
            </p:nvSpPr>
            <p:spPr>
              <a:xfrm>
                <a:off x="6193463" y="1116417"/>
                <a:ext cx="914400" cy="914400"/>
              </a:xfrm>
              <a:prstGeom prst="ellipse">
                <a:avLst/>
              </a:prstGeom>
              <a:noFill/>
              <a:ln w="15875">
                <a:solidFill>
                  <a:srgbClr val="0077B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8" name="Ellipse 14">
                <a:extLst>
                  <a:ext uri="{FF2B5EF4-FFF2-40B4-BE49-F238E27FC236}">
                    <a16:creationId xmlns:a16="http://schemas.microsoft.com/office/drawing/2014/main" id="{3F96C21E-2EB3-C36A-11FC-727233F9F6F3}"/>
                  </a:ext>
                </a:extLst>
              </p:cNvPr>
              <p:cNvSpPr/>
              <p:nvPr/>
            </p:nvSpPr>
            <p:spPr>
              <a:xfrm>
                <a:off x="6594843" y="1517797"/>
                <a:ext cx="111640" cy="111640"/>
              </a:xfrm>
              <a:prstGeom prst="ellipse">
                <a:avLst/>
              </a:prstGeom>
              <a:noFill/>
              <a:ln w="9525">
                <a:solidFill>
                  <a:srgbClr val="0077B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25" name="Ellipse 15">
              <a:extLst>
                <a:ext uri="{FF2B5EF4-FFF2-40B4-BE49-F238E27FC236}">
                  <a16:creationId xmlns:a16="http://schemas.microsoft.com/office/drawing/2014/main" id="{35B6065B-20C6-65B7-20A6-D037D63D4B0A}"/>
                </a:ext>
              </a:extLst>
            </p:cNvPr>
            <p:cNvSpPr/>
            <p:nvPr/>
          </p:nvSpPr>
          <p:spPr>
            <a:xfrm>
              <a:off x="6193463" y="1123503"/>
              <a:ext cx="1880190" cy="1880190"/>
            </a:xfrm>
            <a:prstGeom prst="ellipse">
              <a:avLst/>
            </a:prstGeom>
            <a:noFill/>
            <a:ln w="15875">
              <a:solidFill>
                <a:srgbClr val="0077BE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6" name="Ellipse 16">
              <a:extLst>
                <a:ext uri="{FF2B5EF4-FFF2-40B4-BE49-F238E27FC236}">
                  <a16:creationId xmlns:a16="http://schemas.microsoft.com/office/drawing/2014/main" id="{24FBE2D4-7D49-552C-DCA9-6A0C7133690E}"/>
                </a:ext>
              </a:extLst>
            </p:cNvPr>
            <p:cNvSpPr/>
            <p:nvPr/>
          </p:nvSpPr>
          <p:spPr>
            <a:xfrm>
              <a:off x="7060901" y="2003340"/>
              <a:ext cx="145314" cy="145314"/>
            </a:xfrm>
            <a:prstGeom prst="ellipse">
              <a:avLst/>
            </a:prstGeom>
            <a:noFill/>
            <a:ln w="15875">
              <a:solidFill>
                <a:srgbClr val="0077BE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757F2B52-F87F-EEE8-6D1A-0308B81183A6}"/>
              </a:ext>
            </a:extLst>
          </p:cNvPr>
          <p:cNvSpPr txBox="1">
            <a:spLocks/>
          </p:cNvSpPr>
          <p:nvPr/>
        </p:nvSpPr>
        <p:spPr>
          <a:xfrm>
            <a:off x="6564314" y="3952924"/>
            <a:ext cx="4689473" cy="201927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00"/>
              </a:lnSpc>
            </a:pPr>
            <a:r>
              <a:rPr lang="en-GB" sz="2400" dirty="0"/>
              <a:t>The VLT’s </a:t>
            </a:r>
            <a:r>
              <a:rPr lang="en-GB" sz="2400" b="1" dirty="0"/>
              <a:t>combined mirror area</a:t>
            </a:r>
            <a:r>
              <a:rPr lang="en-GB" sz="2400" dirty="0"/>
              <a:t> is equivalent to that of a </a:t>
            </a:r>
            <a:r>
              <a:rPr lang="en-GB" sz="2400" b="1" dirty="0"/>
              <a:t>16-metre telescope</a:t>
            </a:r>
            <a:r>
              <a:rPr lang="en-GB" sz="2400" dirty="0"/>
              <a:t>, which effectively makes it the </a:t>
            </a:r>
            <a:r>
              <a:rPr lang="en-GB" sz="2400" b="1" dirty="0"/>
              <a:t>largest optical telescope in the world</a:t>
            </a:r>
            <a:r>
              <a:rPr lang="en-GB" sz="2400" dirty="0"/>
              <a:t>.</a:t>
            </a:r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57F78B67-75E9-15B9-DFE1-FFD680420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EA342-61AF-66FA-7A8B-4E629AF8DFB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>
                <a:solidFill>
                  <a:schemeClr val="bg1">
                    <a:lumMod val="50000"/>
                  </a:schemeClr>
                </a:solidFill>
              </a:rPr>
              <a:t>ESO PUBLIC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6A1B42-9933-5E72-F34B-895A0B57D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6071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A picture containing sky, outdoor, night sky&#10;&#10;Description automatically generated">
            <a:extLst>
              <a:ext uri="{FF2B5EF4-FFF2-40B4-BE49-F238E27FC236}">
                <a16:creationId xmlns:a16="http://schemas.microsoft.com/office/drawing/2014/main" id="{88A666F6-A9C3-9114-638D-73ABDFE5EB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C37CD88-5D4F-FBE1-9877-8F9EE037B84F}"/>
              </a:ext>
            </a:extLst>
          </p:cNvPr>
          <p:cNvSpPr txBox="1">
            <a:spLocks/>
          </p:cNvSpPr>
          <p:nvPr/>
        </p:nvSpPr>
        <p:spPr>
          <a:xfrm>
            <a:off x="936624" y="1446981"/>
            <a:ext cx="10317600" cy="83272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ESO’s</a:t>
            </a:r>
            <a:r>
              <a:rPr lang="de-DE" dirty="0"/>
              <a:t> VLT </a:t>
            </a:r>
            <a:r>
              <a:rPr lang="de-DE" dirty="0" err="1"/>
              <a:t>uses</a:t>
            </a:r>
            <a:r>
              <a:rPr lang="de-DE" dirty="0"/>
              <a:t> </a:t>
            </a:r>
            <a:r>
              <a:rPr lang="de-DE" b="1" dirty="0" err="1"/>
              <a:t>Active</a:t>
            </a:r>
            <a:r>
              <a:rPr lang="de-DE" b="1" dirty="0"/>
              <a:t> </a:t>
            </a:r>
            <a:r>
              <a:rPr lang="de-DE" b="1" dirty="0" err="1"/>
              <a:t>Optics</a:t>
            </a:r>
            <a:r>
              <a:rPr lang="de-DE" dirty="0"/>
              <a:t>, </a:t>
            </a:r>
            <a:r>
              <a:rPr lang="de-DE" b="1" dirty="0"/>
              <a:t>Adaptive </a:t>
            </a:r>
            <a:r>
              <a:rPr lang="de-DE" b="1" dirty="0" err="1"/>
              <a:t>Optics</a:t>
            </a:r>
            <a:r>
              <a:rPr lang="de-DE" b="1" dirty="0"/>
              <a:t> </a:t>
            </a:r>
            <a:br>
              <a:rPr lang="de-DE" dirty="0"/>
            </a:br>
            <a:r>
              <a:rPr lang="de-DE" dirty="0"/>
              <a:t>and </a:t>
            </a:r>
            <a:r>
              <a:rPr lang="de-DE" b="1" dirty="0" err="1"/>
              <a:t>Interferometry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improve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quality</a:t>
            </a: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10C90C0-04A2-020A-AEF6-04D164F01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21817A-06C6-C845-6AE8-58988119FE07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ESO/S.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Brunier</a:t>
            </a:r>
            <a:endParaRPr lang="en-GB" sz="400" u="none" strike="noStrike" dirty="0">
              <a:solidFill>
                <a:schemeClr val="bg1"/>
              </a:solidFill>
              <a:effectLst/>
              <a:latin typeface="HelveticaNeueLT Com 55 Roman" panose="020B0604020202020204" pitchFamily="34" charset="77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0EBE2A-73ED-6389-37EB-E35731CA01C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34BB6-6DB5-7596-0FB0-F5F6C37515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9343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0090C2E-BCF3-5973-860F-0A74AD2114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Bildplatzhalter 28">
            <a:extLst>
              <a:ext uri="{FF2B5EF4-FFF2-40B4-BE49-F238E27FC236}">
                <a16:creationId xmlns:a16="http://schemas.microsoft.com/office/drawing/2014/main" id="{91B6F5EB-C549-4B47-D18A-F1F07B0CAE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3600" y="2006154"/>
            <a:ext cx="3007857" cy="3915221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D9A30518-10BD-E42F-A187-2A896A3CA3B1}"/>
              </a:ext>
            </a:extLst>
          </p:cNvPr>
          <p:cNvSpPr txBox="1">
            <a:spLocks/>
          </p:cNvSpPr>
          <p:nvPr/>
        </p:nvSpPr>
        <p:spPr>
          <a:xfrm>
            <a:off x="8233720" y="1935892"/>
            <a:ext cx="2994680" cy="3813735"/>
          </a:xfrm>
          <a:prstGeom prst="rect">
            <a:avLst/>
          </a:prstGeom>
          <a:effectLst/>
        </p:spPr>
        <p:txBody>
          <a:bodyPr lIns="0" tIns="0" rIns="0" bIns="0" anchor="t"/>
          <a:lstStyle>
            <a:lvl1pPr marL="0" indent="0" algn="l" defTabSz="685766" rtl="0" eaLnBrk="1" latinLnBrk="0" hangingPunct="1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In the late 1980s ESO engineer </a:t>
            </a:r>
            <a:r>
              <a:rPr lang="en-GB" b="1" dirty="0">
                <a:solidFill>
                  <a:schemeClr val="bg1"/>
                </a:solidFill>
              </a:rPr>
              <a:t>Raymond Wilson </a:t>
            </a:r>
            <a:r>
              <a:rPr lang="en-GB" dirty="0">
                <a:solidFill>
                  <a:schemeClr val="bg1"/>
                </a:solidFill>
              </a:rPr>
              <a:t>invented a </a:t>
            </a:r>
            <a:r>
              <a:rPr lang="en-GB" b="1" dirty="0">
                <a:solidFill>
                  <a:schemeClr val="bg1"/>
                </a:solidFill>
              </a:rPr>
              <a:t>revolutionary technology </a:t>
            </a:r>
            <a:r>
              <a:rPr lang="en-GB" dirty="0">
                <a:solidFill>
                  <a:schemeClr val="bg1"/>
                </a:solidFill>
              </a:rPr>
              <a:t>and pioneered it at ESO’s NTT.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Today, </a:t>
            </a:r>
            <a:r>
              <a:rPr lang="en-GB" b="1" dirty="0">
                <a:solidFill>
                  <a:schemeClr val="bg1"/>
                </a:solidFill>
              </a:rPr>
              <a:t>Active optics </a:t>
            </a:r>
            <a:r>
              <a:rPr lang="en-GB" dirty="0">
                <a:solidFill>
                  <a:schemeClr val="bg1"/>
                </a:solidFill>
              </a:rPr>
              <a:t>is widely used in large telescopes all over the world.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08C19CB8-BDCA-40A0-9183-4BD172D4A4EC}"/>
              </a:ext>
            </a:extLst>
          </p:cNvPr>
          <p:cNvSpPr txBox="1">
            <a:spLocks/>
          </p:cNvSpPr>
          <p:nvPr/>
        </p:nvSpPr>
        <p:spPr>
          <a:xfrm>
            <a:off x="936625" y="867250"/>
            <a:ext cx="5548607" cy="30058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70000"/>
              </a:prstClr>
            </a:outerShdw>
          </a:effectLst>
        </p:spPr>
        <p:txBody>
          <a:bodyPr lIns="0" tIns="0" rIns="0" bIns="0" anchor="t"/>
          <a:lstStyle>
            <a:lvl1pPr marL="0" indent="0" algn="l" defTabSz="685766" rtl="0" eaLnBrk="1" latinLnBrk="0" hangingPunct="1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00"/>
              </a:lnSpc>
            </a:pPr>
            <a:r>
              <a:rPr lang="en-GB" sz="3000" b="1" dirty="0">
                <a:solidFill>
                  <a:schemeClr val="bg1"/>
                </a:solidFill>
              </a:rPr>
              <a:t>Active optics </a:t>
            </a:r>
          </a:p>
          <a:p>
            <a:pPr>
              <a:lnSpc>
                <a:spcPts val="3200"/>
              </a:lnSpc>
            </a:pPr>
            <a:r>
              <a:rPr lang="en-GB" sz="2400" b="1" dirty="0">
                <a:solidFill>
                  <a:schemeClr val="bg1"/>
                </a:solidFill>
              </a:rPr>
              <a:t>Inventing a game changer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B525C6C4-25AA-1439-07C6-70A3E836C6EA}"/>
              </a:ext>
            </a:extLst>
          </p:cNvPr>
          <p:cNvSpPr txBox="1">
            <a:spLocks/>
          </p:cNvSpPr>
          <p:nvPr/>
        </p:nvSpPr>
        <p:spPr>
          <a:xfrm>
            <a:off x="936625" y="5503757"/>
            <a:ext cx="2594893" cy="708188"/>
          </a:xfrm>
          <a:prstGeom prst="rect">
            <a:avLst/>
          </a:prstGeom>
          <a:effectLst>
            <a:outerShdw blurRad="127000" dist="38100" dir="5400000" algn="t" rotWithShape="0">
              <a:prstClr val="black"/>
            </a:outerShdw>
          </a:effectLst>
        </p:spPr>
        <p:txBody>
          <a:bodyPr lIns="0" tIns="0" rIns="0" bIns="0" anchor="t"/>
          <a:lstStyle>
            <a:lvl1pPr marL="0" indent="0" algn="l" defTabSz="685766" rtl="0" eaLnBrk="1" latinLnBrk="0" hangingPunct="1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  <a:spcBef>
                <a:spcPts val="1200"/>
              </a:spcBef>
            </a:pPr>
            <a:r>
              <a:rPr lang="en-GB" sz="1500" i="1" dirty="0">
                <a:solidFill>
                  <a:schemeClr val="bg1"/>
                </a:solidFill>
              </a:rPr>
              <a:t>Active optics actuators for </a:t>
            </a:r>
            <a:br>
              <a:rPr lang="en-GB" sz="1500" i="1" dirty="0">
                <a:solidFill>
                  <a:schemeClr val="bg1"/>
                </a:solidFill>
              </a:rPr>
            </a:br>
            <a:r>
              <a:rPr lang="en-GB" sz="1500" i="1" dirty="0">
                <a:solidFill>
                  <a:schemeClr val="bg1"/>
                </a:solidFill>
              </a:rPr>
              <a:t>the NTT’s primary mirror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D18D6A66-3C3C-8A97-014B-BA10D25E8E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50CE7B-EAA7-A120-9D68-94C13D512D5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A47588-F1B9-A1DF-5149-14A2972FFA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9731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7" descr="Diagram&#10;&#10;Description automatically generated">
            <a:extLst>
              <a:ext uri="{FF2B5EF4-FFF2-40B4-BE49-F238E27FC236}">
                <a16:creationId xmlns:a16="http://schemas.microsoft.com/office/drawing/2014/main" id="{D3A641C3-B8EF-E59F-66BF-991168BCB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" r="559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  <a:solidFill>
            <a:srgbClr val="D2108D"/>
          </a:solidFill>
          <a:ln w="12700">
            <a:noFill/>
          </a:ln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78F0FAA-D7C0-DB95-FA24-0B3292978EFE}"/>
              </a:ext>
            </a:extLst>
          </p:cNvPr>
          <p:cNvSpPr txBox="1">
            <a:spLocks/>
          </p:cNvSpPr>
          <p:nvPr/>
        </p:nvSpPr>
        <p:spPr>
          <a:xfrm>
            <a:off x="6564314" y="1576800"/>
            <a:ext cx="4689473" cy="1312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Actuators move very accurately to </a:t>
            </a:r>
            <a:r>
              <a:rPr lang="en-GB" b="1" dirty="0"/>
              <a:t>correct </a:t>
            </a:r>
            <a:br>
              <a:rPr lang="en-GB" b="1" dirty="0"/>
            </a:br>
            <a:r>
              <a:rPr lang="en-GB" b="1" dirty="0"/>
              <a:t>the mirror’s shape</a:t>
            </a:r>
            <a:r>
              <a:rPr lang="en-GB" dirty="0"/>
              <a:t>, </a:t>
            </a:r>
            <a:r>
              <a:rPr lang="en-GB" b="1" dirty="0"/>
              <a:t>compensating</a:t>
            </a:r>
            <a:r>
              <a:rPr lang="en-GB" dirty="0"/>
              <a:t> for the distortion produced by </a:t>
            </a:r>
            <a:r>
              <a:rPr lang="en-GB" b="1" dirty="0"/>
              <a:t>gravity</a:t>
            </a:r>
            <a:r>
              <a:rPr lang="en-GB" dirty="0"/>
              <a:t> </a:t>
            </a:r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18DBF5D-02D4-ADC7-5EBE-C8FB754A2A79}"/>
              </a:ext>
            </a:extLst>
          </p:cNvPr>
          <p:cNvSpPr txBox="1">
            <a:spLocks/>
          </p:cNvSpPr>
          <p:nvPr/>
        </p:nvSpPr>
        <p:spPr>
          <a:xfrm>
            <a:off x="6564313" y="0"/>
            <a:ext cx="4656000" cy="1137600"/>
          </a:xfrm>
          <a:prstGeom prst="rect">
            <a:avLst/>
          </a:prstGeom>
          <a:effectLst>
            <a:outerShdw sx="1000" sy="1000" algn="ctr" rotWithShape="0">
              <a:schemeClr val="bg1"/>
            </a:outerShdw>
          </a:effectLst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2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Active optics</a:t>
            </a:r>
            <a:endParaRPr lang="en-GB" dirty="0"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Bildplatzhalter 9" descr="Ein Bild, das drinnen, Halle, alt, Pfanne enthält.&#10;&#10;Automatisch generierte Beschreibung">
            <a:extLst>
              <a:ext uri="{FF2B5EF4-FFF2-40B4-BE49-F238E27FC236}">
                <a16:creationId xmlns:a16="http://schemas.microsoft.com/office/drawing/2014/main" id="{31344F5B-B4DE-D34F-9B01-1D72244BBB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6101" y="3429000"/>
            <a:ext cx="5627688" cy="2952750"/>
          </a:xfrm>
          <a:prstGeom prst="rect">
            <a:avLst/>
          </a:prstGeom>
          <a:solidFill>
            <a:srgbClr val="D2108D"/>
          </a:solidFill>
          <a:ln w="12700" cmpd="sng">
            <a:solidFill>
              <a:schemeClr val="bg1"/>
            </a:solidFill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5915E077-F7FF-EBDD-0843-9074FE6EB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B0546B-D146-B979-5EBB-15D5BFCB421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>
                <a:solidFill>
                  <a:schemeClr val="bg1">
                    <a:lumMod val="50000"/>
                  </a:schemeClr>
                </a:solidFill>
              </a:rPr>
              <a:t>ESO PUBLIC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6A35E-4471-ED88-4EB3-4B75616135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409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 descr="A picture containing text, dark&#10;&#10;Description automatically generated">
            <a:extLst>
              <a:ext uri="{FF2B5EF4-FFF2-40B4-BE49-F238E27FC236}">
                <a16:creationId xmlns:a16="http://schemas.microsoft.com/office/drawing/2014/main" id="{8DD1405C-6183-FD1B-246E-BA24CCEB47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A806AEF-9B0E-81FC-14F2-FC2E77291776}"/>
              </a:ext>
            </a:extLst>
          </p:cNvPr>
          <p:cNvSpPr txBox="1">
            <a:spLocks/>
          </p:cNvSpPr>
          <p:nvPr/>
        </p:nvSpPr>
        <p:spPr>
          <a:xfrm>
            <a:off x="936000" y="0"/>
            <a:ext cx="8758385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Adaptive optics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A43D80-F5CC-349A-3D49-031BAD1E2B48}"/>
              </a:ext>
            </a:extLst>
          </p:cNvPr>
          <p:cNvSpPr txBox="1">
            <a:spLocks/>
          </p:cNvSpPr>
          <p:nvPr/>
        </p:nvSpPr>
        <p:spPr>
          <a:xfrm>
            <a:off x="5915024" y="5151120"/>
            <a:ext cx="5378175" cy="85856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/>
              <a:t>Revolution in image quality of ground-based observations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C105647C-642F-79D4-E393-33A0B197D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0ECD61-9D9B-EBBA-9777-2AE685F791C0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ESO/F. Kamphues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534628E-9669-CE4B-B4B9-0FF2A4EF509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ESO PUBLIC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BC3B7-94CB-3522-C4E9-ED1D672A8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668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7">
            <a:extLst>
              <a:ext uri="{FF2B5EF4-FFF2-40B4-BE49-F238E27FC236}">
                <a16:creationId xmlns:a16="http://schemas.microsoft.com/office/drawing/2014/main" id="{FEA63DCD-F660-61E9-87ED-81211FD68A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  <a:solidFill>
            <a:srgbClr val="000000"/>
          </a:solidFill>
          <a:ln w="12700">
            <a:noFill/>
          </a:ln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BD08F106-1623-F371-F00A-48ACAB0067F4}"/>
              </a:ext>
            </a:extLst>
          </p:cNvPr>
          <p:cNvSpPr txBox="1">
            <a:spLocks/>
          </p:cNvSpPr>
          <p:nvPr/>
        </p:nvSpPr>
        <p:spPr>
          <a:xfrm>
            <a:off x="6564200" y="0"/>
            <a:ext cx="4656000" cy="1137600"/>
          </a:xfrm>
          <a:prstGeom prst="rect">
            <a:avLst/>
          </a:prstGeom>
          <a:effectLst>
            <a:outerShdw sx="1000" sy="1000" algn="ctr" rotWithShape="0">
              <a:schemeClr val="bg1"/>
            </a:outerShdw>
          </a:effectLst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2"/>
                </a:solidFill>
                <a:effectLst>
                  <a:outerShdw dist="38100" sx="1000" sy="1000" algn="tl" rotWithShape="0">
                    <a:schemeClr val="bg1"/>
                  </a:outerShdw>
                </a:effectLst>
              </a:rPr>
              <a:t>Adaptive optics</a:t>
            </a:r>
            <a:endParaRPr lang="en-GB" dirty="0">
              <a:effectLst>
                <a:outerShdw dist="38100" sx="1000" sy="1000" algn="tl" rotWithShape="0">
                  <a:schemeClr val="bg1"/>
                </a:outerShdw>
              </a:effectLst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F707434D-CA60-1E33-FEE5-FD08519102FA}"/>
              </a:ext>
            </a:extLst>
          </p:cNvPr>
          <p:cNvSpPr txBox="1">
            <a:spLocks/>
          </p:cNvSpPr>
          <p:nvPr/>
        </p:nvSpPr>
        <p:spPr>
          <a:xfrm>
            <a:off x="6488899" y="1574276"/>
            <a:ext cx="4657201" cy="13784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</a:pPr>
            <a:r>
              <a:rPr lang="en-GB"/>
              <a:t>Corrects the distortions of light introduced by Earth’s atmosphere.</a:t>
            </a:r>
          </a:p>
          <a:p>
            <a:pPr>
              <a:lnSpc>
                <a:spcPts val="2400"/>
              </a:lnSpc>
            </a:pPr>
            <a:r>
              <a:rPr lang="en-GB"/>
              <a:t>Relies on a sophisticated system of powerful lasers and deformable mirrors.</a:t>
            </a:r>
          </a:p>
        </p:txBody>
      </p:sp>
      <p:pic>
        <p:nvPicPr>
          <p:cNvPr id="5" name="Bildplatzhalter 9">
            <a:extLst>
              <a:ext uri="{FF2B5EF4-FFF2-40B4-BE49-F238E27FC236}">
                <a16:creationId xmlns:a16="http://schemas.microsoft.com/office/drawing/2014/main" id="{F5EBDAD2-8823-794B-40F1-1D21BFC786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6100" y="3429000"/>
            <a:ext cx="5627688" cy="2952750"/>
          </a:xfrm>
          <a:prstGeom prst="rect">
            <a:avLst/>
          </a:prstGeom>
          <a:solidFill>
            <a:srgbClr val="D2108D"/>
          </a:solidFill>
          <a:ln w="12700" cmpd="sng">
            <a:solidFill>
              <a:schemeClr val="bg1"/>
            </a:solidFill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FAAA9A3-B5E6-AB44-81F6-15293F60B0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7A6C40-ACF2-EF46-94EF-AD0B9BDC6466}"/>
              </a:ext>
            </a:extLst>
          </p:cNvPr>
          <p:cNvSpPr txBox="1"/>
          <p:nvPr/>
        </p:nvSpPr>
        <p:spPr>
          <a:xfrm rot="-5400000">
            <a:off x="-1403400" y="4832399"/>
            <a:ext cx="29606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Matthias Siedel/ESO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9E0AC6-EA6A-70B4-CE13-1A9FECBEEB8B}"/>
              </a:ext>
            </a:extLst>
          </p:cNvPr>
          <p:cNvSpPr txBox="1"/>
          <p:nvPr/>
        </p:nvSpPr>
        <p:spPr>
          <a:xfrm rot="-5400000">
            <a:off x="4226669" y="4828431"/>
            <a:ext cx="2952751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ESO/Max Alexander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E7747E6-4B23-374F-A469-949D453501E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>
                <a:solidFill>
                  <a:schemeClr val="bg1">
                    <a:lumMod val="50000"/>
                  </a:schemeClr>
                </a:solidFill>
              </a:rPr>
              <a:t>ESO PUBLIC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64A593-52E2-8544-0E1F-9C7E97CD26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315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1D357818-1EC8-AEC6-034C-AE01F7F91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88B0C91-60EE-C9B8-65D4-3D0FAD641EF2}"/>
              </a:ext>
            </a:extLst>
          </p:cNvPr>
          <p:cNvSpPr txBox="1">
            <a:spLocks/>
          </p:cNvSpPr>
          <p:nvPr/>
        </p:nvSpPr>
        <p:spPr>
          <a:xfrm>
            <a:off x="936000" y="505730"/>
            <a:ext cx="3561715" cy="150880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400"/>
              </a:lnSpc>
              <a:spcBef>
                <a:spcPts val="0"/>
              </a:spcBef>
            </a:pPr>
            <a:r>
              <a:rPr lang="en-GB" sz="1800"/>
              <a:t>The VLT Laser Guide Star Facility was the first of its kind in the southern hemisphere.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470DADD-D0E3-17C4-EB46-6774471A4B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75BBE2-DB5B-B568-1D44-F092B0864327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ESO/L.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Calçada</a:t>
            </a:r>
            <a:endParaRPr lang="en-GB" sz="400" u="none" strike="noStrike" dirty="0">
              <a:solidFill>
                <a:schemeClr val="bg1"/>
              </a:solidFill>
              <a:effectLst/>
              <a:latin typeface="HelveticaNeueLT Com 55 Roman" panose="020B0604020202020204" pitchFamily="34" charset="77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DDC8DF1-564A-3704-C781-E558B86B6AE9}"/>
              </a:ext>
            </a:extLst>
          </p:cNvPr>
          <p:cNvSpPr txBox="1">
            <a:spLocks/>
          </p:cNvSpPr>
          <p:nvPr/>
        </p:nvSpPr>
        <p:spPr>
          <a:xfrm>
            <a:off x="1099061" y="2686660"/>
            <a:ext cx="1843521" cy="27456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400"/>
              </a:lnSpc>
              <a:spcBef>
                <a:spcPts val="0"/>
              </a:spcBef>
            </a:pPr>
            <a:r>
              <a:rPr lang="en-GB" sz="1500"/>
              <a:t>VLT Unit Telescope 4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7C3E436-5454-9373-DF27-02CD34E911DF}"/>
              </a:ext>
            </a:extLst>
          </p:cNvPr>
          <p:cNvSpPr txBox="1">
            <a:spLocks/>
          </p:cNvSpPr>
          <p:nvPr/>
        </p:nvSpPr>
        <p:spPr>
          <a:xfrm>
            <a:off x="1039127" y="4447946"/>
            <a:ext cx="2673474" cy="92333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500"/>
              <a:t>Raman laser cabinets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500"/>
              <a:t>Reference laser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500"/>
              <a:t>and pump laser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500"/>
              <a:t>(wavelength 1178 nm, infrared)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2D43211-ACB5-2B1A-41FE-C1050F1EB74C}"/>
              </a:ext>
            </a:extLst>
          </p:cNvPr>
          <p:cNvSpPr txBox="1">
            <a:spLocks/>
          </p:cNvSpPr>
          <p:nvPr/>
        </p:nvSpPr>
        <p:spPr>
          <a:xfrm>
            <a:off x="9458728" y="851906"/>
            <a:ext cx="1826506" cy="69249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500"/>
              <a:t>30-cm diameter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500"/>
              <a:t>laser beams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500"/>
              <a:t>(wavelength 589 nm)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4A8C7F1-4D3E-7FEF-DE10-6279D377A56A}"/>
              </a:ext>
            </a:extLst>
          </p:cNvPr>
          <p:cNvSpPr txBox="1">
            <a:spLocks/>
          </p:cNvSpPr>
          <p:nvPr/>
        </p:nvSpPr>
        <p:spPr>
          <a:xfrm>
            <a:off x="9225182" y="2321026"/>
            <a:ext cx="1826506" cy="46166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500"/>
              <a:t>Telescope enclosure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500"/>
              <a:t>(mostly cut-away)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F9667E1-F785-9DFA-A892-FF562A05FF54}"/>
              </a:ext>
            </a:extLst>
          </p:cNvPr>
          <p:cNvSpPr txBox="1">
            <a:spLocks/>
          </p:cNvSpPr>
          <p:nvPr/>
        </p:nvSpPr>
        <p:spPr>
          <a:xfrm>
            <a:off x="9640656" y="3559314"/>
            <a:ext cx="1826506" cy="92333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500"/>
              <a:t>Laser-launch telescopes</a:t>
            </a:r>
            <a:br>
              <a:rPr lang="en-GB" sz="1500"/>
            </a:br>
            <a:r>
              <a:rPr lang="en-GB" sz="1500"/>
              <a:t>Beam control and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1500"/>
              <a:t>frequency doubler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2033FF6-740D-A001-9D80-80B61521321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ESO PUBLIC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A4C8329-99BD-1BC1-1FFC-144F7D13F3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529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EC2BBFB-A3A0-D46F-30F8-3837B06F9615}"/>
              </a:ext>
            </a:extLst>
          </p:cNvPr>
          <p:cNvSpPr txBox="1">
            <a:spLocks/>
          </p:cNvSpPr>
          <p:nvPr/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ESO telescopes</a:t>
            </a:r>
          </a:p>
        </p:txBody>
      </p:sp>
      <p:sp>
        <p:nvSpPr>
          <p:cNvPr id="8" name="Textplatzhalter 1">
            <a:extLst>
              <a:ext uri="{FF2B5EF4-FFF2-40B4-BE49-F238E27FC236}">
                <a16:creationId xmlns:a16="http://schemas.microsoft.com/office/drawing/2014/main" id="{B3C7E1AA-7E92-32B9-521F-653A5448AD50}"/>
              </a:ext>
            </a:extLst>
          </p:cNvPr>
          <p:cNvSpPr txBox="1">
            <a:spLocks/>
          </p:cNvSpPr>
          <p:nvPr/>
        </p:nvSpPr>
        <p:spPr>
          <a:xfrm>
            <a:off x="856786" y="1528739"/>
            <a:ext cx="3448051" cy="49475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de-DE" sz="2400" b="1" dirty="0" err="1"/>
              <a:t>Paranal</a:t>
            </a:r>
            <a:endParaRPr lang="de-DE" sz="2400" b="1" dirty="0"/>
          </a:p>
        </p:txBody>
      </p:sp>
      <p:sp>
        <p:nvSpPr>
          <p:cNvPr id="9" name="Textplatzhalter 1">
            <a:extLst>
              <a:ext uri="{FF2B5EF4-FFF2-40B4-BE49-F238E27FC236}">
                <a16:creationId xmlns:a16="http://schemas.microsoft.com/office/drawing/2014/main" id="{99C87BC9-F69B-B994-EA4C-5A9F78F10BC8}"/>
              </a:ext>
            </a:extLst>
          </p:cNvPr>
          <p:cNvSpPr txBox="1">
            <a:spLocks/>
          </p:cNvSpPr>
          <p:nvPr/>
        </p:nvSpPr>
        <p:spPr>
          <a:xfrm>
            <a:off x="2526823" y="4223685"/>
            <a:ext cx="3448051" cy="396240"/>
          </a:xfrm>
          <a:prstGeom prst="rect">
            <a:avLst/>
          </a:prstGeom>
          <a:noFill/>
          <a:effectLst/>
        </p:spPr>
        <p:txBody>
          <a:bodyPr lIns="0" tIns="0" rIns="0" bIns="0" anchor="ctr"/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 err="1"/>
              <a:t>Armazones</a:t>
            </a:r>
            <a:endParaRPr lang="de-DE" dirty="0"/>
          </a:p>
        </p:txBody>
      </p:sp>
      <p:sp>
        <p:nvSpPr>
          <p:cNvPr id="10" name="Textplatzhalter 1">
            <a:extLst>
              <a:ext uri="{FF2B5EF4-FFF2-40B4-BE49-F238E27FC236}">
                <a16:creationId xmlns:a16="http://schemas.microsoft.com/office/drawing/2014/main" id="{D3188B51-B0CF-19A1-3CF1-4ED1F0874AF6}"/>
              </a:ext>
            </a:extLst>
          </p:cNvPr>
          <p:cNvSpPr txBox="1">
            <a:spLocks/>
          </p:cNvSpPr>
          <p:nvPr/>
        </p:nvSpPr>
        <p:spPr>
          <a:xfrm>
            <a:off x="9053142" y="1541972"/>
            <a:ext cx="1741171" cy="396240"/>
          </a:xfrm>
          <a:prstGeom prst="rect">
            <a:avLst/>
          </a:prstGeom>
          <a:noFill/>
          <a:effectLst/>
        </p:spPr>
        <p:txBody>
          <a:bodyPr lIns="0" tIns="0" rIns="0" bIns="0" anchor="ctr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dirty="0" err="1"/>
              <a:t>Chajnantor</a:t>
            </a:r>
            <a:endParaRPr lang="de-DE" dirty="0"/>
          </a:p>
        </p:txBody>
      </p:sp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83F2E707-C0D3-FFED-9D04-231315D4975F}"/>
              </a:ext>
            </a:extLst>
          </p:cNvPr>
          <p:cNvSpPr txBox="1">
            <a:spLocks/>
          </p:cNvSpPr>
          <p:nvPr/>
        </p:nvSpPr>
        <p:spPr>
          <a:xfrm>
            <a:off x="7651062" y="4166112"/>
            <a:ext cx="1741171" cy="396240"/>
          </a:xfrm>
          <a:prstGeom prst="rect">
            <a:avLst/>
          </a:prstGeom>
          <a:noFill/>
          <a:effectLst/>
        </p:spPr>
        <p:txBody>
          <a:bodyPr lIns="0" tIns="0" rIns="0" bIns="0" anchor="ctr"/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dirty="0"/>
              <a:t>La Silla</a:t>
            </a:r>
          </a:p>
        </p:txBody>
      </p:sp>
      <p:sp>
        <p:nvSpPr>
          <p:cNvPr id="12" name="Textplatzhalter 1">
            <a:extLst>
              <a:ext uri="{FF2B5EF4-FFF2-40B4-BE49-F238E27FC236}">
                <a16:creationId xmlns:a16="http://schemas.microsoft.com/office/drawing/2014/main" id="{5C5B1DFF-6292-671B-12B8-DA068E2A3751}"/>
              </a:ext>
            </a:extLst>
          </p:cNvPr>
          <p:cNvSpPr txBox="1">
            <a:spLocks/>
          </p:cNvSpPr>
          <p:nvPr/>
        </p:nvSpPr>
        <p:spPr>
          <a:xfrm>
            <a:off x="9982945" y="2928182"/>
            <a:ext cx="884132" cy="385362"/>
          </a:xfrm>
          <a:prstGeom prst="rect">
            <a:avLst/>
          </a:prstGeom>
          <a:noFill/>
          <a:effectLst/>
        </p:spPr>
        <p:txBody>
          <a:bodyPr lIns="0" tIns="0" rIns="0" bIns="0" anchor="t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b="0" dirty="0"/>
              <a:t>ALMA</a:t>
            </a:r>
          </a:p>
        </p:txBody>
      </p:sp>
      <p:sp>
        <p:nvSpPr>
          <p:cNvPr id="13" name="Textplatzhalter 1">
            <a:extLst>
              <a:ext uri="{FF2B5EF4-FFF2-40B4-BE49-F238E27FC236}">
                <a16:creationId xmlns:a16="http://schemas.microsoft.com/office/drawing/2014/main" id="{4868910E-BE79-E466-B3DB-612345E54C5B}"/>
              </a:ext>
            </a:extLst>
          </p:cNvPr>
          <p:cNvSpPr txBox="1">
            <a:spLocks/>
          </p:cNvSpPr>
          <p:nvPr/>
        </p:nvSpPr>
        <p:spPr>
          <a:xfrm>
            <a:off x="7817977" y="5409981"/>
            <a:ext cx="2574291" cy="385362"/>
          </a:xfrm>
          <a:prstGeom prst="rect">
            <a:avLst/>
          </a:prstGeom>
          <a:noFill/>
          <a:effectLst/>
        </p:spPr>
        <p:txBody>
          <a:bodyPr lIns="0" tIns="0" rIns="0" bIns="0" anchor="t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b="0" dirty="0" err="1"/>
              <a:t>Telescopes</a:t>
            </a:r>
            <a:r>
              <a:rPr lang="de-DE" sz="1800" b="0" dirty="0"/>
              <a:t> at La Silla</a:t>
            </a:r>
          </a:p>
        </p:txBody>
      </p:sp>
      <p:sp>
        <p:nvSpPr>
          <p:cNvPr id="14" name="Textplatzhalter 1">
            <a:extLst>
              <a:ext uri="{FF2B5EF4-FFF2-40B4-BE49-F238E27FC236}">
                <a16:creationId xmlns:a16="http://schemas.microsoft.com/office/drawing/2014/main" id="{E15326FC-44D0-CDD2-81A4-017207D3C85A}"/>
              </a:ext>
            </a:extLst>
          </p:cNvPr>
          <p:cNvSpPr txBox="1">
            <a:spLocks/>
          </p:cNvSpPr>
          <p:nvPr/>
        </p:nvSpPr>
        <p:spPr>
          <a:xfrm>
            <a:off x="2516875" y="5409981"/>
            <a:ext cx="884132" cy="385362"/>
          </a:xfrm>
          <a:prstGeom prst="rect">
            <a:avLst/>
          </a:prstGeom>
          <a:noFill/>
          <a:effectLst/>
        </p:spPr>
        <p:txBody>
          <a:bodyPr lIns="0" tIns="0" rIns="0" bIns="0" anchor="t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b="0" dirty="0">
                <a:solidFill>
                  <a:schemeClr val="tx2"/>
                </a:solidFill>
              </a:rPr>
              <a:t>ELT**</a:t>
            </a:r>
          </a:p>
        </p:txBody>
      </p:sp>
      <p:sp>
        <p:nvSpPr>
          <p:cNvPr id="15" name="Textplatzhalter 1">
            <a:extLst>
              <a:ext uri="{FF2B5EF4-FFF2-40B4-BE49-F238E27FC236}">
                <a16:creationId xmlns:a16="http://schemas.microsoft.com/office/drawing/2014/main" id="{AAA7D621-5B00-2985-5326-B334F36C397C}"/>
              </a:ext>
            </a:extLst>
          </p:cNvPr>
          <p:cNvSpPr txBox="1">
            <a:spLocks/>
          </p:cNvSpPr>
          <p:nvPr/>
        </p:nvSpPr>
        <p:spPr>
          <a:xfrm>
            <a:off x="3199108" y="2928182"/>
            <a:ext cx="1077237" cy="686726"/>
          </a:xfrm>
          <a:prstGeom prst="rect">
            <a:avLst/>
          </a:prstGeom>
          <a:noFill/>
          <a:effectLst/>
        </p:spPr>
        <p:txBody>
          <a:bodyPr lIns="0" tIns="0" rIns="0" bIns="0" anchor="t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</a:pPr>
            <a:r>
              <a:rPr lang="de-DE" sz="1800" b="0" dirty="0">
                <a:solidFill>
                  <a:schemeClr val="tx2"/>
                </a:solidFill>
              </a:rPr>
              <a:t>CTA</a:t>
            </a:r>
            <a:br>
              <a:rPr lang="de-DE" sz="1800" b="0" dirty="0">
                <a:solidFill>
                  <a:schemeClr val="tx2"/>
                </a:solidFill>
              </a:rPr>
            </a:br>
            <a:r>
              <a:rPr lang="de-DE" sz="1800" b="0" dirty="0">
                <a:solidFill>
                  <a:schemeClr val="tx2"/>
                </a:solidFill>
              </a:rPr>
              <a:t>  South*</a:t>
            </a:r>
          </a:p>
        </p:txBody>
      </p:sp>
      <p:sp>
        <p:nvSpPr>
          <p:cNvPr id="16" name="Textplatzhalter 1">
            <a:extLst>
              <a:ext uri="{FF2B5EF4-FFF2-40B4-BE49-F238E27FC236}">
                <a16:creationId xmlns:a16="http://schemas.microsoft.com/office/drawing/2014/main" id="{A2E1F241-C7A6-E054-A642-67D72C7AEFD6}"/>
              </a:ext>
            </a:extLst>
          </p:cNvPr>
          <p:cNvSpPr txBox="1">
            <a:spLocks/>
          </p:cNvSpPr>
          <p:nvPr/>
        </p:nvSpPr>
        <p:spPr>
          <a:xfrm>
            <a:off x="2074809" y="2928182"/>
            <a:ext cx="884132" cy="321819"/>
          </a:xfrm>
          <a:prstGeom prst="rect">
            <a:avLst/>
          </a:prstGeom>
          <a:noFill/>
          <a:effectLst/>
        </p:spPr>
        <p:txBody>
          <a:bodyPr lIns="0" tIns="0" rIns="0" bIns="0" anchor="t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</a:pPr>
            <a:r>
              <a:rPr lang="de-DE" sz="1800" b="0" dirty="0"/>
              <a:t>VISTA</a:t>
            </a:r>
          </a:p>
        </p:txBody>
      </p:sp>
      <p:sp>
        <p:nvSpPr>
          <p:cNvPr id="27" name="Textplatzhalter 1">
            <a:extLst>
              <a:ext uri="{FF2B5EF4-FFF2-40B4-BE49-F238E27FC236}">
                <a16:creationId xmlns:a16="http://schemas.microsoft.com/office/drawing/2014/main" id="{FC326DD5-DD02-4734-0C5B-68ED1A20F91C}"/>
              </a:ext>
            </a:extLst>
          </p:cNvPr>
          <p:cNvSpPr txBox="1">
            <a:spLocks/>
          </p:cNvSpPr>
          <p:nvPr/>
        </p:nvSpPr>
        <p:spPr>
          <a:xfrm>
            <a:off x="811795" y="2928182"/>
            <a:ext cx="884132" cy="686726"/>
          </a:xfrm>
          <a:prstGeom prst="rect">
            <a:avLst/>
          </a:prstGeom>
          <a:noFill/>
          <a:effectLst/>
        </p:spPr>
        <p:txBody>
          <a:bodyPr lIns="0" tIns="0" rIns="0" bIns="0" anchor="t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</a:pPr>
            <a:r>
              <a:rPr lang="de-DE" sz="1800" b="0" dirty="0"/>
              <a:t>VLT</a:t>
            </a:r>
          </a:p>
          <a:p>
            <a:pPr>
              <a:lnSpc>
                <a:spcPts val="2800"/>
              </a:lnSpc>
            </a:pPr>
            <a:r>
              <a:rPr lang="de-DE" sz="1800" b="0" dirty="0"/>
              <a:t>VLTI</a:t>
            </a:r>
          </a:p>
        </p:txBody>
      </p:sp>
      <p:sp>
        <p:nvSpPr>
          <p:cNvPr id="28" name="Textplatzhalter 1">
            <a:extLst>
              <a:ext uri="{FF2B5EF4-FFF2-40B4-BE49-F238E27FC236}">
                <a16:creationId xmlns:a16="http://schemas.microsoft.com/office/drawing/2014/main" id="{1CCBB3FB-08FA-41CE-668B-50EF5B2C56AE}"/>
              </a:ext>
            </a:extLst>
          </p:cNvPr>
          <p:cNvSpPr txBox="1">
            <a:spLocks/>
          </p:cNvSpPr>
          <p:nvPr/>
        </p:nvSpPr>
        <p:spPr>
          <a:xfrm>
            <a:off x="3872122" y="5565723"/>
            <a:ext cx="2102752" cy="593157"/>
          </a:xfrm>
          <a:prstGeom prst="rect">
            <a:avLst/>
          </a:prstGeom>
          <a:noFill/>
          <a:effectLst/>
        </p:spPr>
        <p:txBody>
          <a:bodyPr lIns="0" tIns="0" rIns="0" bIns="0" anchor="t"/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400" b="1" u="non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998" indent="-71998" algn="l">
              <a:lnSpc>
                <a:spcPts val="2133"/>
              </a:lnSpc>
            </a:pPr>
            <a:r>
              <a:rPr lang="de-DE" sz="1500" b="0" dirty="0">
                <a:solidFill>
                  <a:schemeClr val="tx2"/>
                </a:solidFill>
              </a:rPr>
              <a:t>* in </a:t>
            </a:r>
            <a:r>
              <a:rPr lang="de-DE" sz="1500" b="0" dirty="0" err="1">
                <a:solidFill>
                  <a:schemeClr val="tx2"/>
                </a:solidFill>
              </a:rPr>
              <a:t>preparatory</a:t>
            </a:r>
            <a:r>
              <a:rPr lang="de-DE" sz="1500" b="0" dirty="0">
                <a:solidFill>
                  <a:schemeClr val="tx2"/>
                </a:solidFill>
              </a:rPr>
              <a:t> </a:t>
            </a:r>
            <a:r>
              <a:rPr lang="de-DE" sz="1500" b="0" dirty="0" err="1">
                <a:solidFill>
                  <a:schemeClr val="tx2"/>
                </a:solidFill>
              </a:rPr>
              <a:t>phase</a:t>
            </a:r>
            <a:endParaRPr lang="de-DE" sz="1500" b="0" dirty="0">
              <a:solidFill>
                <a:schemeClr val="tx2"/>
              </a:solidFill>
            </a:endParaRPr>
          </a:p>
          <a:p>
            <a:pPr marL="71998" indent="-71998" algn="l">
              <a:lnSpc>
                <a:spcPts val="2133"/>
              </a:lnSpc>
            </a:pPr>
            <a:r>
              <a:rPr lang="de-DE" sz="1500" b="0" dirty="0">
                <a:solidFill>
                  <a:schemeClr val="tx2"/>
                </a:solidFill>
              </a:rPr>
              <a:t>** </a:t>
            </a:r>
            <a:r>
              <a:rPr lang="de-DE" sz="1500" b="0" dirty="0" err="1">
                <a:solidFill>
                  <a:schemeClr val="tx2"/>
                </a:solidFill>
              </a:rPr>
              <a:t>under</a:t>
            </a:r>
            <a:r>
              <a:rPr lang="de-DE" sz="1500" b="0" dirty="0">
                <a:solidFill>
                  <a:schemeClr val="tx2"/>
                </a:solidFill>
              </a:rPr>
              <a:t> </a:t>
            </a:r>
            <a:r>
              <a:rPr lang="de-DE" sz="1500" b="0" dirty="0" err="1">
                <a:solidFill>
                  <a:schemeClr val="tx2"/>
                </a:solidFill>
              </a:rPr>
              <a:t>construction</a:t>
            </a:r>
            <a:endParaRPr lang="de-DE" sz="1500" b="0" dirty="0">
              <a:solidFill>
                <a:schemeClr val="tx2"/>
              </a:solidFill>
            </a:endParaRPr>
          </a:p>
        </p:txBody>
      </p: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A8860A20-BA52-61C2-F0D0-F1C551D385F2}"/>
              </a:ext>
            </a:extLst>
          </p:cNvPr>
          <p:cNvCxnSpPr/>
          <p:nvPr/>
        </p:nvCxnSpPr>
        <p:spPr>
          <a:xfrm>
            <a:off x="0" y="6382322"/>
            <a:ext cx="6084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Grafik 33">
            <a:extLst>
              <a:ext uri="{FF2B5EF4-FFF2-40B4-BE49-F238E27FC236}">
                <a16:creationId xmlns:a16="http://schemas.microsoft.com/office/drawing/2014/main" id="{CF95D71A-1068-74E0-1EDE-27B1A4339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C5C784-53F7-11E0-55E4-CE8C84B538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3F3C4E-C65E-1CAB-AFA6-23CB076309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FFCDB04-7B20-1707-F3FD-7782CA152F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Here the section title </a:t>
            </a:r>
            <a:r>
              <a:rPr lang="en-US" i="1"/>
              <a:t>Author and Occasion in Italics</a:t>
            </a:r>
            <a:endParaRPr lang="de-CH" i="1" dirty="0"/>
          </a:p>
        </p:txBody>
      </p:sp>
    </p:spTree>
    <p:extLst>
      <p:ext uri="{BB962C8B-B14F-4D97-AF65-F5344CB8AC3E}">
        <p14:creationId xmlns:p14="http://schemas.microsoft.com/office/powerpoint/2010/main" val="2708190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A7D9BD7D-0EA6-3C2D-5C9D-B7BF25386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B98149E-1814-89B6-FCE7-E89C99204BD1}"/>
              </a:ext>
            </a:extLst>
          </p:cNvPr>
          <p:cNvSpPr txBox="1">
            <a:spLocks/>
          </p:cNvSpPr>
          <p:nvPr/>
        </p:nvSpPr>
        <p:spPr>
          <a:xfrm>
            <a:off x="2974824" y="2476410"/>
            <a:ext cx="5667375" cy="8327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dirty="0"/>
              <a:t>VLT Interferometer (VLTI) </a:t>
            </a:r>
            <a:br>
              <a:rPr lang="en-GB" dirty="0"/>
            </a:br>
            <a:r>
              <a:rPr lang="en-GB" dirty="0"/>
              <a:t>acts like a virtual </a:t>
            </a:r>
            <a:r>
              <a:rPr lang="en-GB" b="1" dirty="0"/>
              <a:t>130-metre telescope</a:t>
            </a:r>
          </a:p>
        </p:txBody>
      </p:sp>
      <p:sp>
        <p:nvSpPr>
          <p:cNvPr id="4" name="Ellipse 4">
            <a:extLst>
              <a:ext uri="{FF2B5EF4-FFF2-40B4-BE49-F238E27FC236}">
                <a16:creationId xmlns:a16="http://schemas.microsoft.com/office/drawing/2014/main" id="{52711905-1F2F-F305-352F-33F205759B0C}"/>
              </a:ext>
            </a:extLst>
          </p:cNvPr>
          <p:cNvSpPr/>
          <p:nvPr/>
        </p:nvSpPr>
        <p:spPr>
          <a:xfrm>
            <a:off x="128751" y="159026"/>
            <a:ext cx="11099649" cy="6385854"/>
          </a:xfrm>
          <a:prstGeom prst="ellipse">
            <a:avLst/>
          </a:prstGeom>
          <a:noFill/>
          <a:ln w="158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E923EA05-D6B3-73D2-D0D9-15A0C2A724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EAC388-20A3-EEC3-4179-5FD1708E417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87BDF-4BC8-45EE-5FD7-904AACB326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50422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5">
            <a:extLst>
              <a:ext uri="{FF2B5EF4-FFF2-40B4-BE49-F238E27FC236}">
                <a16:creationId xmlns:a16="http://schemas.microsoft.com/office/drawing/2014/main" id="{F72EECF2-E2CB-6637-8C48-48ABC7529F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400" y="3434400"/>
            <a:ext cx="6090600" cy="3423600"/>
          </a:xfrm>
          <a:prstGeom prst="rect">
            <a:avLst/>
          </a:prstGeom>
        </p:spPr>
      </p:pic>
      <p:pic>
        <p:nvPicPr>
          <p:cNvPr id="3" name="Bildplatzhalter 6" descr="Ein Bild, das Boden, drinnen enthält.&#10;&#10;Automatisch generierte Beschreibung">
            <a:extLst>
              <a:ext uri="{FF2B5EF4-FFF2-40B4-BE49-F238E27FC236}">
                <a16:creationId xmlns:a16="http://schemas.microsoft.com/office/drawing/2014/main" id="{1CFE5E5F-82EA-320E-F05C-6BAA3AB7BB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1238" cy="6858000"/>
          </a:xfrm>
          <a:prstGeom prst="rect">
            <a:avLst/>
          </a:prstGeom>
        </p:spPr>
      </p:pic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C3377ECC-81EB-CD5D-2EF6-FF3FE8AFEDC2}"/>
              </a:ext>
            </a:extLst>
          </p:cNvPr>
          <p:cNvSpPr txBox="1">
            <a:spLocks/>
          </p:cNvSpPr>
          <p:nvPr/>
        </p:nvSpPr>
        <p:spPr>
          <a:xfrm>
            <a:off x="884505" y="2718174"/>
            <a:ext cx="4476115" cy="38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algn="r"/>
            <a:r>
              <a:rPr lang="en-GB" b="1" dirty="0">
                <a:solidFill>
                  <a:schemeClr val="bg1"/>
                </a:solidFill>
              </a:rPr>
              <a:t>Inside the VLT…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CAB02F35-2426-BA28-83E3-D38D0F0BB15C}"/>
              </a:ext>
            </a:extLst>
          </p:cNvPr>
          <p:cNvSpPr txBox="1">
            <a:spLocks/>
          </p:cNvSpPr>
          <p:nvPr/>
        </p:nvSpPr>
        <p:spPr>
          <a:xfrm>
            <a:off x="6455206" y="3622049"/>
            <a:ext cx="4836682" cy="40229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algn="r"/>
            <a:r>
              <a:rPr lang="en-GB" b="1" dirty="0">
                <a:solidFill>
                  <a:schemeClr val="bg1"/>
                </a:solidFill>
              </a:rPr>
              <a:t>…and the VLTI</a:t>
            </a:r>
          </a:p>
        </p:txBody>
      </p:sp>
      <p:pic>
        <p:nvPicPr>
          <p:cNvPr id="12" name="Bildplatzhalter 8">
            <a:extLst>
              <a:ext uri="{FF2B5EF4-FFF2-40B4-BE49-F238E27FC236}">
                <a16:creationId xmlns:a16="http://schemas.microsoft.com/office/drawing/2014/main" id="{E0398C0E-972C-32D4-DE33-4266914FA2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400" y="0"/>
            <a:ext cx="6090600" cy="34236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18680C9-CC45-317C-733F-69B696CD23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E74571-790A-A446-2516-4CF8A35B4726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effectLst/>
                <a:latin typeface="HelveticaNeueLT Com 55 Roman" panose="020B0604020202020204" pitchFamily="34" charset="77"/>
              </a:rPr>
              <a:t>Credit: ESO/F. </a:t>
            </a:r>
            <a:r>
              <a:rPr lang="en-GB" sz="400" u="none" strike="noStrike" dirty="0" err="1">
                <a:effectLst/>
                <a:latin typeface="HelveticaNeueLT Com 55 Roman" panose="020B0604020202020204" pitchFamily="34" charset="77"/>
              </a:rPr>
              <a:t>Kamphues</a:t>
            </a:r>
            <a:endParaRPr lang="en-GB" sz="400" u="none" strike="noStrike" dirty="0">
              <a:effectLst/>
              <a:latin typeface="HelveticaNeueLT Com 55 Roman" panose="020B0604020202020204" pitchFamily="34" charset="77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1E1F6F5-C9ED-15F5-6F9E-DF35DA052AE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95DD6C3-39CF-2D7C-F8B9-4EBDED3C84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36655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71C72076-BC01-CC6D-E868-AB5D20053A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2A81BF9-9062-490F-0E0E-CE4372B1155E}"/>
              </a:ext>
            </a:extLst>
          </p:cNvPr>
          <p:cNvSpPr txBox="1">
            <a:spLocks/>
          </p:cNvSpPr>
          <p:nvPr/>
        </p:nvSpPr>
        <p:spPr>
          <a:xfrm>
            <a:off x="936000" y="0"/>
            <a:ext cx="8758385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Paranal Observatory science highlights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E25D4A-3E82-7C70-219F-E58D61D1F99F}"/>
              </a:ext>
            </a:extLst>
          </p:cNvPr>
          <p:cNvSpPr txBox="1">
            <a:spLocks/>
          </p:cNvSpPr>
          <p:nvPr/>
        </p:nvSpPr>
        <p:spPr>
          <a:xfrm>
            <a:off x="936000" y="3554702"/>
            <a:ext cx="5341550" cy="242963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200"/>
              </a:lnSpc>
              <a:spcBef>
                <a:spcPts val="0"/>
              </a:spcBef>
            </a:pPr>
            <a:r>
              <a:rPr lang="en-GB" dirty="0"/>
              <a:t>Discovery of a supermassive </a:t>
            </a:r>
            <a:br>
              <a:rPr lang="en-GB" dirty="0"/>
            </a:br>
            <a:r>
              <a:rPr lang="en-GB" dirty="0"/>
              <a:t>black hole at the centre of the </a:t>
            </a:r>
            <a:br>
              <a:rPr lang="en-GB" dirty="0"/>
            </a:br>
            <a:r>
              <a:rPr lang="en-GB" dirty="0"/>
              <a:t>Milky Way – our galaxy </a:t>
            </a:r>
          </a:p>
          <a:p>
            <a:pPr algn="l">
              <a:lnSpc>
                <a:spcPts val="3200"/>
              </a:lnSpc>
              <a:spcBef>
                <a:spcPts val="0"/>
              </a:spcBef>
            </a:pPr>
            <a:br>
              <a:rPr lang="en-GB" dirty="0"/>
            </a:br>
            <a:r>
              <a:rPr lang="en-GB" b="1" dirty="0"/>
              <a:t>Awarded the Nobel Prize</a:t>
            </a:r>
            <a:br>
              <a:rPr lang="en-GB" b="1" dirty="0"/>
            </a:br>
            <a:r>
              <a:rPr lang="en-GB" b="1" dirty="0"/>
              <a:t>in Physics 2020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B245557-49E9-9122-AD7E-31A38DB141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977797-3C96-D035-3BBF-9BA507C34D47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ESO/L.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Calçada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/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spaceengine.org</a:t>
            </a:r>
            <a:endParaRPr lang="en-GB" sz="400" u="none" strike="noStrike" dirty="0">
              <a:solidFill>
                <a:schemeClr val="bg1"/>
              </a:solidFill>
              <a:effectLst/>
              <a:latin typeface="HelveticaNeueLT Com 55 Roman" panose="020B0604020202020204" pitchFamily="34" charset="77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F36655C-01CC-3222-D8A6-E765C8012C8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A4F390-20B5-729E-A6B2-06CCDABAD2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4702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80BA886F-17BB-F147-3C61-9E082CED37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AA87DC0-41F2-6208-89CA-B2D989AAC909}"/>
              </a:ext>
            </a:extLst>
          </p:cNvPr>
          <p:cNvSpPr txBox="1">
            <a:spLocks/>
          </p:cNvSpPr>
          <p:nvPr/>
        </p:nvSpPr>
        <p:spPr>
          <a:xfrm>
            <a:off x="900000" y="3962648"/>
            <a:ext cx="10393200" cy="201927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00"/>
              </a:lnSpc>
              <a:spcBef>
                <a:spcPts val="0"/>
              </a:spcBef>
            </a:pPr>
            <a:r>
              <a:rPr lang="en-GB" b="1" dirty="0"/>
              <a:t>First light from a gravitational wave event</a:t>
            </a:r>
          </a:p>
          <a:p>
            <a:pPr>
              <a:lnSpc>
                <a:spcPts val="3200"/>
              </a:lnSpc>
              <a:spcBef>
                <a:spcPts val="0"/>
              </a:spcBef>
            </a:pPr>
            <a:r>
              <a:rPr lang="en-GB" dirty="0"/>
              <a:t> </a:t>
            </a:r>
          </a:p>
          <a:p>
            <a:pPr>
              <a:lnSpc>
                <a:spcPts val="3200"/>
              </a:lnSpc>
              <a:spcBef>
                <a:spcPts val="0"/>
              </a:spcBef>
            </a:pPr>
            <a:r>
              <a:rPr lang="en-GB" dirty="0"/>
              <a:t>ESO’s fleet of telescopes characterised the first visible counterpart of a gravitational wave source. These </a:t>
            </a:r>
            <a:r>
              <a:rPr lang="en-GB" b="1" dirty="0"/>
              <a:t>historic observations</a:t>
            </a:r>
            <a:r>
              <a:rPr lang="en-GB" dirty="0"/>
              <a:t> helped reveal that this unique object is the result of the </a:t>
            </a:r>
            <a:r>
              <a:rPr lang="en-GB" b="1" dirty="0"/>
              <a:t>merger of two neutron stars</a:t>
            </a:r>
            <a:endParaRPr lang="en-GB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AF6F2F1-4DCB-C0C8-3CF9-F74A5FF705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4996E-BF7C-34F7-38B3-CD0FD4E1756F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ESO/A.J. Levan, N.R. Tanvir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053677-414A-D83D-BB4B-28A4A25C325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02245-7015-8364-6FAC-BB458DDB4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9578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4A00EAEE-665A-8B79-84B8-90E3685188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FF007B6-2374-6577-EA9D-FC373F722D7D}"/>
              </a:ext>
            </a:extLst>
          </p:cNvPr>
          <p:cNvSpPr txBox="1">
            <a:spLocks/>
          </p:cNvSpPr>
          <p:nvPr/>
        </p:nvSpPr>
        <p:spPr>
          <a:xfrm>
            <a:off x="3605843" y="5207931"/>
            <a:ext cx="7411312" cy="78816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200"/>
              </a:lnSpc>
              <a:spcBef>
                <a:spcPts val="0"/>
              </a:spcBef>
            </a:pPr>
            <a:r>
              <a:rPr lang="en-GB" b="1" dirty="0"/>
              <a:t>First image of an exoplanet</a:t>
            </a:r>
            <a:r>
              <a:rPr lang="en-GB" dirty="0"/>
              <a:t> </a:t>
            </a:r>
          </a:p>
          <a:p>
            <a:pPr algn="l">
              <a:lnSpc>
                <a:spcPts val="3200"/>
              </a:lnSpc>
              <a:spcBef>
                <a:spcPts val="0"/>
              </a:spcBef>
            </a:pPr>
            <a:r>
              <a:rPr lang="en-GB" dirty="0"/>
              <a:t>revealed in adaptive optics assisted VLT observations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AF138FC-5417-A88A-EA13-CBA9C833F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DBC3B-67BA-284A-767D-51946CAD7F1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C9034F-41B7-19B7-8AC2-293A431FC1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05001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7841134F-CB16-76AC-C496-4DA6E9B131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7DFC451-3E2D-FC1E-0430-EC3F8CD72672}"/>
              </a:ext>
            </a:extLst>
          </p:cNvPr>
          <p:cNvSpPr txBox="1">
            <a:spLocks/>
          </p:cNvSpPr>
          <p:nvPr/>
        </p:nvSpPr>
        <p:spPr>
          <a:xfrm>
            <a:off x="936000" y="2169771"/>
            <a:ext cx="10724319" cy="940322"/>
          </a:xfrm>
          <a:prstGeom prst="rect">
            <a:avLst/>
          </a:prstGeom>
        </p:spPr>
        <p:txBody>
          <a:bodyPr vert="horz" lIns="0" tIns="0" rIns="0" bIns="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GB" dirty="0"/>
              <a:t>ALMA — </a:t>
            </a:r>
            <a:br>
              <a:rPr lang="en-GB" dirty="0"/>
            </a:br>
            <a:r>
              <a:rPr lang="en-GB" dirty="0"/>
              <a:t>the Atacama Large </a:t>
            </a:r>
            <a:r>
              <a:rPr lang="en-GB" dirty="0" err="1"/>
              <a:t>Millimeter</a:t>
            </a:r>
            <a:r>
              <a:rPr lang="en-GB" dirty="0"/>
              <a:t>/</a:t>
            </a:r>
            <a:r>
              <a:rPr lang="en-GB" dirty="0" err="1"/>
              <a:t>submillimeter</a:t>
            </a:r>
            <a:r>
              <a:rPr lang="en-GB" dirty="0"/>
              <a:t> Array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1CC9448-94D6-539A-6A90-5715E9068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D08316-2527-0567-4CDD-CCDF465E5BE9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Clem &amp; Adri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Bacri-Normier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 (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wingsforscience.com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)/ESO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0299C-BC03-A20B-98B1-5CFC3FF647D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B0771-4E16-679D-F6AF-3B60195297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26674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A56C004A-5E63-18F9-935D-07F5405E3A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B1199A5-EFEF-FB8D-D8A3-427D01E65ED6}"/>
              </a:ext>
            </a:extLst>
          </p:cNvPr>
          <p:cNvSpPr txBox="1">
            <a:spLocks/>
          </p:cNvSpPr>
          <p:nvPr/>
        </p:nvSpPr>
        <p:spPr>
          <a:xfrm>
            <a:off x="1969687" y="2014538"/>
            <a:ext cx="8252626" cy="11985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00"/>
              </a:lnSpc>
              <a:spcBef>
                <a:spcPts val="0"/>
              </a:spcBef>
            </a:pPr>
            <a:r>
              <a:rPr lang="en-US" dirty="0"/>
              <a:t>The </a:t>
            </a:r>
            <a:r>
              <a:rPr lang="en-US" b="1" dirty="0"/>
              <a:t>ALMA telescope </a:t>
            </a:r>
            <a:r>
              <a:rPr lang="en-US" dirty="0"/>
              <a:t>is a </a:t>
            </a:r>
            <a:r>
              <a:rPr lang="en-US" b="1" dirty="0"/>
              <a:t>global partnership</a:t>
            </a:r>
            <a:r>
              <a:rPr lang="en-US" dirty="0"/>
              <a:t> between the scientific communities of </a:t>
            </a:r>
            <a:r>
              <a:rPr lang="en-US" b="1" dirty="0"/>
              <a:t>East Asia</a:t>
            </a:r>
            <a:r>
              <a:rPr lang="en-US" dirty="0"/>
              <a:t>, </a:t>
            </a:r>
            <a:r>
              <a:rPr lang="en-US" b="1" dirty="0"/>
              <a:t>ESO</a:t>
            </a:r>
            <a:r>
              <a:rPr lang="en-US" dirty="0"/>
              <a:t> and </a:t>
            </a:r>
            <a:r>
              <a:rPr lang="en-US" b="1" dirty="0"/>
              <a:t>North America</a:t>
            </a:r>
            <a:r>
              <a:rPr lang="en-US" dirty="0"/>
              <a:t> together with </a:t>
            </a:r>
            <a:r>
              <a:rPr lang="en-US" b="1" dirty="0"/>
              <a:t>Chile</a:t>
            </a:r>
            <a:endParaRPr lang="de-DE" b="1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2606B3E-AFB7-CC28-64AF-DE96FD1C4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C6E488-945B-72A9-9F3A-66F996340ACF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ESO/S.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Guisard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 (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www.eso.org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/~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sguisard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A038F1-7B5E-DAB4-13BC-A9BB7CD2193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7B56E-72A9-314B-9507-037C83FA87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91755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7" descr="A picture containing outdoor, night sky&#10;&#10;Description automatically generated">
            <a:extLst>
              <a:ext uri="{FF2B5EF4-FFF2-40B4-BE49-F238E27FC236}">
                <a16:creationId xmlns:a16="http://schemas.microsoft.com/office/drawing/2014/main" id="{AF7AFA49-248D-7713-D3B4-FF77849405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  <a:solidFill>
            <a:srgbClr val="D2108D"/>
          </a:solidFill>
          <a:ln w="12700">
            <a:noFill/>
          </a:ln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3CA31C07-0B61-7A6E-79F6-0D21CE5823D1}"/>
              </a:ext>
            </a:extLst>
          </p:cNvPr>
          <p:cNvSpPr txBox="1">
            <a:spLocks/>
          </p:cNvSpPr>
          <p:nvPr/>
        </p:nvSpPr>
        <p:spPr>
          <a:xfrm>
            <a:off x="6564313" y="0"/>
            <a:ext cx="4727574" cy="1137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de-DE">
                <a:solidFill>
                  <a:schemeClr val="tx2"/>
                </a:solidFill>
                <a:effectLst>
                  <a:outerShdw blurRad="50800" dist="50800" dir="5400000" algn="tl" rotWithShape="0">
                    <a:schemeClr val="bg1"/>
                  </a:outerShdw>
                </a:effectLst>
              </a:rPr>
              <a:t>ALMA</a:t>
            </a:r>
            <a:endParaRPr lang="en-US" dirty="0">
              <a:effectLst>
                <a:outerShdw blurRad="50800" dist="50800" dir="5400000" sx="1000" sy="1000" algn="tl" rotWithShape="0">
                  <a:schemeClr val="bg1"/>
                </a:outerShdw>
              </a:effectLst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AEA076E-79BB-A0A4-C98A-F36937312D2E}"/>
              </a:ext>
            </a:extLst>
          </p:cNvPr>
          <p:cNvSpPr txBox="1">
            <a:spLocks/>
          </p:cNvSpPr>
          <p:nvPr/>
        </p:nvSpPr>
        <p:spPr>
          <a:xfrm>
            <a:off x="6470047" y="1576800"/>
            <a:ext cx="4728888" cy="1312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dirty="0"/>
              <a:t>is the most powerful telescope for observing the cool Universe — molecular gas and dust — as well as the distant Universe.</a:t>
            </a:r>
            <a:endParaRPr lang="de-DE" dirty="0"/>
          </a:p>
        </p:txBody>
      </p:sp>
      <p:pic>
        <p:nvPicPr>
          <p:cNvPr id="5" name="Bildplatzhalter 8">
            <a:extLst>
              <a:ext uri="{FF2B5EF4-FFF2-40B4-BE49-F238E27FC236}">
                <a16:creationId xmlns:a16="http://schemas.microsoft.com/office/drawing/2014/main" id="{39374621-11D1-ED61-E8B1-F4EB64CB84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6000" y="3429000"/>
            <a:ext cx="5735887" cy="2952750"/>
          </a:xfrm>
          <a:prstGeom prst="rect">
            <a:avLst/>
          </a:prstGeom>
          <a:solidFill>
            <a:srgbClr val="D2108D"/>
          </a:solidFill>
          <a:ln w="12700" cmpd="sng">
            <a:solidFill>
              <a:schemeClr val="bg1"/>
            </a:solidFill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33280035-9E2F-8BCE-4D36-6275CD435A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B5F7D0-47CF-BE95-BD1F-DFCCF2723999}"/>
              </a:ext>
            </a:extLst>
          </p:cNvPr>
          <p:cNvSpPr txBox="1"/>
          <p:nvPr/>
        </p:nvSpPr>
        <p:spPr>
          <a:xfrm rot="-5400000">
            <a:off x="-1403400" y="4832399"/>
            <a:ext cx="29606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ESO/José Francisco Salgado (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josefrancisco.org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763202-2E2B-8B89-259D-3DB919E14A64}"/>
              </a:ext>
            </a:extLst>
          </p:cNvPr>
          <p:cNvSpPr txBox="1"/>
          <p:nvPr/>
        </p:nvSpPr>
        <p:spPr>
          <a:xfrm rot="-5400000">
            <a:off x="4152600" y="4832399"/>
            <a:ext cx="29606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ESO/H.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Drass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/ALMA (ESO/NAOJ/NRAO)/A.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Hacar</a:t>
            </a:r>
            <a:endParaRPr lang="en-GB" sz="400" u="none" strike="noStrike" dirty="0">
              <a:solidFill>
                <a:schemeClr val="bg1"/>
              </a:solidFill>
              <a:effectLst/>
              <a:latin typeface="HelveticaNeueLT Com 55 Roman" panose="020B0604020202020204" pitchFamily="34" charset="77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A525704-C320-3C46-A2A9-7EDFBDF2853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>
                <a:solidFill>
                  <a:schemeClr val="bg1">
                    <a:lumMod val="50000"/>
                  </a:schemeClr>
                </a:solidFill>
              </a:rPr>
              <a:t>ESO PUBLIC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CD7EA-F978-08E6-B683-7D7BC3EAB8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59109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7">
            <a:extLst>
              <a:ext uri="{FF2B5EF4-FFF2-40B4-BE49-F238E27FC236}">
                <a16:creationId xmlns:a16="http://schemas.microsoft.com/office/drawing/2014/main" id="{BC738753-E953-C258-229F-E32BD32F6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  <a:solidFill>
            <a:srgbClr val="D2108D"/>
          </a:solidFill>
          <a:ln w="12700">
            <a:noFill/>
          </a:ln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A2EA847E-95D8-34D4-ACFE-1223CC34F05A}"/>
              </a:ext>
            </a:extLst>
          </p:cNvPr>
          <p:cNvSpPr txBox="1">
            <a:spLocks/>
          </p:cNvSpPr>
          <p:nvPr/>
        </p:nvSpPr>
        <p:spPr>
          <a:xfrm>
            <a:off x="6564313" y="0"/>
            <a:ext cx="4727574" cy="1137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de-DE">
                <a:solidFill>
                  <a:schemeClr val="tx2"/>
                </a:solidFill>
                <a:effectLst>
                  <a:outerShdw blurRad="50800" dist="50800" dir="5400000" algn="tl" rotWithShape="0">
                    <a:schemeClr val="bg1"/>
                  </a:outerShdw>
                </a:effectLst>
              </a:rPr>
              <a:t>ALMA</a:t>
            </a:r>
            <a:endParaRPr lang="en-US" dirty="0">
              <a:effectLst>
                <a:outerShdw blurRad="50800" dist="50800" dir="5400000" sx="1000" sy="1000" algn="tl" rotWithShape="0">
                  <a:schemeClr val="bg1"/>
                </a:outerShdw>
              </a:effectLst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1CEE670F-BF57-A0F3-EBB7-062F11ABE7B7}"/>
              </a:ext>
            </a:extLst>
          </p:cNvPr>
          <p:cNvSpPr txBox="1">
            <a:spLocks/>
          </p:cNvSpPr>
          <p:nvPr/>
        </p:nvSpPr>
        <p:spPr>
          <a:xfrm>
            <a:off x="6479471" y="1591613"/>
            <a:ext cx="4728888" cy="68345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</a:pPr>
            <a:r>
              <a:rPr lang="en-US" dirty="0"/>
              <a:t>is studying the building blocks of stars, planetary systems, galaxies and life itself.​</a:t>
            </a:r>
            <a:endParaRPr lang="de-DE" dirty="0"/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B9661752-3506-46C8-0D39-24346F24C416}"/>
              </a:ext>
            </a:extLst>
          </p:cNvPr>
          <p:cNvSpPr txBox="1">
            <a:spLocks/>
          </p:cNvSpPr>
          <p:nvPr/>
        </p:nvSpPr>
        <p:spPr>
          <a:xfrm>
            <a:off x="6562998" y="4790540"/>
            <a:ext cx="4728887" cy="1192213"/>
          </a:xfrm>
          <a:prstGeom prst="rect">
            <a:avLst/>
          </a:prstGeom>
          <a:effectLst/>
        </p:spPr>
        <p:txBody>
          <a:bodyPr lIns="0" tIns="0" rIns="0" bIns="0" anchor="b"/>
          <a:lstStyle>
            <a:lvl1pPr marL="0" indent="0" algn="l" defTabSz="685766" rtl="0" eaLnBrk="1" latinLnBrk="0" hangingPunct="1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1800" b="1" u="none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100"/>
              </a:lnSpc>
            </a:pPr>
            <a:r>
              <a:rPr lang="en-GB" sz="1500" b="0" i="1" dirty="0">
                <a:solidFill>
                  <a:schemeClr val="tx1"/>
                </a:solidFill>
              </a:rPr>
              <a:t>Thanks to ALMA, astronomers could pinpoint where phosphorus-bearing molecules form in a star-forming region and comet 67P.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20B63C9-8650-066D-7BEC-4ED8D5312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504A83-A8F7-AFA5-4E2E-7885851C0E71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ALMA (ESO/NAOJ/NRAO),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Rivilla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 et al.; ESO/L.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Calçada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; ESA/Rosetta/NAVCAM; Mario Weigand,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www.SkyTrip.de</a:t>
            </a:r>
            <a:endParaRPr lang="en-GB" sz="400" u="none" strike="noStrike" dirty="0">
              <a:solidFill>
                <a:schemeClr val="bg1"/>
              </a:solidFill>
              <a:effectLst/>
              <a:latin typeface="HelveticaNeueLT Com 55 Roman" panose="020B0604020202020204" pitchFamily="34" charset="77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4E8384-7A58-B104-E129-1AEBDF48BA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>
                <a:solidFill>
                  <a:schemeClr val="bg1">
                    <a:lumMod val="50000"/>
                  </a:schemeClr>
                </a:solidFill>
              </a:rPr>
              <a:t>ESO PUBLIC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62CEA75-AA42-A479-9489-57E392B87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50285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C7109000-2540-B758-9F7D-3B752C4EEE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7800363-514A-DE5B-644A-281CD4C7AEB9}"/>
              </a:ext>
            </a:extLst>
          </p:cNvPr>
          <p:cNvSpPr txBox="1">
            <a:spLocks/>
          </p:cNvSpPr>
          <p:nvPr/>
        </p:nvSpPr>
        <p:spPr>
          <a:xfrm>
            <a:off x="1969687" y="2014538"/>
            <a:ext cx="8252626" cy="11985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ts val="3200"/>
              </a:lnSpc>
              <a:spcBef>
                <a:spcPts val="0"/>
              </a:spcBef>
            </a:pPr>
            <a:r>
              <a:rPr lang="en-US" b="1" dirty="0"/>
              <a:t>Array Operations Site in </a:t>
            </a:r>
            <a:r>
              <a:rPr lang="en-US" b="1" dirty="0" err="1"/>
              <a:t>Chajnantor</a:t>
            </a:r>
            <a:r>
              <a:rPr lang="en-US" b="1" dirty="0"/>
              <a:t> (5050 m): ​</a:t>
            </a:r>
          </a:p>
          <a:p>
            <a:pPr fontAlgn="base">
              <a:lnSpc>
                <a:spcPts val="3200"/>
              </a:lnSpc>
              <a:spcBef>
                <a:spcPts val="0"/>
              </a:spcBef>
            </a:pPr>
            <a:r>
              <a:rPr lang="en-US" dirty="0"/>
              <a:t>66 movable antennas, over a 16-km plateau,​</a:t>
            </a:r>
          </a:p>
          <a:p>
            <a:pPr fontAlgn="base">
              <a:lnSpc>
                <a:spcPts val="3200"/>
              </a:lnSpc>
              <a:spcBef>
                <a:spcPts val="0"/>
              </a:spcBef>
            </a:pPr>
            <a:r>
              <a:rPr lang="en-US" dirty="0"/>
              <a:t>receivers, back-end and correlator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13BDA4F-CAF9-EAFD-1FF9-790F9F7F4F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8D1E4D-20B4-38AD-7ADA-D6426A1FA736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ESO/S.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Otarola</a:t>
            </a:r>
            <a:endParaRPr lang="en-GB" sz="400" u="none" strike="noStrike" dirty="0">
              <a:solidFill>
                <a:schemeClr val="bg1"/>
              </a:solidFill>
              <a:effectLst/>
              <a:latin typeface="HelveticaNeueLT Com 55 Roman" panose="020B0604020202020204" pitchFamily="34" charset="77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7A8EB3-16A4-CD02-DB04-E254066BC36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8EB83-1EB9-6B01-5476-1B225DFC79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8514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>
            <a:extLst>
              <a:ext uri="{FF2B5EF4-FFF2-40B4-BE49-F238E27FC236}">
                <a16:creationId xmlns:a16="http://schemas.microsoft.com/office/drawing/2014/main" id="{BCA33E2D-91FC-EBDD-F1AF-5B7E2520BB62}"/>
              </a:ext>
            </a:extLst>
          </p:cNvPr>
          <p:cNvSpPr txBox="1">
            <a:spLocks/>
          </p:cNvSpPr>
          <p:nvPr/>
        </p:nvSpPr>
        <p:spPr>
          <a:xfrm>
            <a:off x="7676707" y="5871461"/>
            <a:ext cx="4525036" cy="58694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ESO site elevations</a:t>
            </a:r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012D43EE-A894-354C-632F-EA6FCCF88045}"/>
              </a:ext>
            </a:extLst>
          </p:cNvPr>
          <p:cNvSpPr txBox="1">
            <a:spLocks/>
          </p:cNvSpPr>
          <p:nvPr/>
        </p:nvSpPr>
        <p:spPr>
          <a:xfrm>
            <a:off x="6294711" y="194755"/>
            <a:ext cx="1727316" cy="79058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77B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100"/>
              </a:lnSpc>
            </a:pPr>
            <a:r>
              <a:rPr lang="en-GB" sz="1500" dirty="0">
                <a:solidFill>
                  <a:schemeClr val="tx2"/>
                </a:solidFill>
              </a:rPr>
              <a:t>ALMA </a:t>
            </a:r>
          </a:p>
          <a:p>
            <a:pPr algn="ctr">
              <a:lnSpc>
                <a:spcPts val="2100"/>
              </a:lnSpc>
            </a:pPr>
            <a:r>
              <a:rPr lang="en-GB" sz="1500" dirty="0">
                <a:solidFill>
                  <a:schemeClr val="tx2"/>
                </a:solidFill>
              </a:rPr>
              <a:t>Observatory</a:t>
            </a:r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E39876F2-997B-DA4D-F63C-BF02FA028390}"/>
              </a:ext>
            </a:extLst>
          </p:cNvPr>
          <p:cNvSpPr txBox="1">
            <a:spLocks/>
          </p:cNvSpPr>
          <p:nvPr/>
        </p:nvSpPr>
        <p:spPr>
          <a:xfrm>
            <a:off x="3613716" y="736909"/>
            <a:ext cx="1625759" cy="79058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77B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100"/>
              </a:lnSpc>
            </a:pPr>
            <a:r>
              <a:rPr lang="en-GB" sz="1500" dirty="0">
                <a:solidFill>
                  <a:schemeClr val="tx2"/>
                </a:solidFill>
              </a:rPr>
              <a:t>Paranal Observatory</a:t>
            </a:r>
          </a:p>
        </p:txBody>
      </p:sp>
      <p:sp>
        <p:nvSpPr>
          <p:cNvPr id="7" name="Titel 2">
            <a:extLst>
              <a:ext uri="{FF2B5EF4-FFF2-40B4-BE49-F238E27FC236}">
                <a16:creationId xmlns:a16="http://schemas.microsoft.com/office/drawing/2014/main" id="{FC38FBE9-C2AA-5CB4-62CA-3E95542E3EE8}"/>
              </a:ext>
            </a:extLst>
          </p:cNvPr>
          <p:cNvSpPr txBox="1">
            <a:spLocks/>
          </p:cNvSpPr>
          <p:nvPr/>
        </p:nvSpPr>
        <p:spPr>
          <a:xfrm>
            <a:off x="1706436" y="195288"/>
            <a:ext cx="2218431" cy="79058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77B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100"/>
              </a:lnSpc>
            </a:pPr>
            <a:r>
              <a:rPr lang="en-GB" sz="1500" dirty="0">
                <a:solidFill>
                  <a:schemeClr val="tx2"/>
                </a:solidFill>
              </a:rPr>
              <a:t>ELT </a:t>
            </a:r>
            <a:br>
              <a:rPr lang="en-GB" sz="1500" dirty="0">
                <a:solidFill>
                  <a:schemeClr val="tx2"/>
                </a:solidFill>
              </a:rPr>
            </a:br>
            <a:r>
              <a:rPr lang="en-GB" sz="1500" dirty="0">
                <a:solidFill>
                  <a:schemeClr val="tx2"/>
                </a:solidFill>
              </a:rPr>
              <a:t>construction site</a:t>
            </a:r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id="{46B220F3-AB75-A49F-E7F6-72CD0B8EC07C}"/>
              </a:ext>
            </a:extLst>
          </p:cNvPr>
          <p:cNvSpPr txBox="1">
            <a:spLocks/>
          </p:cNvSpPr>
          <p:nvPr/>
        </p:nvSpPr>
        <p:spPr>
          <a:xfrm>
            <a:off x="8976073" y="193664"/>
            <a:ext cx="1756562" cy="79058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77B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2100"/>
              </a:lnSpc>
            </a:pPr>
            <a:r>
              <a:rPr lang="en-GB" sz="1500" dirty="0">
                <a:solidFill>
                  <a:schemeClr val="tx2"/>
                </a:solidFill>
              </a:rPr>
              <a:t>La Silla Observatory</a:t>
            </a: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6F35F71B-2097-6522-31A5-0293C3673974}"/>
              </a:ext>
            </a:extLst>
          </p:cNvPr>
          <p:cNvCxnSpPr>
            <a:cxnSpLocks/>
          </p:cNvCxnSpPr>
          <p:nvPr/>
        </p:nvCxnSpPr>
        <p:spPr>
          <a:xfrm>
            <a:off x="4422636" y="1654917"/>
            <a:ext cx="0" cy="2081380"/>
          </a:xfrm>
          <a:prstGeom prst="straightConnector1">
            <a:avLst/>
          </a:prstGeom>
          <a:ln w="6350">
            <a:solidFill>
              <a:schemeClr val="tx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11">
            <a:extLst>
              <a:ext uri="{FF2B5EF4-FFF2-40B4-BE49-F238E27FC236}">
                <a16:creationId xmlns:a16="http://schemas.microsoft.com/office/drawing/2014/main" id="{2781DE1A-D23B-B8F0-B496-4A5F2AD368AC}"/>
              </a:ext>
            </a:extLst>
          </p:cNvPr>
          <p:cNvCxnSpPr>
            <a:cxnSpLocks/>
          </p:cNvCxnSpPr>
          <p:nvPr/>
        </p:nvCxnSpPr>
        <p:spPr>
          <a:xfrm>
            <a:off x="2815652" y="1069439"/>
            <a:ext cx="0" cy="2250290"/>
          </a:xfrm>
          <a:prstGeom prst="straightConnector1">
            <a:avLst/>
          </a:prstGeom>
          <a:ln w="6350">
            <a:solidFill>
              <a:schemeClr val="tx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3">
            <a:extLst>
              <a:ext uri="{FF2B5EF4-FFF2-40B4-BE49-F238E27FC236}">
                <a16:creationId xmlns:a16="http://schemas.microsoft.com/office/drawing/2014/main" id="{5DBB087E-3F70-CB41-CF86-53CB8EA5A588}"/>
              </a:ext>
            </a:extLst>
          </p:cNvPr>
          <p:cNvCxnSpPr>
            <a:cxnSpLocks/>
          </p:cNvCxnSpPr>
          <p:nvPr/>
        </p:nvCxnSpPr>
        <p:spPr>
          <a:xfrm>
            <a:off x="7205002" y="1075607"/>
            <a:ext cx="0" cy="1028517"/>
          </a:xfrm>
          <a:prstGeom prst="straightConnector1">
            <a:avLst/>
          </a:prstGeom>
          <a:ln w="6350">
            <a:solidFill>
              <a:schemeClr val="tx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5">
            <a:extLst>
              <a:ext uri="{FF2B5EF4-FFF2-40B4-BE49-F238E27FC236}">
                <a16:creationId xmlns:a16="http://schemas.microsoft.com/office/drawing/2014/main" id="{B5FCDB3D-F7D2-B333-EE42-FC7769062DBF}"/>
              </a:ext>
            </a:extLst>
          </p:cNvPr>
          <p:cNvCxnSpPr>
            <a:cxnSpLocks/>
          </p:cNvCxnSpPr>
          <p:nvPr/>
        </p:nvCxnSpPr>
        <p:spPr>
          <a:xfrm>
            <a:off x="9851058" y="1127314"/>
            <a:ext cx="0" cy="2738630"/>
          </a:xfrm>
          <a:prstGeom prst="straightConnector1">
            <a:avLst/>
          </a:prstGeom>
          <a:ln w="6350">
            <a:solidFill>
              <a:schemeClr val="tx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29">
            <a:extLst>
              <a:ext uri="{FF2B5EF4-FFF2-40B4-BE49-F238E27FC236}">
                <a16:creationId xmlns:a16="http://schemas.microsoft.com/office/drawing/2014/main" id="{8F8D6022-B3B8-92D8-E01A-4F09B9009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827DA0E0-E08F-63B6-0EB9-64BDD713B088}"/>
              </a:ext>
            </a:extLst>
          </p:cNvPr>
          <p:cNvCxnSpPr/>
          <p:nvPr/>
        </p:nvCxnSpPr>
        <p:spPr>
          <a:xfrm>
            <a:off x="0" y="6382322"/>
            <a:ext cx="608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D19C3-CC00-2043-52DD-EAAC930FB8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9E7EC5D-A668-F730-BCBC-26B28AD8B2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C434D7A3-F50C-DA6D-13C4-4E9CCA0A56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Here the section title </a:t>
            </a:r>
            <a:r>
              <a:rPr lang="en-US" i="1"/>
              <a:t>Author and Occasion in Italics</a:t>
            </a:r>
            <a:endParaRPr lang="de-CH" i="1" dirty="0"/>
          </a:p>
        </p:txBody>
      </p:sp>
    </p:spTree>
    <p:extLst>
      <p:ext uri="{BB962C8B-B14F-4D97-AF65-F5344CB8AC3E}">
        <p14:creationId xmlns:p14="http://schemas.microsoft.com/office/powerpoint/2010/main" val="21331436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BC23D3B2-9B77-417B-C285-089B3FC639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5B0A6F1-8269-476F-0E3A-DB1E73347254}"/>
              </a:ext>
            </a:extLst>
          </p:cNvPr>
          <p:cNvSpPr txBox="1">
            <a:spLocks/>
          </p:cNvSpPr>
          <p:nvPr/>
        </p:nvSpPr>
        <p:spPr>
          <a:xfrm>
            <a:off x="898526" y="2014538"/>
            <a:ext cx="10393362" cy="11985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ts val="3200"/>
              </a:lnSpc>
              <a:spcBef>
                <a:spcPts val="0"/>
              </a:spcBef>
            </a:pPr>
            <a:r>
              <a:rPr lang="en-US" b="1" dirty="0"/>
              <a:t>Operations:</a:t>
            </a:r>
          </a:p>
          <a:p>
            <a:pPr fontAlgn="base">
              <a:lnSpc>
                <a:spcPts val="3200"/>
              </a:lnSpc>
              <a:spcBef>
                <a:spcPts val="0"/>
              </a:spcBef>
            </a:pPr>
            <a:r>
              <a:rPr lang="en-US" dirty="0"/>
              <a:t>Support Facility at 3000 m, near San Pedro de Atacama​</a:t>
            </a:r>
          </a:p>
          <a:p>
            <a:pPr fontAlgn="base">
              <a:lnSpc>
                <a:spcPts val="3200"/>
              </a:lnSpc>
              <a:spcBef>
                <a:spcPts val="0"/>
              </a:spcBef>
            </a:pPr>
            <a:r>
              <a:rPr lang="en-US" dirty="0"/>
              <a:t>Regional Support </a:t>
            </a:r>
            <a:r>
              <a:rPr lang="en-US" dirty="0" err="1"/>
              <a:t>Centres</a:t>
            </a:r>
            <a:r>
              <a:rPr lang="en-US" dirty="0"/>
              <a:t> in Europe, North America and East Asia​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86765A9-6CA8-F145-76B9-F6E520BED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CF55D5-8CB1-8460-B323-D63434F47CEF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ESO/A. Silber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33590-4928-2E89-BC93-0726C482A15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F4B0F-83EE-9C3D-3065-AE17D251DD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49188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 descr="A picture containing blur&#10;&#10;Description automatically generated">
            <a:extLst>
              <a:ext uri="{FF2B5EF4-FFF2-40B4-BE49-F238E27FC236}">
                <a16:creationId xmlns:a16="http://schemas.microsoft.com/office/drawing/2014/main" id="{605D4F6D-8F53-3C7E-18EC-227BAECB3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1200" cy="6858000"/>
          </a:xfrm>
          <a:prstGeom prst="rect">
            <a:avLst/>
          </a:prstGeom>
          <a:solidFill>
            <a:srgbClr val="D2108D"/>
          </a:solidFill>
          <a:ln w="12700">
            <a:solidFill>
              <a:schemeClr val="tx1"/>
            </a:solidFill>
          </a:ln>
        </p:spPr>
      </p:pic>
      <p:pic>
        <p:nvPicPr>
          <p:cNvPr id="4" name="Picture Placeholder 11" descr="A red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0CAB50F-5E94-5305-F2C2-E2554C4F4D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0800" y="0"/>
            <a:ext cx="6091200" cy="6858000"/>
          </a:xfrm>
          <a:prstGeom prst="rect">
            <a:avLst/>
          </a:prstGeom>
          <a:solidFill>
            <a:srgbClr val="D2108D"/>
          </a:solidFill>
          <a:ln w="12700">
            <a:solidFill>
              <a:schemeClr val="tx1"/>
            </a:solidFill>
          </a:ln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6C677FB-E074-A5E1-C3E0-402F69964EA2}"/>
              </a:ext>
            </a:extLst>
          </p:cNvPr>
          <p:cNvSpPr txBox="1">
            <a:spLocks/>
          </p:cNvSpPr>
          <p:nvPr/>
        </p:nvSpPr>
        <p:spPr>
          <a:xfrm>
            <a:off x="847523" y="4795199"/>
            <a:ext cx="10506554" cy="11894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algn="ctr">
              <a:lnSpc>
                <a:spcPts val="3200"/>
              </a:lnSpc>
            </a:pPr>
            <a:r>
              <a:rPr lang="en-GB" sz="2400" b="1" dirty="0">
                <a:solidFill>
                  <a:schemeClr val="bg1"/>
                </a:solidFill>
              </a:rPr>
              <a:t>The first image of the shadow of the M87 black hole</a:t>
            </a:r>
            <a:br>
              <a:rPr lang="en-GB" sz="2400" b="1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ALMA’s &amp; APEX’s crucial contribution to the Event Horizon Telescope (EHT):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Full EHT (left) and without ALMA and APEX (right)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2A635D8-37A0-93C0-1112-43F47E024C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FBCD836F-E613-5F1B-98FA-86083B5587F1}"/>
              </a:ext>
            </a:extLst>
          </p:cNvPr>
          <p:cNvSpPr txBox="1">
            <a:spLocks/>
          </p:cNvSpPr>
          <p:nvPr/>
        </p:nvSpPr>
        <p:spPr>
          <a:xfrm>
            <a:off x="936000" y="0"/>
            <a:ext cx="8758385" cy="1137600"/>
          </a:xfrm>
          <a:prstGeom prst="rect">
            <a:avLst/>
          </a:prstGeom>
        </p:spPr>
        <p:txBody>
          <a:bodyPr lIns="0" tIns="0" rIns="0" bIns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/>
                </a:solidFill>
              </a:rPr>
              <a:t>ALMA </a:t>
            </a:r>
            <a:r>
              <a:rPr lang="de-DE" dirty="0" err="1">
                <a:solidFill>
                  <a:schemeClr val="bg1"/>
                </a:solidFill>
              </a:rPr>
              <a:t>science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highlights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4C5C7E-AF30-63BD-5CC3-F65FB66BACF7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EHT Collaboration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42040B8-2B7B-724E-AD6D-3E0EEA6D234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1E1C6-C9E1-5221-B41B-728C46BFD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81453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7F28D806-B07C-10D5-FFA1-3E94E498F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C0DAC228-8F4B-95F0-30A4-9483DD485A3B}"/>
              </a:ext>
            </a:extLst>
          </p:cNvPr>
          <p:cNvSpPr txBox="1">
            <a:spLocks/>
          </p:cNvSpPr>
          <p:nvPr/>
        </p:nvSpPr>
        <p:spPr>
          <a:xfrm>
            <a:off x="936625" y="1584626"/>
            <a:ext cx="10393362" cy="39690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dirty="0"/>
              <a:t>Planet formation</a:t>
            </a:r>
            <a:endParaRPr lang="en-US" b="1" dirty="0"/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4E77757F-ABBC-718A-424D-7E2BA28AE63E}"/>
              </a:ext>
            </a:extLst>
          </p:cNvPr>
          <p:cNvSpPr txBox="1"/>
          <p:nvPr/>
        </p:nvSpPr>
        <p:spPr>
          <a:xfrm>
            <a:off x="7444721" y="4876471"/>
            <a:ext cx="38652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400" b="0" i="0" u="none" strike="noStrike" dirty="0">
                <a:solidFill>
                  <a:schemeClr val="bg1"/>
                </a:solidFill>
                <a:effectLst/>
              </a:rPr>
              <a:t>ALMA image of the protoplanetary disc around the star HL Tauri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46B9FD21-41DA-2404-CAD0-3F6BCD2579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BDF9B9-854B-652D-E460-7BEF32371E41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ALMA (ESO/NAOJ/NRAO)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A808E56-DBF6-F8E6-CA93-5F6925D202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A01372-137A-D644-06E7-73FA4E3F1A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3347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C97092AD-27C5-AB32-C262-61969A170C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753F921-638E-DB37-7872-7AFCFBCFAC70}"/>
              </a:ext>
            </a:extLst>
          </p:cNvPr>
          <p:cNvSpPr txBox="1">
            <a:spLocks/>
          </p:cNvSpPr>
          <p:nvPr/>
        </p:nvSpPr>
        <p:spPr>
          <a:xfrm>
            <a:off x="898526" y="971588"/>
            <a:ext cx="2931874" cy="160890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200"/>
              </a:lnSpc>
              <a:spcBef>
                <a:spcPts val="0"/>
              </a:spcBef>
            </a:pPr>
            <a:r>
              <a:rPr lang="en-GB" b="1" dirty="0"/>
              <a:t>Chemical building blocks of life </a:t>
            </a:r>
            <a:r>
              <a:rPr lang="en-GB" dirty="0"/>
              <a:t>– prebiotic molecules in space</a:t>
            </a:r>
            <a:endParaRPr lang="en-US" dirty="0"/>
          </a:p>
        </p:txBody>
      </p:sp>
      <p:sp>
        <p:nvSpPr>
          <p:cNvPr id="4" name="Textplatzhalter 1">
            <a:extLst>
              <a:ext uri="{FF2B5EF4-FFF2-40B4-BE49-F238E27FC236}">
                <a16:creationId xmlns:a16="http://schemas.microsoft.com/office/drawing/2014/main" id="{3E46DC28-A5FC-853C-8AE9-721F24CE1051}"/>
              </a:ext>
            </a:extLst>
          </p:cNvPr>
          <p:cNvSpPr txBox="1">
            <a:spLocks/>
          </p:cNvSpPr>
          <p:nvPr/>
        </p:nvSpPr>
        <p:spPr>
          <a:xfrm>
            <a:off x="8439150" y="4749853"/>
            <a:ext cx="3006810" cy="1160916"/>
          </a:xfrm>
          <a:prstGeom prst="rect">
            <a:avLst/>
          </a:prstGeom>
          <a:noFill/>
          <a:effectLst>
            <a:outerShdw blurRad="127000" dist="50800" dir="5400000" algn="ctr" rotWithShape="0">
              <a:schemeClr val="tx1">
                <a:alpha val="0"/>
              </a:schemeClr>
            </a:outerShdw>
          </a:effectLst>
        </p:spPr>
        <p:txBody>
          <a:bodyPr lIns="0" tIns="0" rIns="0" bIns="0" anchor="ctr"/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2400" b="1" u="none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200"/>
              </a:lnSpc>
            </a:pPr>
            <a:r>
              <a:rPr lang="en-GB" b="0" dirty="0"/>
              <a:t>ALMA detects methyl isocyanate around young Sun-like stars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844F023-DE93-167D-416D-5626171A01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62F3A3-B775-D4C1-4F8D-A2CFC435F251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ESO/Digitized Sky Survey 2/L.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Calçada</a:t>
            </a:r>
            <a:endParaRPr lang="en-GB" sz="400" u="none" strike="noStrike" dirty="0">
              <a:solidFill>
                <a:schemeClr val="bg1"/>
              </a:solidFill>
              <a:effectLst/>
              <a:latin typeface="HelveticaNeueLT Com 55 Roman" panose="020B0604020202020204" pitchFamily="34" charset="77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A5701AD-75B7-9AAC-2792-31058BA3CA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D4F119-198C-A941-99E7-D7F5597029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59917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1B0A2DE6-6702-E5AB-7A36-48A1A90777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32EA9BFD-F856-A5E0-FCB7-AD0280053D62}"/>
              </a:ext>
            </a:extLst>
          </p:cNvPr>
          <p:cNvSpPr txBox="1">
            <a:spLocks/>
          </p:cNvSpPr>
          <p:nvPr/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ESO’s Extremely Large Telescope (ELT)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5CD4682-A961-86B9-6FE9-F68028647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6A4760-B403-16AD-B091-3AE7D6043B46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ESO/L.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Calçada</a:t>
            </a:r>
            <a:endParaRPr lang="en-GB" sz="400" u="none" strike="noStrike" dirty="0">
              <a:solidFill>
                <a:schemeClr val="bg1"/>
              </a:solidFill>
              <a:effectLst/>
              <a:latin typeface="HelveticaNeueLT Com 55 Roman" panose="020B0604020202020204" pitchFamily="34" charset="77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23DD6A-8E14-EC68-97A0-2F54C7C891A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A0F17-A4FC-FA8A-0CF7-2DE12BE2B5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00617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30060977-6C7A-1014-A420-245D09EA42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40BDCB9-B30D-E647-15F1-640522E688CB}"/>
              </a:ext>
            </a:extLst>
          </p:cNvPr>
          <p:cNvSpPr txBox="1">
            <a:spLocks/>
          </p:cNvSpPr>
          <p:nvPr/>
        </p:nvSpPr>
        <p:spPr>
          <a:xfrm>
            <a:off x="936000" y="1227287"/>
            <a:ext cx="5421251" cy="23083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GB" sz="3000" i="1">
                <a:latin typeface="Georgia" panose="02040502050405020303" pitchFamily="18" charset="0"/>
              </a:rPr>
              <a:t>“With the ELT we’re going to see things that were impossible to see before. We’re going to see things and we’re going to be surprised!”</a:t>
            </a:r>
            <a:endParaRPr lang="en-US" sz="3000" i="1" dirty="0">
              <a:latin typeface="Georgia" panose="02040502050405020303" pitchFamily="18" charset="0"/>
            </a:endParaRP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0C38ECC5-9626-9831-C0E7-9146C656DD3F}"/>
              </a:ext>
            </a:extLst>
          </p:cNvPr>
          <p:cNvSpPr txBox="1"/>
          <p:nvPr/>
        </p:nvSpPr>
        <p:spPr>
          <a:xfrm>
            <a:off x="6719888" y="5205539"/>
            <a:ext cx="45720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500" b="1" dirty="0">
                <a:solidFill>
                  <a:schemeClr val="bg1"/>
                </a:solidFill>
                <a:effectLst/>
              </a:rPr>
              <a:t>Didier Queloz</a:t>
            </a:r>
            <a:r>
              <a:rPr lang="en-GB" sz="1500" dirty="0">
                <a:solidFill>
                  <a:schemeClr val="bg1"/>
                </a:solidFill>
                <a:effectLst/>
              </a:rPr>
              <a:t>, Nobel Prize Laureate, </a:t>
            </a:r>
            <a:br>
              <a:rPr lang="en-GB" sz="1500" dirty="0">
                <a:solidFill>
                  <a:schemeClr val="bg1"/>
                </a:solidFill>
                <a:effectLst/>
              </a:rPr>
            </a:br>
            <a:r>
              <a:rPr lang="en-GB" sz="1500" dirty="0">
                <a:solidFill>
                  <a:schemeClr val="bg1"/>
                </a:solidFill>
                <a:effectLst/>
              </a:rPr>
              <a:t>Professor at the Universities of Cambridge, UK, ETH Zurich, and Geneva, Switzerland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2B4137F1-9E32-644F-8DDE-2CA5CFB2C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A9B1AC-97BF-C54B-D472-D972EA764CBE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ESO/L.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Calçada</a:t>
            </a:r>
            <a:endParaRPr lang="en-GB" sz="400" u="none" strike="noStrike" dirty="0">
              <a:solidFill>
                <a:schemeClr val="bg1"/>
              </a:solidFill>
              <a:effectLst/>
              <a:latin typeface="HelveticaNeueLT Com 55 Roman" panose="020B0604020202020204" pitchFamily="34" charset="77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567C12C-165E-4A12-D654-3ABA794694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1E62A4-D00D-36D8-1774-F36CB605A3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92940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5068896E-B1AF-F06B-57B7-9F1B668C6403}"/>
              </a:ext>
            </a:extLst>
          </p:cNvPr>
          <p:cNvSpPr txBox="1">
            <a:spLocks/>
          </p:cNvSpPr>
          <p:nvPr/>
        </p:nvSpPr>
        <p:spPr>
          <a:xfrm>
            <a:off x="6564313" y="0"/>
            <a:ext cx="4619374" cy="1137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solidFill>
                  <a:schemeClr val="tx2"/>
                </a:solidFill>
                <a:effectLst>
                  <a:outerShdw blurRad="50800" dist="50800" dir="5400000" algn="tl" rotWithShape="0">
                    <a:schemeClr val="bg1"/>
                  </a:outerShdw>
                </a:effectLst>
              </a:rPr>
              <a:t>The ELT</a:t>
            </a:r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121D028-3733-648C-65F2-605930965C45}"/>
              </a:ext>
            </a:extLst>
          </p:cNvPr>
          <p:cNvSpPr txBox="1">
            <a:spLocks/>
          </p:cNvSpPr>
          <p:nvPr/>
        </p:nvSpPr>
        <p:spPr>
          <a:xfrm>
            <a:off x="6564314" y="1576800"/>
            <a:ext cx="4689473" cy="1312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will be the </a:t>
            </a:r>
            <a:r>
              <a:rPr lang="en-GB" b="1" dirty="0">
                <a:cs typeface="Arial"/>
              </a:rPr>
              <a:t>largest optical/infrared telescope</a:t>
            </a:r>
            <a:r>
              <a:rPr lang="en-GB" dirty="0">
                <a:cs typeface="Arial"/>
              </a:rPr>
              <a:t> in the world</a:t>
            </a:r>
          </a:p>
          <a:p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F4B5561-A19E-ABBC-1EA3-22FF97105F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  <a:solidFill>
            <a:srgbClr val="D2108D"/>
          </a:solidFill>
          <a:ln w="12700">
            <a:noFill/>
          </a:ln>
        </p:spPr>
      </p:pic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9A6FB439-EC9F-BF6D-9FE5-2288D57B9CD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6099" y="3429000"/>
            <a:ext cx="5627689" cy="2952750"/>
          </a:xfrm>
          <a:prstGeom prst="rect">
            <a:avLst/>
          </a:prstGeom>
          <a:solidFill>
            <a:srgbClr val="D2108D"/>
          </a:solidFill>
          <a:ln w="12700" cmpd="sng">
            <a:solidFill>
              <a:schemeClr val="bg1"/>
            </a:solidFill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A3738782-D719-E3C7-4024-A8F6311998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7467D-5136-A397-D46B-3078EB0931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>
                <a:solidFill>
                  <a:schemeClr val="bg1">
                    <a:lumMod val="50000"/>
                  </a:schemeClr>
                </a:solidFill>
              </a:rPr>
              <a:t>ESO PUBLIC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B4826D-A58C-665E-C3EB-6EC0099B44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35674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85D80D99-DB5E-0C1C-8788-978D1B2886B6}"/>
              </a:ext>
            </a:extLst>
          </p:cNvPr>
          <p:cNvSpPr txBox="1">
            <a:spLocks/>
          </p:cNvSpPr>
          <p:nvPr/>
        </p:nvSpPr>
        <p:spPr>
          <a:xfrm>
            <a:off x="6564313" y="0"/>
            <a:ext cx="4619374" cy="1137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solidFill>
                  <a:schemeClr val="tx2"/>
                </a:solidFill>
                <a:effectLst>
                  <a:outerShdw blurRad="50800" dist="50800" dir="5400000" algn="tl" rotWithShape="0">
                    <a:schemeClr val="bg1"/>
                  </a:outerShdw>
                </a:effectLst>
              </a:rPr>
              <a:t>The ELT</a:t>
            </a:r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8311CFC4-D3E2-4E11-7189-65D1DB26F8BD}"/>
              </a:ext>
            </a:extLst>
          </p:cNvPr>
          <p:cNvSpPr txBox="1">
            <a:spLocks/>
          </p:cNvSpPr>
          <p:nvPr/>
        </p:nvSpPr>
        <p:spPr>
          <a:xfrm>
            <a:off x="6564314" y="1576800"/>
            <a:ext cx="4689473" cy="1312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</a:pPr>
            <a:r>
              <a:rPr lang="en-GB"/>
              <a:t>is being built on Cerro Armazones in the Chilean Atacama Desert, at 3046 metres altitude and just 23 kilometres from the site of ESO’s Very Large Telescope (VLT) at Paranal.</a:t>
            </a:r>
            <a:endParaRPr lang="en-GB" dirty="0"/>
          </a:p>
        </p:txBody>
      </p:sp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id="{466D3394-85EA-7931-0721-6875439D91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  <a:solidFill>
            <a:srgbClr val="D2108D"/>
          </a:solidFill>
          <a:ln w="12700">
            <a:noFill/>
          </a:ln>
        </p:spPr>
      </p:pic>
      <p:pic>
        <p:nvPicPr>
          <p:cNvPr id="7" name="Bildplatzhalter 8">
            <a:extLst>
              <a:ext uri="{FF2B5EF4-FFF2-40B4-BE49-F238E27FC236}">
                <a16:creationId xmlns:a16="http://schemas.microsoft.com/office/drawing/2014/main" id="{8D315AEE-2E6A-AAD2-B4D5-ECB4DF9D6B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6099" y="3429000"/>
            <a:ext cx="5627689" cy="2952750"/>
          </a:xfrm>
          <a:prstGeom prst="rect">
            <a:avLst/>
          </a:prstGeom>
          <a:solidFill>
            <a:srgbClr val="D2108D"/>
          </a:solidFill>
          <a:ln w="12700" cmpd="sng">
            <a:solidFill>
              <a:schemeClr val="bg1"/>
            </a:solidFill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4CB0082-E8FE-E441-DBE2-CE68E3544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683642-7455-F61C-59AA-F0D8C3166A1B}"/>
              </a:ext>
            </a:extLst>
          </p:cNvPr>
          <p:cNvSpPr txBox="1"/>
          <p:nvPr/>
        </p:nvSpPr>
        <p:spPr>
          <a:xfrm rot="-5400000">
            <a:off x="-1403400" y="4832399"/>
            <a:ext cx="29606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ESO/M.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Tarenghi</a:t>
            </a:r>
            <a:endParaRPr lang="en-GB" sz="400" u="none" strike="noStrike" dirty="0">
              <a:solidFill>
                <a:schemeClr val="bg1"/>
              </a:solidFill>
              <a:effectLst/>
              <a:latin typeface="HelveticaNeueLT Com 55 Roman" panose="020B0604020202020204" pitchFamily="34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F4E742-542B-F63E-7F7A-3524380158D3}"/>
              </a:ext>
            </a:extLst>
          </p:cNvPr>
          <p:cNvSpPr txBox="1"/>
          <p:nvPr/>
        </p:nvSpPr>
        <p:spPr>
          <a:xfrm rot="-5400000">
            <a:off x="4222699" y="4832399"/>
            <a:ext cx="29606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G.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Hüdepohl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 (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atacamaphoto.com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)/ESO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25927-4349-17DD-47C6-743836A80AC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>
                <a:solidFill>
                  <a:schemeClr val="bg1">
                    <a:lumMod val="50000"/>
                  </a:schemeClr>
                </a:solidFill>
              </a:rPr>
              <a:t>ESO PUBLIC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0C76A2-B4D5-C72B-CC4C-609D6ECED8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2116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6">
            <a:extLst>
              <a:ext uri="{FF2B5EF4-FFF2-40B4-BE49-F238E27FC236}">
                <a16:creationId xmlns:a16="http://schemas.microsoft.com/office/drawing/2014/main" id="{2E350CA4-932A-EE08-1C0E-15B19F29A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9477" y="0"/>
            <a:ext cx="6152523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64B7AF3-5D88-CAF5-B60D-742BEDCE8BFC}"/>
              </a:ext>
            </a:extLst>
          </p:cNvPr>
          <p:cNvSpPr txBox="1">
            <a:spLocks/>
          </p:cNvSpPr>
          <p:nvPr/>
        </p:nvSpPr>
        <p:spPr>
          <a:xfrm>
            <a:off x="937422" y="0"/>
            <a:ext cx="4656000" cy="1137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2"/>
                </a:solidFill>
                <a:effectLst>
                  <a:outerShdw blurRad="50800" dist="50800" dir="5400000" algn="tl" rotWithShape="0">
                    <a:schemeClr val="bg1"/>
                  </a:outerShdw>
                </a:effectLst>
              </a:rPr>
              <a:t>The ELT</a:t>
            </a:r>
            <a:endParaRPr lang="en-US" dirty="0">
              <a:effectLst>
                <a:outerShdw blurRad="50800" dist="50800" dir="5400000" sx="1000" sy="1000" algn="tl" rotWithShape="0">
                  <a:schemeClr val="bg1"/>
                </a:outerShdw>
              </a:effectLst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C375E2-A488-B641-BC36-CE1FFEDA9D71}"/>
              </a:ext>
            </a:extLst>
          </p:cNvPr>
          <p:cNvSpPr txBox="1">
            <a:spLocks/>
          </p:cNvSpPr>
          <p:nvPr/>
        </p:nvSpPr>
        <p:spPr>
          <a:xfrm>
            <a:off x="936000" y="1576800"/>
            <a:ext cx="4657201" cy="5906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2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800" indent="-17280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i="1" kern="1200">
                <a:solidFill>
                  <a:schemeClr val="bg2"/>
                </a:solidFill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pPr fontAlgn="base">
              <a:lnSpc>
                <a:spcPts val="2400"/>
              </a:lnSpc>
            </a:pPr>
            <a:r>
              <a:rPr lang="en-GB" dirty="0"/>
              <a:t>it will have a 39.3-metre segmented primary mirror with adaptive optics</a:t>
            </a:r>
            <a:r>
              <a:rPr lang="en-US" dirty="0"/>
              <a:t>​.</a:t>
            </a: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FF2CCF9A-DBFE-C06A-CB57-D438DFC1CDCE}"/>
              </a:ext>
            </a:extLst>
          </p:cNvPr>
          <p:cNvSpPr txBox="1"/>
          <p:nvPr/>
        </p:nvSpPr>
        <p:spPr>
          <a:xfrm>
            <a:off x="6731487" y="4942358"/>
            <a:ext cx="3100267" cy="151233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en-GB" sz="1200" b="1" dirty="0">
                <a:solidFill>
                  <a:schemeClr val="bg1"/>
                </a:solidFill>
                <a:effectLst/>
              </a:rPr>
              <a:t>Five-mirror design: </a:t>
            </a:r>
          </a:p>
          <a:p>
            <a:pPr>
              <a:lnSpc>
                <a:spcPts val="1600"/>
              </a:lnSpc>
            </a:pPr>
            <a:r>
              <a:rPr lang="en-GB" sz="1200" dirty="0">
                <a:solidFill>
                  <a:schemeClr val="bg1"/>
                </a:solidFill>
                <a:effectLst/>
              </a:rPr>
              <a:t>1. Main mirror 39.3 metres diameter </a:t>
            </a:r>
          </a:p>
          <a:p>
            <a:pPr>
              <a:lnSpc>
                <a:spcPts val="1600"/>
              </a:lnSpc>
            </a:pPr>
            <a:r>
              <a:rPr lang="en-GB" sz="1200" dirty="0">
                <a:solidFill>
                  <a:schemeClr val="bg1"/>
                </a:solidFill>
                <a:effectLst/>
              </a:rPr>
              <a:t>2. Secondary mirror: largest secondary (and largest convex) mirror ever produced </a:t>
            </a:r>
          </a:p>
          <a:p>
            <a:pPr>
              <a:lnSpc>
                <a:spcPts val="1600"/>
              </a:lnSpc>
            </a:pPr>
            <a:r>
              <a:rPr lang="en-GB" sz="1200" dirty="0">
                <a:solidFill>
                  <a:schemeClr val="bg1"/>
                </a:solidFill>
                <a:effectLst/>
              </a:rPr>
              <a:t>3. Tertiary mirror </a:t>
            </a:r>
          </a:p>
          <a:p>
            <a:pPr>
              <a:lnSpc>
                <a:spcPts val="1600"/>
              </a:lnSpc>
            </a:pPr>
            <a:r>
              <a:rPr lang="en-GB" sz="1200" dirty="0">
                <a:solidFill>
                  <a:schemeClr val="bg1"/>
                </a:solidFill>
                <a:effectLst/>
              </a:rPr>
              <a:t>4. Adaptive fourth mirror </a:t>
            </a:r>
          </a:p>
          <a:p>
            <a:pPr>
              <a:lnSpc>
                <a:spcPts val="1600"/>
              </a:lnSpc>
            </a:pPr>
            <a:r>
              <a:rPr lang="en-GB" sz="1200" dirty="0">
                <a:solidFill>
                  <a:schemeClr val="bg1"/>
                </a:solidFill>
                <a:effectLst/>
              </a:rPr>
              <a:t>5. Rapid tip-tilt fifth mirror</a:t>
            </a:r>
          </a:p>
        </p:txBody>
      </p:sp>
      <p:grpSp>
        <p:nvGrpSpPr>
          <p:cNvPr id="7" name="Group 19">
            <a:extLst>
              <a:ext uri="{FF2B5EF4-FFF2-40B4-BE49-F238E27FC236}">
                <a16:creationId xmlns:a16="http://schemas.microsoft.com/office/drawing/2014/main" id="{0ECEA8E0-635C-4C7D-BD28-33CA49B648C8}"/>
              </a:ext>
            </a:extLst>
          </p:cNvPr>
          <p:cNvGrpSpPr/>
          <p:nvPr/>
        </p:nvGrpSpPr>
        <p:grpSpPr>
          <a:xfrm>
            <a:off x="8354581" y="1498784"/>
            <a:ext cx="298992" cy="297150"/>
            <a:chOff x="5617448" y="1408981"/>
            <a:chExt cx="224244" cy="222862"/>
          </a:xfrm>
          <a:noFill/>
        </p:grpSpPr>
        <p:sp>
          <p:nvSpPr>
            <p:cNvPr id="10" name="Oval 20">
              <a:extLst>
                <a:ext uri="{FF2B5EF4-FFF2-40B4-BE49-F238E27FC236}">
                  <a16:creationId xmlns:a16="http://schemas.microsoft.com/office/drawing/2014/main" id="{5D3951A8-E82C-5B10-D850-8091F0DA8A09}"/>
                </a:ext>
              </a:extLst>
            </p:cNvPr>
            <p:cNvSpPr/>
            <p:nvPr/>
          </p:nvSpPr>
          <p:spPr>
            <a:xfrm>
              <a:off x="5617448" y="1408981"/>
              <a:ext cx="216379" cy="21637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21">
              <a:extLst>
                <a:ext uri="{FF2B5EF4-FFF2-40B4-BE49-F238E27FC236}">
                  <a16:creationId xmlns:a16="http://schemas.microsoft.com/office/drawing/2014/main" id="{6E8CC721-0275-1D9A-9C00-AF247143469E}"/>
                </a:ext>
              </a:extLst>
            </p:cNvPr>
            <p:cNvSpPr txBox="1"/>
            <p:nvPr/>
          </p:nvSpPr>
          <p:spPr>
            <a:xfrm>
              <a:off x="5629500" y="1424094"/>
              <a:ext cx="212192" cy="20774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GB" sz="1200" dirty="0">
                  <a:solidFill>
                    <a:schemeClr val="bg1"/>
                  </a:solidFill>
                  <a:effectLst/>
                </a:rPr>
                <a:t>2</a:t>
              </a:r>
            </a:p>
          </p:txBody>
        </p:sp>
      </p:grpSp>
      <p:grpSp>
        <p:nvGrpSpPr>
          <p:cNvPr id="12" name="Group 28">
            <a:extLst>
              <a:ext uri="{FF2B5EF4-FFF2-40B4-BE49-F238E27FC236}">
                <a16:creationId xmlns:a16="http://schemas.microsoft.com/office/drawing/2014/main" id="{A1608324-2DD3-FAC5-B49F-D571A83CD908}"/>
              </a:ext>
            </a:extLst>
          </p:cNvPr>
          <p:cNvGrpSpPr/>
          <p:nvPr/>
        </p:nvGrpSpPr>
        <p:grpSpPr>
          <a:xfrm>
            <a:off x="8221459" y="3218925"/>
            <a:ext cx="288506" cy="288506"/>
            <a:chOff x="5554039" y="1792461"/>
            <a:chExt cx="216379" cy="216379"/>
          </a:xfrm>
          <a:noFill/>
        </p:grpSpPr>
        <p:sp>
          <p:nvSpPr>
            <p:cNvPr id="13" name="Oval 15">
              <a:extLst>
                <a:ext uri="{FF2B5EF4-FFF2-40B4-BE49-F238E27FC236}">
                  <a16:creationId xmlns:a16="http://schemas.microsoft.com/office/drawing/2014/main" id="{5CC5DE14-2408-9ECE-D91E-16381B0A26C5}"/>
                </a:ext>
              </a:extLst>
            </p:cNvPr>
            <p:cNvSpPr/>
            <p:nvPr/>
          </p:nvSpPr>
          <p:spPr>
            <a:xfrm>
              <a:off x="5554039" y="1792461"/>
              <a:ext cx="216379" cy="21637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24">
              <a:extLst>
                <a:ext uri="{FF2B5EF4-FFF2-40B4-BE49-F238E27FC236}">
                  <a16:creationId xmlns:a16="http://schemas.microsoft.com/office/drawing/2014/main" id="{AD3300A7-BF01-AFFD-1C63-6E55C6C98244}"/>
                </a:ext>
              </a:extLst>
            </p:cNvPr>
            <p:cNvSpPr txBox="1"/>
            <p:nvPr/>
          </p:nvSpPr>
          <p:spPr>
            <a:xfrm>
              <a:off x="5558225" y="1792461"/>
              <a:ext cx="212192" cy="20774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GB" sz="1200" dirty="0">
                  <a:solidFill>
                    <a:schemeClr val="bg1"/>
                  </a:solidFill>
                  <a:effectLst/>
                </a:rPr>
                <a:t>1</a:t>
              </a:r>
            </a:p>
          </p:txBody>
        </p:sp>
      </p:grpSp>
      <p:grpSp>
        <p:nvGrpSpPr>
          <p:cNvPr id="15" name="Group 28">
            <a:extLst>
              <a:ext uri="{FF2B5EF4-FFF2-40B4-BE49-F238E27FC236}">
                <a16:creationId xmlns:a16="http://schemas.microsoft.com/office/drawing/2014/main" id="{456CC589-FA2B-46A2-8A8F-569417975CDF}"/>
              </a:ext>
            </a:extLst>
          </p:cNvPr>
          <p:cNvGrpSpPr/>
          <p:nvPr/>
        </p:nvGrpSpPr>
        <p:grpSpPr>
          <a:xfrm>
            <a:off x="8834511" y="2447757"/>
            <a:ext cx="288506" cy="288506"/>
            <a:chOff x="6228270" y="1154500"/>
            <a:chExt cx="216379" cy="216379"/>
          </a:xfrm>
          <a:noFill/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541D7D7-790C-62B2-76E7-7217167FBC8E}"/>
                </a:ext>
              </a:extLst>
            </p:cNvPr>
            <p:cNvSpPr/>
            <p:nvPr/>
          </p:nvSpPr>
          <p:spPr>
            <a:xfrm>
              <a:off x="6228270" y="1154500"/>
              <a:ext cx="216379" cy="21637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24">
              <a:extLst>
                <a:ext uri="{FF2B5EF4-FFF2-40B4-BE49-F238E27FC236}">
                  <a16:creationId xmlns:a16="http://schemas.microsoft.com/office/drawing/2014/main" id="{D1ED5362-A771-D380-A56D-EE91DFD07E64}"/>
                </a:ext>
              </a:extLst>
            </p:cNvPr>
            <p:cNvSpPr txBox="1"/>
            <p:nvPr/>
          </p:nvSpPr>
          <p:spPr>
            <a:xfrm>
              <a:off x="6228270" y="1163130"/>
              <a:ext cx="212192" cy="20774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GB" sz="1200" dirty="0">
                  <a:solidFill>
                    <a:schemeClr val="bg1"/>
                  </a:solidFill>
                  <a:effectLst/>
                </a:rPr>
                <a:t>4</a:t>
              </a:r>
            </a:p>
          </p:txBody>
        </p:sp>
      </p:grpSp>
      <p:grpSp>
        <p:nvGrpSpPr>
          <p:cNvPr id="38" name="Group 28">
            <a:extLst>
              <a:ext uri="{FF2B5EF4-FFF2-40B4-BE49-F238E27FC236}">
                <a16:creationId xmlns:a16="http://schemas.microsoft.com/office/drawing/2014/main" id="{57BC268C-1C37-689D-42EB-502EF9EA7DBC}"/>
              </a:ext>
            </a:extLst>
          </p:cNvPr>
          <p:cNvGrpSpPr/>
          <p:nvPr/>
        </p:nvGrpSpPr>
        <p:grpSpPr>
          <a:xfrm>
            <a:off x="9072831" y="2802336"/>
            <a:ext cx="288506" cy="288506"/>
            <a:chOff x="6228270" y="1154500"/>
            <a:chExt cx="216379" cy="216379"/>
          </a:xfrm>
          <a:noFill/>
        </p:grpSpPr>
        <p:sp>
          <p:nvSpPr>
            <p:cNvPr id="39" name="Oval 15">
              <a:extLst>
                <a:ext uri="{FF2B5EF4-FFF2-40B4-BE49-F238E27FC236}">
                  <a16:creationId xmlns:a16="http://schemas.microsoft.com/office/drawing/2014/main" id="{558681C9-0C9B-F6A8-189E-1962A9C3F5CF}"/>
                </a:ext>
              </a:extLst>
            </p:cNvPr>
            <p:cNvSpPr/>
            <p:nvPr/>
          </p:nvSpPr>
          <p:spPr>
            <a:xfrm>
              <a:off x="6228270" y="1154500"/>
              <a:ext cx="216379" cy="21637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TextBox 24">
              <a:extLst>
                <a:ext uri="{FF2B5EF4-FFF2-40B4-BE49-F238E27FC236}">
                  <a16:creationId xmlns:a16="http://schemas.microsoft.com/office/drawing/2014/main" id="{B72963FF-7FE9-00AB-25EB-916D6C6554A5}"/>
                </a:ext>
              </a:extLst>
            </p:cNvPr>
            <p:cNvSpPr txBox="1"/>
            <p:nvPr/>
          </p:nvSpPr>
          <p:spPr>
            <a:xfrm>
              <a:off x="6232457" y="1155599"/>
              <a:ext cx="212192" cy="20774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GB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</a:t>
              </a:r>
            </a:p>
          </p:txBody>
        </p:sp>
      </p:grpSp>
      <p:grpSp>
        <p:nvGrpSpPr>
          <p:cNvPr id="41" name="Group 28">
            <a:extLst>
              <a:ext uri="{FF2B5EF4-FFF2-40B4-BE49-F238E27FC236}">
                <a16:creationId xmlns:a16="http://schemas.microsoft.com/office/drawing/2014/main" id="{96B4D25F-BF8C-1E56-3243-74019EA3ABDE}"/>
              </a:ext>
            </a:extLst>
          </p:cNvPr>
          <p:cNvGrpSpPr/>
          <p:nvPr/>
        </p:nvGrpSpPr>
        <p:grpSpPr>
          <a:xfrm>
            <a:off x="9420585" y="3429000"/>
            <a:ext cx="292851" cy="288506"/>
            <a:chOff x="6228270" y="1154500"/>
            <a:chExt cx="219638" cy="216379"/>
          </a:xfrm>
          <a:noFill/>
        </p:grpSpPr>
        <p:sp>
          <p:nvSpPr>
            <p:cNvPr id="42" name="Oval 15">
              <a:extLst>
                <a:ext uri="{FF2B5EF4-FFF2-40B4-BE49-F238E27FC236}">
                  <a16:creationId xmlns:a16="http://schemas.microsoft.com/office/drawing/2014/main" id="{20D9A7AA-306D-0387-3A5D-36717BD07A3E}"/>
                </a:ext>
              </a:extLst>
            </p:cNvPr>
            <p:cNvSpPr/>
            <p:nvPr/>
          </p:nvSpPr>
          <p:spPr>
            <a:xfrm>
              <a:off x="6228270" y="1154500"/>
              <a:ext cx="216379" cy="21637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24">
              <a:extLst>
                <a:ext uri="{FF2B5EF4-FFF2-40B4-BE49-F238E27FC236}">
                  <a16:creationId xmlns:a16="http://schemas.microsoft.com/office/drawing/2014/main" id="{FD12604E-3E1C-798B-0A71-DA366E92A9E1}"/>
                </a:ext>
              </a:extLst>
            </p:cNvPr>
            <p:cNvSpPr txBox="1"/>
            <p:nvPr/>
          </p:nvSpPr>
          <p:spPr>
            <a:xfrm>
              <a:off x="6235716" y="1163130"/>
              <a:ext cx="212192" cy="20774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GB" sz="1200" dirty="0">
                  <a:solidFill>
                    <a:schemeClr val="bg1"/>
                  </a:solidFill>
                  <a:effectLst/>
                </a:rPr>
                <a:t>3</a:t>
              </a:r>
            </a:p>
          </p:txBody>
        </p:sp>
      </p:grpSp>
      <p:pic>
        <p:nvPicPr>
          <p:cNvPr id="44" name="Bildplatzhalter 8">
            <a:extLst>
              <a:ext uri="{FF2B5EF4-FFF2-40B4-BE49-F238E27FC236}">
                <a16:creationId xmlns:a16="http://schemas.microsoft.com/office/drawing/2014/main" id="{F63BCF2F-ACD2-951B-8C81-7E342E3AD7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626" y="3432958"/>
            <a:ext cx="5627688" cy="2952750"/>
          </a:xfrm>
          <a:prstGeom prst="rect">
            <a:avLst/>
          </a:prstGeom>
          <a:solidFill>
            <a:srgbClr val="D2108D"/>
          </a:solidFill>
          <a:ln w="12700" cmpd="sng">
            <a:solidFill>
              <a:schemeClr val="bg1"/>
            </a:solidFill>
            <a:miter lim="800000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  <p:pic>
        <p:nvPicPr>
          <p:cNvPr id="45" name="Grafik 29">
            <a:extLst>
              <a:ext uri="{FF2B5EF4-FFF2-40B4-BE49-F238E27FC236}">
                <a16:creationId xmlns:a16="http://schemas.microsoft.com/office/drawing/2014/main" id="{47FB0B1A-4CB1-1038-27EC-75ACB0DEF3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0676630-2049-D88D-7ED8-4E7AA149AFD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0BC3E7-5455-6A0F-E60A-3B0D78CF9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38</a:t>
            </a:fld>
            <a:endParaRPr lang="en-GB" dirty="0"/>
          </a:p>
        </p:txBody>
      </p:sp>
      <p:sp>
        <p:nvSpPr>
          <p:cNvPr id="17" name="Fußzeilenplatzhalter 16">
            <a:extLst>
              <a:ext uri="{FF2B5EF4-FFF2-40B4-BE49-F238E27FC236}">
                <a16:creationId xmlns:a16="http://schemas.microsoft.com/office/drawing/2014/main" id="{967F7C93-5514-552F-206F-872D36D103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Here the section title </a:t>
            </a:r>
            <a:r>
              <a:rPr lang="en-US" i="1" dirty="0"/>
              <a:t>Author and Occasion in Italics</a:t>
            </a:r>
            <a:endParaRPr lang="de-CH" i="1" dirty="0"/>
          </a:p>
        </p:txBody>
      </p:sp>
      <p:cxnSp>
        <p:nvCxnSpPr>
          <p:cNvPr id="2" name="Gerader Verbinder 1">
            <a:extLst>
              <a:ext uri="{FF2B5EF4-FFF2-40B4-BE49-F238E27FC236}">
                <a16:creationId xmlns:a16="http://schemas.microsoft.com/office/drawing/2014/main" id="{D1560D53-6817-8C14-3447-7D5995A2119E}"/>
              </a:ext>
            </a:extLst>
          </p:cNvPr>
          <p:cNvCxnSpPr/>
          <p:nvPr/>
        </p:nvCxnSpPr>
        <p:spPr>
          <a:xfrm>
            <a:off x="0" y="6382322"/>
            <a:ext cx="608400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4000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39303CDD-9905-9564-202B-CC1E503617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470683D1-4F02-DA95-18EF-D18738DF7B7F}"/>
              </a:ext>
            </a:extLst>
          </p:cNvPr>
          <p:cNvSpPr txBox="1">
            <a:spLocks/>
          </p:cNvSpPr>
          <p:nvPr/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latin typeface="+mn-lt"/>
              </a:rPr>
              <a:t>How extremely large is the ELT?</a:t>
            </a:r>
            <a:endParaRPr lang="en-US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30A4CD7-88FE-F111-DA60-CF8A4D65A5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03C9EC-B4D6-A054-5358-D593B3F1E4EE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ESO/L.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Calçada</a:t>
            </a:r>
            <a:endParaRPr lang="en-GB" sz="400" u="none" strike="noStrike" dirty="0">
              <a:solidFill>
                <a:schemeClr val="bg1"/>
              </a:solidFill>
              <a:effectLst/>
              <a:latin typeface="HelveticaNeueLT Com 55 Roman" panose="020B0604020202020204" pitchFamily="34" charset="77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021389-6E9F-2D83-7668-3964B8BB954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3A57A1-EFF8-889A-177D-11E9874B5F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7545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2934BCA1-56B7-80F0-7D95-451B4FFC6B8C}"/>
              </a:ext>
            </a:extLst>
          </p:cNvPr>
          <p:cNvSpPr txBox="1">
            <a:spLocks/>
          </p:cNvSpPr>
          <p:nvPr/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Wavelengths of ESO telescopes</a:t>
            </a:r>
            <a:endParaRPr lang="en-US" dirty="0"/>
          </a:p>
        </p:txBody>
      </p:sp>
      <p:sp>
        <p:nvSpPr>
          <p:cNvPr id="18" name="Titel 3">
            <a:extLst>
              <a:ext uri="{FF2B5EF4-FFF2-40B4-BE49-F238E27FC236}">
                <a16:creationId xmlns:a16="http://schemas.microsoft.com/office/drawing/2014/main" id="{0D575773-35AC-4CC3-D6D4-B64C08038218}"/>
              </a:ext>
            </a:extLst>
          </p:cNvPr>
          <p:cNvSpPr txBox="1">
            <a:spLocks/>
          </p:cNvSpPr>
          <p:nvPr/>
        </p:nvSpPr>
        <p:spPr>
          <a:xfrm rot="16200000">
            <a:off x="1638679" y="1666561"/>
            <a:ext cx="680987" cy="313034"/>
          </a:xfrm>
          <a:prstGeom prst="rect">
            <a:avLst/>
          </a:prstGeom>
          <a:effectLst>
            <a:outerShdw blurRad="127000" dist="50800" dir="5400000" algn="t" rotWithShape="0">
              <a:prstClr val="black">
                <a:alpha val="0"/>
              </a:prstClr>
            </a:outerShdw>
          </a:effectLst>
        </p:spPr>
        <p:txBody>
          <a:bodyPr vert="horz" lIns="0" tIns="0" rIns="0" bIns="0" rtlCol="0" anchor="b">
            <a:sp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 defTabSz="914332">
              <a:lnSpc>
                <a:spcPts val="2800"/>
              </a:lnSpc>
              <a:defRPr/>
            </a:pPr>
            <a:r>
              <a:rPr lang="en-GB" sz="1500" b="0" dirty="0">
                <a:solidFill>
                  <a:srgbClr val="000000"/>
                </a:solidFill>
                <a:latin typeface="Arial" panose="020B0604020202020204"/>
                <a:cs typeface="Arial"/>
              </a:rPr>
              <a:t>Radio</a:t>
            </a:r>
          </a:p>
        </p:txBody>
      </p:sp>
      <p:sp>
        <p:nvSpPr>
          <p:cNvPr id="19" name="Titel 3">
            <a:extLst>
              <a:ext uri="{FF2B5EF4-FFF2-40B4-BE49-F238E27FC236}">
                <a16:creationId xmlns:a16="http://schemas.microsoft.com/office/drawing/2014/main" id="{67FB240C-8DF1-109C-1A33-6EC1E3433F3B}"/>
              </a:ext>
            </a:extLst>
          </p:cNvPr>
          <p:cNvSpPr txBox="1">
            <a:spLocks/>
          </p:cNvSpPr>
          <p:nvPr/>
        </p:nvSpPr>
        <p:spPr>
          <a:xfrm rot="16200000">
            <a:off x="2555847" y="1938490"/>
            <a:ext cx="1224844" cy="313034"/>
          </a:xfrm>
          <a:prstGeom prst="rect">
            <a:avLst/>
          </a:prstGeom>
          <a:effectLst>
            <a:outerShdw blurRad="127000" dist="50800" dir="5400000" algn="t" rotWithShape="0">
              <a:prstClr val="black">
                <a:alpha val="0"/>
              </a:prstClr>
            </a:outerShdw>
          </a:effectLst>
        </p:spPr>
        <p:txBody>
          <a:bodyPr vert="horz" lIns="0" tIns="0" rIns="0" bIns="0" rtlCol="0" anchor="b">
            <a:sp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 defTabSz="914332">
              <a:lnSpc>
                <a:spcPts val="2800"/>
              </a:lnSpc>
              <a:defRPr/>
            </a:pPr>
            <a:r>
              <a:rPr lang="en-GB" sz="1500" b="0" dirty="0">
                <a:solidFill>
                  <a:srgbClr val="000000"/>
                </a:solidFill>
                <a:latin typeface="Arial" panose="020B0604020202020204"/>
                <a:cs typeface="Arial"/>
              </a:rPr>
              <a:t>Microwave</a:t>
            </a:r>
          </a:p>
        </p:txBody>
      </p:sp>
      <p:sp>
        <p:nvSpPr>
          <p:cNvPr id="20" name="Titel 3">
            <a:extLst>
              <a:ext uri="{FF2B5EF4-FFF2-40B4-BE49-F238E27FC236}">
                <a16:creationId xmlns:a16="http://schemas.microsoft.com/office/drawing/2014/main" id="{2B901E82-2DC1-2D8F-E5A8-53119F7DE5CC}"/>
              </a:ext>
            </a:extLst>
          </p:cNvPr>
          <p:cNvSpPr txBox="1">
            <a:spLocks/>
          </p:cNvSpPr>
          <p:nvPr/>
        </p:nvSpPr>
        <p:spPr>
          <a:xfrm rot="16200000">
            <a:off x="3901157" y="1938489"/>
            <a:ext cx="1224843" cy="313034"/>
          </a:xfrm>
          <a:prstGeom prst="rect">
            <a:avLst/>
          </a:prstGeom>
          <a:effectLst>
            <a:outerShdw blurRad="127000" dist="50800" dir="5400000" algn="t" rotWithShape="0">
              <a:prstClr val="black">
                <a:alpha val="0"/>
              </a:prstClr>
            </a:outerShdw>
          </a:effectLst>
        </p:spPr>
        <p:txBody>
          <a:bodyPr vert="horz" lIns="0" tIns="0" rIns="0" bIns="0" rtlCol="0" anchor="b">
            <a:sp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 defTabSz="914332">
              <a:lnSpc>
                <a:spcPts val="2800"/>
              </a:lnSpc>
              <a:defRPr/>
            </a:pPr>
            <a:r>
              <a:rPr lang="en-GB" sz="1500" b="0" dirty="0">
                <a:solidFill>
                  <a:srgbClr val="000000"/>
                </a:solidFill>
                <a:latin typeface="Arial" panose="020B0604020202020204"/>
                <a:cs typeface="Arial"/>
              </a:rPr>
              <a:t>Infrared</a:t>
            </a:r>
          </a:p>
        </p:txBody>
      </p:sp>
      <p:sp>
        <p:nvSpPr>
          <p:cNvPr id="21" name="Titel 3">
            <a:extLst>
              <a:ext uri="{FF2B5EF4-FFF2-40B4-BE49-F238E27FC236}">
                <a16:creationId xmlns:a16="http://schemas.microsoft.com/office/drawing/2014/main" id="{1DB23A5B-A270-952A-2DDB-29779AB2C762}"/>
              </a:ext>
            </a:extLst>
          </p:cNvPr>
          <p:cNvSpPr txBox="1">
            <a:spLocks/>
          </p:cNvSpPr>
          <p:nvPr/>
        </p:nvSpPr>
        <p:spPr>
          <a:xfrm rot="16200000">
            <a:off x="5453422" y="1724006"/>
            <a:ext cx="795877" cy="313034"/>
          </a:xfrm>
          <a:prstGeom prst="rect">
            <a:avLst/>
          </a:prstGeom>
          <a:effectLst>
            <a:outerShdw blurRad="127000" dist="50800" dir="5400000" algn="t" rotWithShape="0">
              <a:prstClr val="black">
                <a:alpha val="0"/>
              </a:prstClr>
            </a:outerShdw>
          </a:effectLst>
        </p:spPr>
        <p:txBody>
          <a:bodyPr vert="horz" lIns="0" tIns="0" rIns="0" bIns="0" rtlCol="0" anchor="b">
            <a:sp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 defTabSz="914332">
              <a:lnSpc>
                <a:spcPts val="2800"/>
              </a:lnSpc>
              <a:defRPr/>
            </a:pPr>
            <a:r>
              <a:rPr lang="en-GB" sz="1500" b="0" dirty="0">
                <a:solidFill>
                  <a:srgbClr val="000000"/>
                </a:solidFill>
                <a:latin typeface="Arial" panose="020B0604020202020204"/>
                <a:cs typeface="Arial"/>
              </a:rPr>
              <a:t>Visible</a:t>
            </a:r>
          </a:p>
        </p:txBody>
      </p:sp>
      <p:sp>
        <p:nvSpPr>
          <p:cNvPr id="22" name="Titel 3">
            <a:extLst>
              <a:ext uri="{FF2B5EF4-FFF2-40B4-BE49-F238E27FC236}">
                <a16:creationId xmlns:a16="http://schemas.microsoft.com/office/drawing/2014/main" id="{E10A0648-CEBF-2FA0-1674-6F76B6EDD79F}"/>
              </a:ext>
            </a:extLst>
          </p:cNvPr>
          <p:cNvSpPr txBox="1">
            <a:spLocks/>
          </p:cNvSpPr>
          <p:nvPr/>
        </p:nvSpPr>
        <p:spPr>
          <a:xfrm rot="16200000">
            <a:off x="7140033" y="1758805"/>
            <a:ext cx="865475" cy="313034"/>
          </a:xfrm>
          <a:prstGeom prst="rect">
            <a:avLst/>
          </a:prstGeom>
          <a:effectLst>
            <a:outerShdw blurRad="127000" dist="50800" dir="5400000" algn="t" rotWithShape="0">
              <a:prstClr val="black">
                <a:alpha val="0"/>
              </a:prstClr>
            </a:outerShdw>
          </a:effectLst>
        </p:spPr>
        <p:txBody>
          <a:bodyPr vert="horz" lIns="0" tIns="0" rIns="0" bIns="0" rtlCol="0" anchor="b">
            <a:sp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 defTabSz="914332">
              <a:lnSpc>
                <a:spcPts val="2800"/>
              </a:lnSpc>
              <a:defRPr/>
            </a:pPr>
            <a:r>
              <a:rPr lang="en-GB" sz="1500" b="0" dirty="0">
                <a:solidFill>
                  <a:srgbClr val="000000"/>
                </a:solidFill>
                <a:latin typeface="Arial" panose="020B0604020202020204"/>
                <a:cs typeface="Arial"/>
              </a:rPr>
              <a:t>X-Rays</a:t>
            </a:r>
          </a:p>
        </p:txBody>
      </p:sp>
      <p:sp>
        <p:nvSpPr>
          <p:cNvPr id="23" name="Titel 3">
            <a:extLst>
              <a:ext uri="{FF2B5EF4-FFF2-40B4-BE49-F238E27FC236}">
                <a16:creationId xmlns:a16="http://schemas.microsoft.com/office/drawing/2014/main" id="{18F488C6-EA4F-3E72-16D4-FEC8A38407BA}"/>
              </a:ext>
            </a:extLst>
          </p:cNvPr>
          <p:cNvSpPr txBox="1">
            <a:spLocks/>
          </p:cNvSpPr>
          <p:nvPr/>
        </p:nvSpPr>
        <p:spPr>
          <a:xfrm rot="16200000">
            <a:off x="8842523" y="1968597"/>
            <a:ext cx="1285059" cy="313034"/>
          </a:xfrm>
          <a:prstGeom prst="rect">
            <a:avLst/>
          </a:prstGeom>
          <a:effectLst>
            <a:outerShdw blurRad="127000" dist="50800" dir="5400000" algn="t" rotWithShape="0">
              <a:prstClr val="black">
                <a:alpha val="0"/>
              </a:prstClr>
            </a:outerShdw>
          </a:effectLst>
        </p:spPr>
        <p:txBody>
          <a:bodyPr vert="horz" lIns="0" tIns="0" rIns="0" bIns="0" rtlCol="0" anchor="b">
            <a:sp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 defTabSz="914332">
              <a:lnSpc>
                <a:spcPts val="2800"/>
              </a:lnSpc>
              <a:defRPr/>
            </a:pPr>
            <a:r>
              <a:rPr lang="en-GB" sz="1500" b="0" dirty="0">
                <a:solidFill>
                  <a:srgbClr val="000000"/>
                </a:solidFill>
                <a:latin typeface="Arial" panose="020B0604020202020204"/>
                <a:cs typeface="Arial"/>
              </a:rPr>
              <a:t>Gamma Rays</a:t>
            </a:r>
          </a:p>
        </p:txBody>
      </p:sp>
      <p:sp>
        <p:nvSpPr>
          <p:cNvPr id="24" name="Titel 3">
            <a:extLst>
              <a:ext uri="{FF2B5EF4-FFF2-40B4-BE49-F238E27FC236}">
                <a16:creationId xmlns:a16="http://schemas.microsoft.com/office/drawing/2014/main" id="{3E851F39-3569-5174-5048-91BDA87B111D}"/>
              </a:ext>
            </a:extLst>
          </p:cNvPr>
          <p:cNvSpPr txBox="1">
            <a:spLocks/>
          </p:cNvSpPr>
          <p:nvPr/>
        </p:nvSpPr>
        <p:spPr>
          <a:xfrm>
            <a:off x="1367693" y="5292932"/>
            <a:ext cx="680987" cy="313034"/>
          </a:xfrm>
          <a:prstGeom prst="rect">
            <a:avLst/>
          </a:prstGeom>
          <a:effectLst>
            <a:outerShdw blurRad="127000" dist="50800" dir="5400000" algn="t" rotWithShape="0">
              <a:prstClr val="black">
                <a:alpha val="0"/>
              </a:prstClr>
            </a:outerShdw>
          </a:effectLst>
        </p:spPr>
        <p:txBody>
          <a:bodyPr vert="horz" lIns="0" tIns="0" rIns="0" bIns="0" rtlCol="0" anchor="b">
            <a:sp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defTabSz="914332">
              <a:lnSpc>
                <a:spcPts val="2800"/>
              </a:lnSpc>
              <a:defRPr/>
            </a:pPr>
            <a:r>
              <a:rPr lang="en-GB" sz="1500" b="0" dirty="0">
                <a:solidFill>
                  <a:srgbClr val="000000"/>
                </a:solidFill>
                <a:latin typeface="Arial" panose="020B0604020202020204"/>
                <a:cs typeface="Arial"/>
              </a:rPr>
              <a:t>ALMA</a:t>
            </a:r>
          </a:p>
        </p:txBody>
      </p:sp>
      <p:sp>
        <p:nvSpPr>
          <p:cNvPr id="25" name="Titel 3">
            <a:extLst>
              <a:ext uri="{FF2B5EF4-FFF2-40B4-BE49-F238E27FC236}">
                <a16:creationId xmlns:a16="http://schemas.microsoft.com/office/drawing/2014/main" id="{5CB7240D-0112-DE19-3729-FBA68CE8B22F}"/>
              </a:ext>
            </a:extLst>
          </p:cNvPr>
          <p:cNvSpPr txBox="1">
            <a:spLocks/>
          </p:cNvSpPr>
          <p:nvPr/>
        </p:nvSpPr>
        <p:spPr>
          <a:xfrm>
            <a:off x="3168267" y="5292932"/>
            <a:ext cx="1695947" cy="582339"/>
          </a:xfrm>
          <a:prstGeom prst="rect">
            <a:avLst/>
          </a:prstGeom>
          <a:effectLst>
            <a:outerShdw blurRad="127000" dist="50800" dir="5400000" algn="t" rotWithShape="0">
              <a:prstClr val="black">
                <a:alpha val="0"/>
              </a:prstClr>
            </a:outerShdw>
          </a:effectLst>
        </p:spPr>
        <p:txBody>
          <a:bodyPr vert="horz" lIns="0" tIns="0" rIns="0" bIns="0" rtlCol="0" anchor="b">
            <a:sp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defTabSz="914332">
              <a:lnSpc>
                <a:spcPts val="2400"/>
              </a:lnSpc>
              <a:defRPr/>
            </a:pPr>
            <a:r>
              <a:rPr lang="en-GB" sz="1500" b="0" dirty="0">
                <a:solidFill>
                  <a:srgbClr val="000000"/>
                </a:solidFill>
                <a:latin typeface="Arial" panose="020B0604020202020204"/>
                <a:cs typeface="Arial"/>
              </a:rPr>
              <a:t>VLT, VLTI, </a:t>
            </a:r>
          </a:p>
          <a:p>
            <a:pPr algn="ctr" defTabSz="914332">
              <a:lnSpc>
                <a:spcPts val="2400"/>
              </a:lnSpc>
              <a:defRPr/>
            </a:pPr>
            <a:r>
              <a:rPr lang="en-GB" sz="1500" b="0" dirty="0">
                <a:solidFill>
                  <a:srgbClr val="000000"/>
                </a:solidFill>
                <a:latin typeface="Arial" panose="020B0604020202020204"/>
                <a:cs typeface="Arial"/>
              </a:rPr>
              <a:t>VISTA</a:t>
            </a:r>
          </a:p>
        </p:txBody>
      </p:sp>
      <p:sp>
        <p:nvSpPr>
          <p:cNvPr id="26" name="Titel 3">
            <a:extLst>
              <a:ext uri="{FF2B5EF4-FFF2-40B4-BE49-F238E27FC236}">
                <a16:creationId xmlns:a16="http://schemas.microsoft.com/office/drawing/2014/main" id="{54CA7AB7-AB83-0DF8-85F0-FD3640DBB3E0}"/>
              </a:ext>
            </a:extLst>
          </p:cNvPr>
          <p:cNvSpPr txBox="1">
            <a:spLocks/>
          </p:cNvSpPr>
          <p:nvPr/>
        </p:nvSpPr>
        <p:spPr>
          <a:xfrm>
            <a:off x="4785550" y="5292932"/>
            <a:ext cx="1793053" cy="582339"/>
          </a:xfrm>
          <a:prstGeom prst="rect">
            <a:avLst/>
          </a:prstGeom>
          <a:effectLst>
            <a:outerShdw blurRad="127000" dist="50800" dir="5400000" algn="t" rotWithShape="0">
              <a:prstClr val="black">
                <a:alpha val="0"/>
              </a:prstClr>
            </a:outerShdw>
          </a:effectLst>
        </p:spPr>
        <p:txBody>
          <a:bodyPr vert="horz" lIns="0" tIns="0" rIns="0" bIns="0" rtlCol="0" anchor="b">
            <a:sp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defTabSz="914332">
              <a:lnSpc>
                <a:spcPts val="2400"/>
              </a:lnSpc>
              <a:defRPr/>
            </a:pPr>
            <a:r>
              <a:rPr lang="en-GB" sz="1500" b="0" dirty="0">
                <a:solidFill>
                  <a:srgbClr val="000000"/>
                </a:solidFill>
                <a:latin typeface="Arial" panose="020B0604020202020204"/>
                <a:cs typeface="Arial"/>
              </a:rPr>
              <a:t>ESO 3.6-metre telescope and NTT</a:t>
            </a:r>
          </a:p>
        </p:txBody>
      </p:sp>
      <p:sp>
        <p:nvSpPr>
          <p:cNvPr id="27" name="Titel 3">
            <a:extLst>
              <a:ext uri="{FF2B5EF4-FFF2-40B4-BE49-F238E27FC236}">
                <a16:creationId xmlns:a16="http://schemas.microsoft.com/office/drawing/2014/main" id="{C2FCC75C-3C3A-D744-892B-2E0B13D2495F}"/>
              </a:ext>
            </a:extLst>
          </p:cNvPr>
          <p:cNvSpPr txBox="1">
            <a:spLocks/>
          </p:cNvSpPr>
          <p:nvPr/>
        </p:nvSpPr>
        <p:spPr>
          <a:xfrm>
            <a:off x="6562461" y="5292932"/>
            <a:ext cx="1793053" cy="582339"/>
          </a:xfrm>
          <a:prstGeom prst="rect">
            <a:avLst/>
          </a:prstGeom>
          <a:effectLst>
            <a:outerShdw blurRad="127000" dist="50800" dir="5400000" algn="t" rotWithShape="0">
              <a:prstClr val="black">
                <a:alpha val="0"/>
              </a:prstClr>
            </a:outerShdw>
          </a:effectLst>
        </p:spPr>
        <p:txBody>
          <a:bodyPr vert="horz" lIns="0" tIns="0" rIns="0" bIns="0" rtlCol="0" anchor="b">
            <a:sp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defTabSz="914332">
              <a:lnSpc>
                <a:spcPts val="2400"/>
              </a:lnSpc>
              <a:defRPr/>
            </a:pPr>
            <a:r>
              <a:rPr lang="en-GB" sz="1500" b="0" dirty="0">
                <a:solidFill>
                  <a:srgbClr val="0077BE"/>
                </a:solidFill>
                <a:latin typeface="Arial" panose="020B0604020202020204"/>
                <a:cs typeface="Arial"/>
              </a:rPr>
              <a:t>ELT under construction</a:t>
            </a:r>
          </a:p>
        </p:txBody>
      </p:sp>
      <p:sp>
        <p:nvSpPr>
          <p:cNvPr id="28" name="Titel 3">
            <a:extLst>
              <a:ext uri="{FF2B5EF4-FFF2-40B4-BE49-F238E27FC236}">
                <a16:creationId xmlns:a16="http://schemas.microsoft.com/office/drawing/2014/main" id="{F1C1545C-B211-DB27-27A3-9C56AAE20F22}"/>
              </a:ext>
            </a:extLst>
          </p:cNvPr>
          <p:cNvSpPr txBox="1">
            <a:spLocks/>
          </p:cNvSpPr>
          <p:nvPr/>
        </p:nvSpPr>
        <p:spPr>
          <a:xfrm>
            <a:off x="9286313" y="5292932"/>
            <a:ext cx="1793053" cy="582339"/>
          </a:xfrm>
          <a:prstGeom prst="rect">
            <a:avLst/>
          </a:prstGeom>
          <a:effectLst>
            <a:outerShdw blurRad="127000" dist="50800" dir="5400000" algn="t" rotWithShape="0">
              <a:prstClr val="black">
                <a:alpha val="0"/>
              </a:prstClr>
            </a:outerShdw>
          </a:effectLst>
        </p:spPr>
        <p:txBody>
          <a:bodyPr vert="horz" lIns="0" tIns="0" rIns="0" bIns="0" rtlCol="0" anchor="b">
            <a:sp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defTabSz="914332">
              <a:lnSpc>
                <a:spcPts val="2400"/>
              </a:lnSpc>
              <a:defRPr/>
            </a:pPr>
            <a:r>
              <a:rPr lang="en-GB" sz="1500" b="0" dirty="0">
                <a:solidFill>
                  <a:srgbClr val="0077BE"/>
                </a:solidFill>
                <a:latin typeface="Arial" panose="020B0604020202020204"/>
                <a:cs typeface="Arial"/>
              </a:rPr>
              <a:t>CTA-South in preparatory phase</a:t>
            </a:r>
          </a:p>
        </p:txBody>
      </p: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EC84B989-9312-C122-647C-D424F5E9E4C4}"/>
              </a:ext>
            </a:extLst>
          </p:cNvPr>
          <p:cNvCxnSpPr/>
          <p:nvPr/>
        </p:nvCxnSpPr>
        <p:spPr>
          <a:xfrm>
            <a:off x="0" y="6382322"/>
            <a:ext cx="6084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Grafik 33">
            <a:extLst>
              <a:ext uri="{FF2B5EF4-FFF2-40B4-BE49-F238E27FC236}">
                <a16:creationId xmlns:a16="http://schemas.microsoft.com/office/drawing/2014/main" id="{A533EDBA-9EE5-9858-0CEC-15CE34BF5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656EB4-A8D7-BE8C-A00B-CCCAB0165CB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3DAD22-2B1C-AFC7-7C7A-E0AD8E8625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8795D58-4D66-13D4-117F-A10D1DD1AC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Here the section title </a:t>
            </a:r>
            <a:r>
              <a:rPr lang="en-US" i="1"/>
              <a:t>Author and Occasion in Italics</a:t>
            </a:r>
            <a:endParaRPr lang="de-CH" i="1" dirty="0"/>
          </a:p>
        </p:txBody>
      </p:sp>
    </p:spTree>
    <p:extLst>
      <p:ext uri="{BB962C8B-B14F-4D97-AF65-F5344CB8AC3E}">
        <p14:creationId xmlns:p14="http://schemas.microsoft.com/office/powerpoint/2010/main" val="22773015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CC9997C1-AA83-CA43-AAC6-FD5BCF616B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9" r="505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DC109AB-C2B2-070F-9036-DAF493FEF65C}"/>
              </a:ext>
            </a:extLst>
          </p:cNvPr>
          <p:cNvSpPr txBox="1">
            <a:spLocks/>
          </p:cNvSpPr>
          <p:nvPr/>
        </p:nvSpPr>
        <p:spPr>
          <a:xfrm>
            <a:off x="936625" y="0"/>
            <a:ext cx="8721760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solidFill>
                  <a:schemeClr val="tx2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+mn-lt"/>
              </a:rPr>
              <a:t>How extremely large is the ELT?</a:t>
            </a:r>
            <a:endParaRPr lang="en-US" dirty="0">
              <a:solidFill>
                <a:schemeClr val="tx2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Grafik 29">
            <a:extLst>
              <a:ext uri="{FF2B5EF4-FFF2-40B4-BE49-F238E27FC236}">
                <a16:creationId xmlns:a16="http://schemas.microsoft.com/office/drawing/2014/main" id="{670D8F63-5D04-9960-6F3F-8F2F79479B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CB825-391E-D74A-9EDF-C1E2EFE8E7F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C5932-B8FA-2324-766F-1871D77C2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40</a:t>
            </a:fld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FC55B941-9558-C820-ECE7-02537750A8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Here the section title </a:t>
            </a:r>
            <a:r>
              <a:rPr lang="en-US" i="1"/>
              <a:t>Author and Occasion in Italics</a:t>
            </a:r>
            <a:endParaRPr lang="de-CH" i="1" dirty="0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D610240E-D77D-B27D-E871-02502B35A3D1}"/>
              </a:ext>
            </a:extLst>
          </p:cNvPr>
          <p:cNvCxnSpPr/>
          <p:nvPr/>
        </p:nvCxnSpPr>
        <p:spPr>
          <a:xfrm>
            <a:off x="0" y="6382322"/>
            <a:ext cx="608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23975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D2D4EE9B-AA05-034A-D41A-87A5B5B19B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C9E80CB-798A-F784-FCA2-EC28CB23BBAA}"/>
              </a:ext>
            </a:extLst>
          </p:cNvPr>
          <p:cNvSpPr txBox="1">
            <a:spLocks/>
          </p:cNvSpPr>
          <p:nvPr/>
        </p:nvSpPr>
        <p:spPr>
          <a:xfrm>
            <a:off x="936000" y="0"/>
            <a:ext cx="8758385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Science with the ELT</a:t>
            </a: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FE022B3D-69FD-DF98-10D5-21FF84548FC5}"/>
              </a:ext>
            </a:extLst>
          </p:cNvPr>
          <p:cNvSpPr txBox="1"/>
          <p:nvPr/>
        </p:nvSpPr>
        <p:spPr>
          <a:xfrm>
            <a:off x="6670330" y="3529546"/>
            <a:ext cx="4731519" cy="2932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200"/>
              </a:lnSpc>
            </a:pPr>
            <a:r>
              <a:rPr lang="en-GB" sz="2400" b="0" dirty="0">
                <a:solidFill>
                  <a:schemeClr val="bg1"/>
                </a:solidFill>
              </a:rPr>
              <a:t>The ELT will tackle the </a:t>
            </a:r>
            <a:r>
              <a:rPr lang="en-GB" sz="2400" b="1" dirty="0">
                <a:solidFill>
                  <a:schemeClr val="bg1"/>
                </a:solidFill>
              </a:rPr>
              <a:t>biggest scientific challenges of our time</a:t>
            </a:r>
            <a:r>
              <a:rPr lang="en-GB" sz="2400" b="0" dirty="0">
                <a:solidFill>
                  <a:schemeClr val="bg1"/>
                </a:solidFill>
              </a:rPr>
              <a:t>, and will aim for a number of notable firsts, including </a:t>
            </a:r>
            <a:r>
              <a:rPr lang="en-GB" sz="2400" b="1" dirty="0">
                <a:solidFill>
                  <a:schemeClr val="bg1"/>
                </a:solidFill>
              </a:rPr>
              <a:t>tracking down Earth-like</a:t>
            </a:r>
            <a:r>
              <a:rPr lang="en-GB" sz="2400" dirty="0">
                <a:solidFill>
                  <a:schemeClr val="bg1"/>
                </a:solidFill>
              </a:rPr>
              <a:t> planets</a:t>
            </a:r>
            <a:r>
              <a:rPr lang="en-GB" sz="2400" b="0" dirty="0">
                <a:solidFill>
                  <a:schemeClr val="bg1"/>
                </a:solidFill>
              </a:rPr>
              <a:t> around other stars in the habitable zones where life could exist.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F7CFEEED-2912-F000-E053-5A879772B9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99F30D-7C94-7ED1-8896-BEEFDF3A90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249A1-59A0-FBAC-A069-D352AFE407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41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96666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6E2D90C7-9E08-5C81-E20B-2D33217D5E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16680A6B-9F6D-E85A-E8A8-F32204E2B643}"/>
              </a:ext>
            </a:extLst>
          </p:cNvPr>
          <p:cNvSpPr txBox="1">
            <a:spLocks/>
          </p:cNvSpPr>
          <p:nvPr/>
        </p:nvSpPr>
        <p:spPr>
          <a:xfrm>
            <a:off x="898525" y="1576800"/>
            <a:ext cx="10393363" cy="399600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00"/>
              </a:lnSpc>
              <a:spcBef>
                <a:spcPts val="0"/>
              </a:spcBef>
            </a:pPr>
            <a:r>
              <a:rPr lang="en-GB" dirty="0"/>
              <a:t>It will also make </a:t>
            </a:r>
            <a:r>
              <a:rPr lang="en-GB" b="1" dirty="0"/>
              <a:t>fundamental contributions to cosmology</a:t>
            </a:r>
            <a:r>
              <a:rPr lang="en-GB" dirty="0"/>
              <a:t> by probing the nature of dark matter and dark energy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BFB0E85-D54F-EBD9-6A6F-4766D0FB0A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08BF25-1952-E189-BE84-8ECE8E987740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Kilo-Degree Survey Collaboration/H. Hildebrandt &amp; B. Giblin/ESO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C66534-F251-D476-9581-8A04967E884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33FF3-0ADB-597A-52D0-550559F4A9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79458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DF3B4125-309E-AE45-BE79-D182132C67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8BF983B4-9917-9393-1309-DD66B2DC5164}"/>
              </a:ext>
            </a:extLst>
          </p:cNvPr>
          <p:cNvSpPr txBox="1">
            <a:spLocks/>
          </p:cNvSpPr>
          <p:nvPr/>
        </p:nvSpPr>
        <p:spPr>
          <a:xfrm>
            <a:off x="936000" y="1393443"/>
            <a:ext cx="3216275" cy="407111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200"/>
              </a:lnSpc>
              <a:spcBef>
                <a:spcPts val="0"/>
              </a:spcBef>
            </a:pPr>
            <a:r>
              <a:rPr lang="en-GB" dirty="0"/>
              <a:t>Other key science areas include the </a:t>
            </a:r>
            <a:r>
              <a:rPr lang="en-GB" b="1" dirty="0"/>
              <a:t>study of stars</a:t>
            </a:r>
            <a:r>
              <a:rPr lang="en-GB" dirty="0"/>
              <a:t> in our galaxy and beyond, </a:t>
            </a:r>
            <a:r>
              <a:rPr lang="en-GB" b="1" dirty="0"/>
              <a:t>black holes</a:t>
            </a:r>
            <a:r>
              <a:rPr lang="en-GB" dirty="0"/>
              <a:t>, </a:t>
            </a:r>
            <a:r>
              <a:rPr lang="en-GB" b="1" dirty="0"/>
              <a:t>the evolution of distant galaxies</a:t>
            </a:r>
            <a:r>
              <a:rPr lang="en-GB" dirty="0"/>
              <a:t>, up to the very first galaxies in the earliest epoch of the Universe</a:t>
            </a:r>
          </a:p>
        </p:txBody>
      </p:sp>
      <p:sp>
        <p:nvSpPr>
          <p:cNvPr id="4" name="Textplatzhalter 1">
            <a:extLst>
              <a:ext uri="{FF2B5EF4-FFF2-40B4-BE49-F238E27FC236}">
                <a16:creationId xmlns:a16="http://schemas.microsoft.com/office/drawing/2014/main" id="{61F39A66-48F3-E461-FA38-1EB4C2D7769B}"/>
              </a:ext>
            </a:extLst>
          </p:cNvPr>
          <p:cNvSpPr txBox="1">
            <a:spLocks/>
          </p:cNvSpPr>
          <p:nvPr/>
        </p:nvSpPr>
        <p:spPr>
          <a:xfrm>
            <a:off x="4290117" y="5626238"/>
            <a:ext cx="783844" cy="274562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ctr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2400" b="1" u="none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400"/>
              </a:lnSpc>
            </a:pPr>
            <a:r>
              <a:rPr lang="en-GB" sz="1500" b="0" dirty="0"/>
              <a:t>Big Bang</a:t>
            </a:r>
          </a:p>
        </p:txBody>
      </p:sp>
      <p:sp>
        <p:nvSpPr>
          <p:cNvPr id="6" name="Textplatzhalter 1">
            <a:extLst>
              <a:ext uri="{FF2B5EF4-FFF2-40B4-BE49-F238E27FC236}">
                <a16:creationId xmlns:a16="http://schemas.microsoft.com/office/drawing/2014/main" id="{D2128AEB-B852-95BB-8FFA-2910A34F8E59}"/>
              </a:ext>
            </a:extLst>
          </p:cNvPr>
          <p:cNvSpPr txBox="1">
            <a:spLocks/>
          </p:cNvSpPr>
          <p:nvPr/>
        </p:nvSpPr>
        <p:spPr>
          <a:xfrm>
            <a:off x="10387716" y="5626713"/>
            <a:ext cx="1228830" cy="274562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ctr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2400" b="1" u="none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400"/>
              </a:lnSpc>
            </a:pPr>
            <a:r>
              <a:rPr lang="en-GB" sz="1500" b="0" dirty="0"/>
              <a:t>Present Day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C862827E-A0C8-B56E-7955-CA377B760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E11D9C-5196-F7CE-0F7D-703B7CE71012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ESO/M.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Kornmesser</a:t>
            </a:r>
            <a:endParaRPr lang="en-GB" sz="400" u="none" strike="noStrike" dirty="0">
              <a:solidFill>
                <a:schemeClr val="bg1"/>
              </a:solidFill>
              <a:effectLst/>
              <a:latin typeface="HelveticaNeueLT Com 55 Roman" panose="020B0604020202020204" pitchFamily="34" charset="77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C0EE27-C432-D3FB-1FF6-59F5D11830D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5A8CDD3-EB1C-98B4-0265-15A94219C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43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31622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C38DDB6E-4915-2804-2F73-A3D1649097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3C30DDA0-C707-859D-AF1A-C17AE0E67D6C}"/>
              </a:ext>
            </a:extLst>
          </p:cNvPr>
          <p:cNvSpPr txBox="1">
            <a:spLocks/>
          </p:cNvSpPr>
          <p:nvPr/>
        </p:nvSpPr>
        <p:spPr>
          <a:xfrm>
            <a:off x="6751675" y="5369671"/>
            <a:ext cx="4540214" cy="78816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200"/>
              </a:lnSpc>
            </a:pPr>
            <a:r>
              <a:rPr lang="en-GB" dirty="0"/>
              <a:t>And discoveries that </a:t>
            </a:r>
            <a:r>
              <a:rPr lang="en-GB" b="1" dirty="0"/>
              <a:t>nobody</a:t>
            </a:r>
            <a:r>
              <a:rPr lang="en-GB" dirty="0"/>
              <a:t> has ever even thought about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92F81EE-3B8F-A823-74A2-861E4B003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AF4612-6B44-8871-8558-D44C7A57379A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ESO/M.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Kornmesser</a:t>
            </a:r>
            <a:endParaRPr lang="en-GB" sz="400" u="none" strike="noStrike" dirty="0">
              <a:solidFill>
                <a:schemeClr val="bg1"/>
              </a:solidFill>
              <a:effectLst/>
              <a:latin typeface="HelveticaNeueLT Com 55 Roman" panose="020B0604020202020204" pitchFamily="34" charset="77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521607-A8A6-4BE0-5CD7-6E06F75644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6EDF-487B-E8E2-73A8-E9089D4413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44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81321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8" descr="A picture containing outdoor, nature, night sky&#10;&#10;Description automatically generated">
            <a:extLst>
              <a:ext uri="{FF2B5EF4-FFF2-40B4-BE49-F238E27FC236}">
                <a16:creationId xmlns:a16="http://schemas.microsoft.com/office/drawing/2014/main" id="{36807EFD-7302-580F-9B2D-6CFD0C0E4D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4224000 w 12192000"/>
              <a:gd name="connsiteY0" fmla="*/ 4606706 h 6858000"/>
              <a:gd name="connsiteX1" fmla="*/ 4224000 w 12192000"/>
              <a:gd name="connsiteY1" fmla="*/ 4624706 h 6858000"/>
              <a:gd name="connsiteX2" fmla="*/ 7968000 w 12192000"/>
              <a:gd name="connsiteY2" fmla="*/ 4624706 h 6858000"/>
              <a:gd name="connsiteX3" fmla="*/ 7968000 w 12192000"/>
              <a:gd name="connsiteY3" fmla="*/ 46067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224000" y="4606706"/>
                </a:moveTo>
                <a:lnTo>
                  <a:pt x="4224000" y="4624706"/>
                </a:lnTo>
                <a:lnTo>
                  <a:pt x="7968000" y="4624706"/>
                </a:lnTo>
                <a:lnTo>
                  <a:pt x="7968000" y="46067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D2108D"/>
          </a:solidFill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29FCD657-E9F1-B017-7F31-896E8FB61832}"/>
              </a:ext>
            </a:extLst>
          </p:cNvPr>
          <p:cNvSpPr txBox="1">
            <a:spLocks/>
          </p:cNvSpPr>
          <p:nvPr/>
        </p:nvSpPr>
        <p:spPr>
          <a:xfrm>
            <a:off x="937200" y="5160142"/>
            <a:ext cx="10317600" cy="84215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Amina Helmi</a:t>
            </a:r>
            <a:r>
              <a:rPr lang="en-GB" dirty="0"/>
              <a:t>, ESO Council Member, </a:t>
            </a:r>
            <a:br>
              <a:rPr lang="en-GB" dirty="0"/>
            </a:br>
            <a:r>
              <a:rPr lang="en-GB" dirty="0"/>
              <a:t>Professor at Kapteyn Astronomical Institute, the Netherlands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D41F512-3F5F-413F-CFF9-3E50E7A7750B}"/>
              </a:ext>
            </a:extLst>
          </p:cNvPr>
          <p:cNvSpPr txBox="1">
            <a:spLocks/>
          </p:cNvSpPr>
          <p:nvPr/>
        </p:nvSpPr>
        <p:spPr>
          <a:xfrm>
            <a:off x="900000" y="1576800"/>
            <a:ext cx="10317600" cy="24764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4000" b="0" i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3000" b="0" i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3000" b="0" i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3000" b="0" i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3000" b="0" i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3000" b="0" i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GB" sz="3000"/>
              <a:t>“I’m hoping that with ESO’s ELT we will be able to understand what our place in the Universe is in concrete terms – maybe finding the answer to whether we’re alone in the Universe.”</a:t>
            </a:r>
            <a:endParaRPr lang="en-US" sz="300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B8C6336-37DE-8B10-BC04-E99CBA84F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851E10-7E28-39C0-7E88-E9F109FC645B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G.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Hüdepohl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 (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atacamaphoto.com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)/ESO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46193D-8DB3-9B9F-559C-795BF77398D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57746-D7A9-2C7E-540D-5B945D737E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45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95960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 descr="A picture containing outdoor, sky, ground, nature&#10;&#10;Description automatically generated">
            <a:extLst>
              <a:ext uri="{FF2B5EF4-FFF2-40B4-BE49-F238E27FC236}">
                <a16:creationId xmlns:a16="http://schemas.microsoft.com/office/drawing/2014/main" id="{A58557E5-1CCA-82B5-6B9B-5CBF941F11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7522E094-93FE-1AF8-5951-0316B17649F3}"/>
              </a:ext>
            </a:extLst>
          </p:cNvPr>
          <p:cNvSpPr txBox="1">
            <a:spLocks/>
          </p:cNvSpPr>
          <p:nvPr/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cs typeface="Arial"/>
              </a:rPr>
              <a:t>Cherenkov Telescope Array – South (CTA-S)</a:t>
            </a:r>
            <a:endParaRPr lang="en-US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A7C9A23-BD9C-4E84-BABE-3210A9225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089360-3FC6-4412-B83B-B61F7BA6A674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CTA/M-A.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Besel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/IAC (G.P. Diaz)/ESO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77076D-3261-941D-8B16-9F4CEAB029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C5D94-E8F9-F563-8977-7B21EF420D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46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89046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E31135C2-E9CA-9E53-D416-DDA52C3783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91E51E92-8A7E-F3AA-B125-C83094545C00}"/>
              </a:ext>
            </a:extLst>
          </p:cNvPr>
          <p:cNvSpPr txBox="1">
            <a:spLocks/>
          </p:cNvSpPr>
          <p:nvPr/>
        </p:nvSpPr>
        <p:spPr>
          <a:xfrm>
            <a:off x="898525" y="1576800"/>
            <a:ext cx="10393363" cy="399600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00"/>
              </a:lnSpc>
              <a:spcBef>
                <a:spcPts val="0"/>
              </a:spcBef>
            </a:pPr>
            <a:r>
              <a:rPr lang="en-GB" dirty="0"/>
              <a:t>The CTA is a </a:t>
            </a:r>
            <a:r>
              <a:rPr lang="en-GB" b="1" dirty="0"/>
              <a:t>Cherenkov-light telescope </a:t>
            </a:r>
            <a:r>
              <a:rPr lang="en-GB" dirty="0"/>
              <a:t>that will enable us to observe the most energetic phenomena in the Universe </a:t>
            </a:r>
          </a:p>
          <a:p>
            <a:pPr>
              <a:lnSpc>
                <a:spcPts val="3200"/>
              </a:lnSpc>
              <a:spcBef>
                <a:spcPts val="0"/>
              </a:spcBef>
            </a:pPr>
            <a:endParaRPr lang="en-GB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01CF914-5123-F77F-3E07-6CBBD4F27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D6D100-01DF-B43D-5E5E-51A02B3350DC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ESO/NASA, ESA and the Hubble Heritage Team (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STScI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/AURA)/F. Vogt et al.. Acknowledgments: Mahdi Zamani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81B889-2B8A-D76D-4F30-B247492A094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609D2-7EC8-A9B0-EB81-9271ECB7A4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47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89015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4A165B68-F014-6153-9AA9-130C477B00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1DCA8238-C352-013F-6D90-DC98842ED540}"/>
              </a:ext>
            </a:extLst>
          </p:cNvPr>
          <p:cNvSpPr txBox="1">
            <a:spLocks/>
          </p:cNvSpPr>
          <p:nvPr/>
        </p:nvSpPr>
        <p:spPr>
          <a:xfrm>
            <a:off x="936000" y="4592088"/>
            <a:ext cx="4218275" cy="11985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200"/>
              </a:lnSpc>
              <a:spcBef>
                <a:spcPts val="0"/>
              </a:spcBef>
            </a:pPr>
            <a:r>
              <a:rPr lang="en-US" b="1" dirty="0">
                <a:cs typeface="Arial"/>
              </a:rPr>
              <a:t>It will detect gamma rays </a:t>
            </a:r>
            <a:r>
              <a:rPr lang="en-US" dirty="0">
                <a:cs typeface="Arial"/>
              </a:rPr>
              <a:t>that reach the earth’s atmosphere and interact with it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BA9C28E-9BF0-175B-2E65-F82918688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869FA8-34F2-2701-4957-68F1EA55B7E7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CTAO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4912A-8A32-8D84-F367-747329CBCE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D4B570-7E1B-A7C6-5A95-C1792290E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48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98937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858434EB-7B20-963F-DC42-77054FC1B5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43A05E6D-3AD9-9402-CEA9-3DDDF822FFFE}"/>
              </a:ext>
            </a:extLst>
          </p:cNvPr>
          <p:cNvSpPr txBox="1">
            <a:spLocks/>
          </p:cNvSpPr>
          <p:nvPr/>
        </p:nvSpPr>
        <p:spPr>
          <a:xfrm>
            <a:off x="7799166" y="2943055"/>
            <a:ext cx="3492722" cy="201927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200"/>
              </a:lnSpc>
              <a:spcBef>
                <a:spcPts val="0"/>
              </a:spcBef>
            </a:pPr>
            <a:r>
              <a:rPr lang="en-US" dirty="0">
                <a:ea typeface="+mn-lt"/>
                <a:cs typeface="+mn-lt"/>
              </a:rPr>
              <a:t>CTA will comprise about  </a:t>
            </a:r>
            <a:r>
              <a:rPr lang="en-US" b="1" dirty="0">
                <a:ea typeface="+mn-lt"/>
                <a:cs typeface="+mn-lt"/>
              </a:rPr>
              <a:t>70 telescopes </a:t>
            </a:r>
            <a:r>
              <a:rPr lang="en-US" dirty="0">
                <a:ea typeface="+mn-lt"/>
                <a:cs typeface="+mn-lt"/>
              </a:rPr>
              <a:t>spread between two sites in the northern and southern hemispheres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530CCE9-F0EA-4EC3-C946-2BCF23B11C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B0DAC0-B03D-1805-AC04-98109B70733D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CTAO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F3C9B3-077D-3A34-40DD-9726AEC987A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E1BF3-D001-9576-3B23-692382465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49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5335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AAF0A02A-0D0C-C2B8-8551-B87D51892E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A958A412-61D6-FB85-8FC4-E52F929548C5}"/>
              </a:ext>
            </a:extLst>
          </p:cNvPr>
          <p:cNvSpPr txBox="1">
            <a:spLocks/>
          </p:cNvSpPr>
          <p:nvPr/>
        </p:nvSpPr>
        <p:spPr>
          <a:xfrm>
            <a:off x="936624" y="2860963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La Silla – </a:t>
            </a:r>
            <a:r>
              <a:rPr lang="de-DE" dirty="0" err="1"/>
              <a:t>ESO’s</a:t>
            </a:r>
            <a:r>
              <a:rPr lang="de-DE" dirty="0"/>
              <a:t>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observatory</a:t>
            </a:r>
            <a:endParaRPr lang="en-US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45F9F80-D6A1-3B20-B38F-44C3F263B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CC04E7-1A6E-83D0-0EED-3F322C9CF2A7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ESO/B.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Tafreshi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 (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twanight.org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DDD7F9-7A2D-62FE-D165-1C463B28FC8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8B6EA3-5D29-A122-277C-042115E99E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67450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8DF9508B-9F0E-C47C-D892-B9301D94C7E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744C01AD-312B-A3EE-EAEA-795DA4AE4A92}"/>
              </a:ext>
            </a:extLst>
          </p:cNvPr>
          <p:cNvSpPr txBox="1">
            <a:spLocks/>
          </p:cNvSpPr>
          <p:nvPr/>
        </p:nvSpPr>
        <p:spPr>
          <a:xfrm>
            <a:off x="7151942" y="4795500"/>
            <a:ext cx="4093646" cy="11985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200"/>
              </a:lnSpc>
              <a:spcBef>
                <a:spcPts val="0"/>
              </a:spcBef>
            </a:pPr>
            <a:r>
              <a:rPr lang="en-GB" dirty="0"/>
              <a:t>The Southern site, CTA-S, </a:t>
            </a:r>
            <a:br>
              <a:rPr lang="en-GB" dirty="0"/>
            </a:br>
            <a:r>
              <a:rPr lang="en-GB" dirty="0"/>
              <a:t>will be located in the vicinity of ESO's Paranal Observatory</a:t>
            </a:r>
          </a:p>
        </p:txBody>
      </p:sp>
      <p:sp>
        <p:nvSpPr>
          <p:cNvPr id="4" name="Textplatzhalter 1">
            <a:extLst>
              <a:ext uri="{FF2B5EF4-FFF2-40B4-BE49-F238E27FC236}">
                <a16:creationId xmlns:a16="http://schemas.microsoft.com/office/drawing/2014/main" id="{F76F8419-B9D5-E915-6C7F-1B9F057E6F66}"/>
              </a:ext>
            </a:extLst>
          </p:cNvPr>
          <p:cNvSpPr txBox="1">
            <a:spLocks/>
          </p:cNvSpPr>
          <p:nvPr/>
        </p:nvSpPr>
        <p:spPr>
          <a:xfrm>
            <a:off x="2774994" y="644835"/>
            <a:ext cx="3511027" cy="591124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ctr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2400" b="1" u="none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</a:pPr>
            <a:r>
              <a:rPr lang="en-GB" sz="1800" b="0" dirty="0"/>
              <a:t>Cerro </a:t>
            </a:r>
            <a:r>
              <a:rPr lang="en-GB" sz="1800" b="0" dirty="0" err="1"/>
              <a:t>Armazones</a:t>
            </a:r>
            <a:endParaRPr lang="en-GB" sz="1800" b="0" dirty="0"/>
          </a:p>
          <a:p>
            <a:pPr>
              <a:lnSpc>
                <a:spcPts val="2400"/>
              </a:lnSpc>
            </a:pPr>
            <a:r>
              <a:rPr lang="en-GB" sz="1800" b="0" dirty="0"/>
              <a:t>ESO’ ELT</a:t>
            </a:r>
          </a:p>
        </p:txBody>
      </p:sp>
      <p:sp>
        <p:nvSpPr>
          <p:cNvPr id="6" name="Textplatzhalter 1">
            <a:extLst>
              <a:ext uri="{FF2B5EF4-FFF2-40B4-BE49-F238E27FC236}">
                <a16:creationId xmlns:a16="http://schemas.microsoft.com/office/drawing/2014/main" id="{CE459C81-9E05-A488-77C0-25154F4747AF}"/>
              </a:ext>
            </a:extLst>
          </p:cNvPr>
          <p:cNvSpPr txBox="1">
            <a:spLocks/>
          </p:cNvSpPr>
          <p:nvPr/>
        </p:nvSpPr>
        <p:spPr>
          <a:xfrm>
            <a:off x="6275388" y="1723633"/>
            <a:ext cx="3511027" cy="276999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ctr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2400" b="1" u="none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800" b="0" dirty="0"/>
              <a:t>Cherenkov Telescope Array Site</a:t>
            </a:r>
          </a:p>
        </p:txBody>
      </p:sp>
      <p:sp>
        <p:nvSpPr>
          <p:cNvPr id="9" name="Textplatzhalter 1">
            <a:extLst>
              <a:ext uri="{FF2B5EF4-FFF2-40B4-BE49-F238E27FC236}">
                <a16:creationId xmlns:a16="http://schemas.microsoft.com/office/drawing/2014/main" id="{8CAA4B0A-C85C-B21C-871F-9F870CDDEEF2}"/>
              </a:ext>
            </a:extLst>
          </p:cNvPr>
          <p:cNvSpPr txBox="1">
            <a:spLocks/>
          </p:cNvSpPr>
          <p:nvPr/>
        </p:nvSpPr>
        <p:spPr>
          <a:xfrm>
            <a:off x="2903552" y="3519926"/>
            <a:ext cx="3511027" cy="591124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ctr">
            <a:spAutoFit/>
          </a:bodyPr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2400" b="1" u="none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</a:pPr>
            <a:r>
              <a:rPr lang="en-GB" sz="1800" b="0" dirty="0"/>
              <a:t>Cerro Paranal</a:t>
            </a:r>
          </a:p>
          <a:p>
            <a:pPr>
              <a:lnSpc>
                <a:spcPts val="2400"/>
              </a:lnSpc>
            </a:pPr>
            <a:r>
              <a:rPr lang="en-GB" sz="1800" b="0" dirty="0"/>
              <a:t>Very Large Telescope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71B89FF3-DE3D-BEA8-CED6-E654AFD345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CE68AE-7F7A-BE30-E280-73E1CDDE0ADF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ESO/CTAO/N.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Bartmann</a:t>
            </a:r>
            <a:endParaRPr lang="en-GB" sz="400" u="none" strike="noStrike" dirty="0">
              <a:solidFill>
                <a:schemeClr val="bg1"/>
              </a:solidFill>
              <a:effectLst/>
              <a:latin typeface="HelveticaNeueLT Com 55 Roman" panose="020B0604020202020204" pitchFamily="34" charset="77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D33185-53BB-C708-BE56-AFCDE1F9AD6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6698A8-5474-864D-D8E0-1EE7298A7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50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84995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3FCDD44D-0DE1-91F2-D99C-42C1A96DFD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D50CFF4F-0621-762E-BCBB-8C21905D270D}"/>
              </a:ext>
            </a:extLst>
          </p:cNvPr>
          <p:cNvSpPr txBox="1">
            <a:spLocks/>
          </p:cNvSpPr>
          <p:nvPr/>
        </p:nvSpPr>
        <p:spPr>
          <a:xfrm>
            <a:off x="936000" y="2014538"/>
            <a:ext cx="6868744" cy="78816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200"/>
              </a:lnSpc>
              <a:spcBef>
                <a:spcPts val="0"/>
              </a:spcBef>
            </a:pPr>
            <a:r>
              <a:rPr lang="en-GB" dirty="0"/>
              <a:t>It will be hosted and operated by ESO, </a:t>
            </a:r>
            <a:br>
              <a:rPr lang="en-GB" dirty="0"/>
            </a:br>
            <a:r>
              <a:rPr lang="en-GB" dirty="0"/>
              <a:t>an 8 % partner in the CTA Observatory.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6AB56472-611F-9881-9154-A0BDFF9EBE24}"/>
              </a:ext>
            </a:extLst>
          </p:cNvPr>
          <p:cNvSpPr txBox="1">
            <a:spLocks/>
          </p:cNvSpPr>
          <p:nvPr/>
        </p:nvSpPr>
        <p:spPr>
          <a:xfrm>
            <a:off x="5907614" y="4501503"/>
            <a:ext cx="5636955" cy="78816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200"/>
              </a:lnSpc>
              <a:spcBef>
                <a:spcPts val="0"/>
              </a:spcBef>
            </a:pPr>
            <a:r>
              <a:rPr lang="en-GB" sz="2400" b="0" dirty="0">
                <a:solidFill>
                  <a:schemeClr val="bg1"/>
                </a:solidFill>
              </a:rPr>
              <a:t>This partnership will generate important operational and scientific synergies.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B41C622-A0F0-10D5-F520-A14D799D36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0FE71D-790A-6D06-F5E4-011BAEEB392F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ESO/P.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Horálek</a:t>
            </a:r>
            <a:endParaRPr lang="en-GB" sz="400" u="none" strike="noStrike" dirty="0">
              <a:solidFill>
                <a:schemeClr val="bg1"/>
              </a:solidFill>
              <a:effectLst/>
              <a:latin typeface="HelveticaNeueLT Com 55 Roman" panose="020B0604020202020204" pitchFamily="34" charset="77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F570726-C088-810C-5E89-1C822B3C4AC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3F55BF-28ED-14E2-B4BD-98FE496B0A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51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42700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CBF98CF5-DCB8-BEF7-5D7F-A8994BD7C7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75E55A8E-2DBD-E558-5FBF-7C45E0E5BCE6}"/>
              </a:ext>
            </a:extLst>
          </p:cNvPr>
          <p:cNvSpPr txBox="1">
            <a:spLocks/>
          </p:cNvSpPr>
          <p:nvPr/>
        </p:nvSpPr>
        <p:spPr>
          <a:xfrm>
            <a:off x="936625" y="4287858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NL"/>
              <a:t>ESO Science Archive Facility – </a:t>
            </a:r>
            <a:br>
              <a:rPr lang="en-US" dirty="0"/>
            </a:br>
            <a:r>
              <a:rPr lang="en-US" dirty="0"/>
              <a:t>o</a:t>
            </a:r>
            <a:r>
              <a:rPr lang="en-NL"/>
              <a:t>pen </a:t>
            </a:r>
            <a:r>
              <a:rPr lang="en-US" dirty="0"/>
              <a:t>d</a:t>
            </a:r>
            <a:r>
              <a:rPr lang="en-NL"/>
              <a:t>ata for </a:t>
            </a:r>
            <a:r>
              <a:rPr lang="en-US" dirty="0"/>
              <a:t>o</a:t>
            </a:r>
            <a:r>
              <a:rPr lang="en-NL"/>
              <a:t>pen </a:t>
            </a:r>
            <a:r>
              <a:rPr lang="en-US" dirty="0"/>
              <a:t>s</a:t>
            </a:r>
            <a:r>
              <a:rPr lang="en-NL"/>
              <a:t>cience</a:t>
            </a:r>
            <a:endParaRPr lang="en-US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6C82EB5-91D4-EDFE-4541-9A1585D53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41A4B8-E28C-6A16-0957-5CCD11884B0E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H.H.Heyer</a:t>
            </a:r>
            <a:endParaRPr lang="en-GB" sz="400" u="none" strike="noStrike" dirty="0">
              <a:solidFill>
                <a:schemeClr val="bg1"/>
              </a:solidFill>
              <a:effectLst/>
              <a:latin typeface="HelveticaNeueLT Com 55 Roman" panose="020B0604020202020204" pitchFamily="34" charset="77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257050-75DF-E26F-E7B9-24DF7C8F9F4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A7836-6AAA-DE4F-0E01-3A185BB70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52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77957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E828A98-B744-B642-4844-279764392F45}"/>
              </a:ext>
            </a:extLst>
          </p:cNvPr>
          <p:cNvSpPr txBox="1">
            <a:spLocks/>
          </p:cNvSpPr>
          <p:nvPr/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L"/>
              <a:t>ESO Science Archive Facility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AABF120-597E-4E24-85CE-06C3DB4F4319}"/>
              </a:ext>
            </a:extLst>
          </p:cNvPr>
          <p:cNvSpPr txBox="1">
            <a:spLocks/>
          </p:cNvSpPr>
          <p:nvPr/>
        </p:nvSpPr>
        <p:spPr>
          <a:xfrm>
            <a:off x="936624" y="1575201"/>
            <a:ext cx="4924800" cy="377128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1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  <a:buClr>
                <a:schemeClr val="tx2"/>
              </a:buClr>
            </a:pPr>
            <a:r>
              <a:rPr lang="en-US" dirty="0">
                <a:cs typeface="Arial"/>
              </a:rPr>
              <a:t>Astronomy is an example of open/shared data.</a:t>
            </a:r>
          </a:p>
          <a:p>
            <a:pPr marL="342900" lvl="4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NL" dirty="0">
                <a:cs typeface="Arial"/>
              </a:rPr>
              <a:t>Open data from all ESO telescopes</a:t>
            </a:r>
          </a:p>
          <a:p>
            <a:pPr marL="342900" indent="-342900">
              <a:lnSpc>
                <a:spcPts val="24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cs typeface="Arial"/>
              </a:rPr>
              <a:t>The SAF c</a:t>
            </a:r>
            <a:r>
              <a:rPr lang="en-NL" dirty="0">
                <a:cs typeface="Arial"/>
              </a:rPr>
              <a:t>ontains raw, processed</a:t>
            </a:r>
            <a:r>
              <a:rPr lang="en-US" dirty="0">
                <a:cs typeface="Arial"/>
              </a:rPr>
              <a:t>,</a:t>
            </a:r>
            <a:r>
              <a:rPr lang="en-NL" dirty="0">
                <a:cs typeface="Arial"/>
              </a:rPr>
              <a:t> and advanced data products for scientists worldwide to use</a:t>
            </a:r>
            <a:endParaRPr lang="en-NL" dirty="0"/>
          </a:p>
          <a:p>
            <a:pPr marL="342900" indent="-342900">
              <a:lnSpc>
                <a:spcPts val="24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cs typeface="Arial"/>
              </a:rPr>
              <a:t>More than </a:t>
            </a:r>
            <a:r>
              <a:rPr lang="en-NL" dirty="0">
                <a:cs typeface="Arial"/>
              </a:rPr>
              <a:t>3.5 million processed data sets</a:t>
            </a:r>
            <a:endParaRPr lang="en-US" dirty="0">
              <a:cs typeface="Arial"/>
            </a:endParaRPr>
          </a:p>
          <a:p>
            <a:pPr>
              <a:lnSpc>
                <a:spcPts val="2400"/>
              </a:lnSpc>
            </a:pPr>
            <a:endParaRPr lang="en-US" dirty="0">
              <a:cs typeface="Arial"/>
            </a:endParaRPr>
          </a:p>
          <a:p>
            <a:pPr>
              <a:lnSpc>
                <a:spcPts val="3200"/>
              </a:lnSpc>
            </a:pPr>
            <a:r>
              <a:rPr lang="en-US" sz="2400" u="sng" dirty="0" err="1">
                <a:solidFill>
                  <a:schemeClr val="tx2"/>
                </a:solidFill>
                <a:cs typeface="Arial"/>
              </a:rPr>
              <a:t>archive.eso.org</a:t>
            </a:r>
            <a:r>
              <a:rPr lang="en-US" sz="2400" u="sng" dirty="0">
                <a:solidFill>
                  <a:schemeClr val="tx2"/>
                </a:solidFill>
                <a:cs typeface="Arial"/>
              </a:rPr>
              <a:t> </a:t>
            </a:r>
            <a:endParaRPr lang="en-NL" sz="2400" u="sng" dirty="0">
              <a:solidFill>
                <a:schemeClr val="tx2"/>
              </a:solidFill>
              <a:cs typeface="Arial"/>
            </a:endParaRPr>
          </a:p>
          <a:p>
            <a:endParaRPr lang="en-US" dirty="0"/>
          </a:p>
        </p:txBody>
      </p:sp>
      <p:pic>
        <p:nvPicPr>
          <p:cNvPr id="10" name="Picture Placeholder 9" descr="A computer screen capture&#10;&#10;Description automatically generated with low confidence">
            <a:extLst>
              <a:ext uri="{FF2B5EF4-FFF2-40B4-BE49-F238E27FC236}">
                <a16:creationId xmlns:a16="http://schemas.microsoft.com/office/drawing/2014/main" id="{25FF32FD-68DE-5319-FECF-21863089F4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78" r="25090"/>
          <a:stretch/>
        </p:blipFill>
        <p:spPr>
          <a:xfrm>
            <a:off x="6329354" y="1575201"/>
            <a:ext cx="4924800" cy="4346174"/>
          </a:xfrm>
          <a:prstGeom prst="rect">
            <a:avLst/>
          </a:prstGeom>
          <a:solidFill>
            <a:srgbClr val="D2108D"/>
          </a:solidFill>
        </p:spPr>
      </p:pic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22DF6914-58B0-B59A-1722-DECDA08124A4}"/>
              </a:ext>
            </a:extLst>
          </p:cNvPr>
          <p:cNvCxnSpPr/>
          <p:nvPr/>
        </p:nvCxnSpPr>
        <p:spPr>
          <a:xfrm>
            <a:off x="0" y="6382322"/>
            <a:ext cx="6084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fik 19">
            <a:extLst>
              <a:ext uri="{FF2B5EF4-FFF2-40B4-BE49-F238E27FC236}">
                <a16:creationId xmlns:a16="http://schemas.microsoft.com/office/drawing/2014/main" id="{5A8640EC-2A41-AAC0-7D32-38D5522A8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62DBEA-7B84-AFF0-899E-C93272D69CA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F68790-5332-B76A-27A8-0FF38005A4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53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8B22BED-E351-4BF3-D9F4-95F4D4D442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Here the section title </a:t>
            </a:r>
            <a:r>
              <a:rPr lang="en-US" i="1"/>
              <a:t>Author and Occasion in Italics</a:t>
            </a:r>
            <a:endParaRPr lang="de-CH" i="1" dirty="0"/>
          </a:p>
        </p:txBody>
      </p:sp>
    </p:spTree>
    <p:extLst>
      <p:ext uri="{BB962C8B-B14F-4D97-AF65-F5344CB8AC3E}">
        <p14:creationId xmlns:p14="http://schemas.microsoft.com/office/powerpoint/2010/main" val="39763374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F3DB5E91-A30E-74BA-4028-5B8C523485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6EEB5C4-44B8-E418-CDF6-2FADDA97E2C9}"/>
              </a:ext>
            </a:extLst>
          </p:cNvPr>
          <p:cNvSpPr txBox="1">
            <a:spLocks/>
          </p:cNvSpPr>
          <p:nvPr/>
        </p:nvSpPr>
        <p:spPr>
          <a:xfrm>
            <a:off x="900000" y="5678083"/>
            <a:ext cx="10395831" cy="3077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00"/>
              </a:lnSpc>
            </a:pPr>
            <a:r>
              <a:rPr lang="en-GB" dirty="0"/>
              <a:t>ESO telescopes help uncover the largest group of rogue planets yet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637AB51-9093-F9A8-D253-D340553B4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D9FDA5-DA73-D144-98B9-C7D0E345B494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ESO/M.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Kornmesser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/S.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Guisard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 (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www.eso.org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/~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sguisard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47DC60-D458-846B-3CAE-E16CBFAA257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E6C66-C167-9D23-D86D-002A99C264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54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53596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BAD26B0-B247-E74B-8BE7-8AA1097953D5}"/>
              </a:ext>
            </a:extLst>
          </p:cNvPr>
          <p:cNvSpPr txBox="1">
            <a:spLocks/>
          </p:cNvSpPr>
          <p:nvPr/>
        </p:nvSpPr>
        <p:spPr>
          <a:xfrm>
            <a:off x="937847" y="1576800"/>
            <a:ext cx="10316307" cy="372201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ESO premises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9C5CC76-CC6E-51C5-6A5B-9AD86E344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D1B6A-F771-EE17-90DD-6B29BF72E78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1A5184-0AA2-A59F-791D-E9390C0E53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55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20983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7" descr="A picture containing sky, outdoor, cloudy, day&#10;&#10;Description automatically generated">
            <a:extLst>
              <a:ext uri="{FF2B5EF4-FFF2-40B4-BE49-F238E27FC236}">
                <a16:creationId xmlns:a16="http://schemas.microsoft.com/office/drawing/2014/main" id="{259E8EEB-1146-51A7-168C-031C7924BB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0EE089F-9360-168F-B249-2A2DE59AFDBC}"/>
              </a:ext>
            </a:extLst>
          </p:cNvPr>
          <p:cNvSpPr txBox="1">
            <a:spLocks/>
          </p:cNvSpPr>
          <p:nvPr/>
        </p:nvSpPr>
        <p:spPr>
          <a:xfrm>
            <a:off x="936000" y="0"/>
            <a:ext cx="8758385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ESO </a:t>
            </a:r>
            <a:r>
              <a:rPr lang="en-GB">
                <a:effectLst/>
              </a:rPr>
              <a:t>Headquarters</a:t>
            </a:r>
            <a:r>
              <a:rPr lang="en-GB"/>
              <a:t> in Germany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B16D15-AED5-448D-4D27-4B2DF114C9AB}"/>
              </a:ext>
            </a:extLst>
          </p:cNvPr>
          <p:cNvSpPr txBox="1">
            <a:spLocks/>
          </p:cNvSpPr>
          <p:nvPr/>
        </p:nvSpPr>
        <p:spPr>
          <a:xfrm>
            <a:off x="936000" y="1576388"/>
            <a:ext cx="6936046" cy="83272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solidFill>
                  <a:srgbClr val="FFFFFF"/>
                </a:solidFill>
                <a:effectLst/>
                <a:latin typeface="Arial" panose="020B0604020202020204"/>
              </a:rPr>
              <a:t>ESO’s science, administration and technology centre is located in </a:t>
            </a:r>
            <a:r>
              <a:rPr lang="en-GB" dirty="0" err="1">
                <a:solidFill>
                  <a:srgbClr val="FFFFFF"/>
                </a:solidFill>
                <a:effectLst/>
                <a:latin typeface="Arial" panose="020B0604020202020204"/>
              </a:rPr>
              <a:t>Garching</a:t>
            </a:r>
            <a:r>
              <a:rPr lang="en-GB" dirty="0">
                <a:solidFill>
                  <a:srgbClr val="FFFFFF"/>
                </a:solidFill>
                <a:effectLst/>
                <a:latin typeface="Arial" panose="020B0604020202020204"/>
              </a:rPr>
              <a:t>, near Munich, where 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7ED4B36-F2A8-E46A-7AAC-82B5BAB12946}"/>
              </a:ext>
            </a:extLst>
          </p:cNvPr>
          <p:cNvSpPr txBox="1">
            <a:spLocks/>
          </p:cNvSpPr>
          <p:nvPr/>
        </p:nvSpPr>
        <p:spPr>
          <a:xfrm>
            <a:off x="900000" y="2595067"/>
            <a:ext cx="7214270" cy="3077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57" rtl="0" eaLnBrk="1" fontAlgn="auto" latinLnBrk="0" hangingPunct="1">
              <a:lnSpc>
                <a:spcPts val="2400"/>
              </a:lnSpc>
              <a:spcBef>
                <a:spcPts val="800"/>
              </a:spcBef>
              <a:spcAft>
                <a:spcPts val="0"/>
              </a:spcAft>
              <a:buClr>
                <a:srgbClr val="0077BE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450 people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work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 site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CAB96315-FC6D-15E4-8A34-2BF380329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DE35E1C-D535-CA6D-3CC7-EB2898FDE1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E0E648-3D62-1FF5-2F2E-CE7D872F26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56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85258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7">
            <a:extLst>
              <a:ext uri="{FF2B5EF4-FFF2-40B4-BE49-F238E27FC236}">
                <a16:creationId xmlns:a16="http://schemas.microsoft.com/office/drawing/2014/main" id="{D05E0B20-2103-6C33-0276-C83E95299D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B987B8-6047-C8DB-65BB-23F7109E8D04}"/>
              </a:ext>
            </a:extLst>
          </p:cNvPr>
          <p:cNvSpPr txBox="1">
            <a:spLocks/>
          </p:cNvSpPr>
          <p:nvPr/>
        </p:nvSpPr>
        <p:spPr>
          <a:xfrm>
            <a:off x="936000" y="0"/>
            <a:ext cx="8758385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ESO </a:t>
            </a:r>
            <a:r>
              <a:rPr lang="en-US">
                <a:effectLst/>
              </a:rPr>
              <a:t>Headquarters</a:t>
            </a:r>
            <a:r>
              <a:rPr lang="en-US"/>
              <a:t> in Germany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6D52F0-54E2-B016-363B-76E873C753C3}"/>
              </a:ext>
            </a:extLst>
          </p:cNvPr>
          <p:cNvSpPr txBox="1">
            <a:spLocks/>
          </p:cNvSpPr>
          <p:nvPr/>
        </p:nvSpPr>
        <p:spPr>
          <a:xfrm>
            <a:off x="936000" y="1576388"/>
            <a:ext cx="6859846" cy="11985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200"/>
              </a:lnSpc>
            </a:pP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</a:t>
            </a:r>
            <a:r>
              <a:rPr lang="en-GB" dirty="0"/>
              <a:t> of ESO’s Integration Hall, the Science Archive Facility, and ESO Supernova Visitor Centre &amp; Planetarium</a:t>
            </a:r>
            <a:endParaRPr lang="en-US" dirty="0">
              <a:solidFill>
                <a:srgbClr val="FFFFFF"/>
              </a:solidFill>
              <a:effectLst/>
              <a:latin typeface="Arial" panose="020B0604020202020204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C6E23A7B-7900-E8AE-B502-9DA20ED87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B8264A-0569-B87D-336E-5D5DFA436436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E. Graf/ESO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D0A75A6-7E91-3BA2-C44A-F67F23C93D1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9BACD-1182-081C-FB46-E13EE9D63E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57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2100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7">
            <a:extLst>
              <a:ext uri="{FF2B5EF4-FFF2-40B4-BE49-F238E27FC236}">
                <a16:creationId xmlns:a16="http://schemas.microsoft.com/office/drawing/2014/main" id="{A778A106-4485-1BC6-75A9-1C2ADE7C31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C987890-E1ED-CFAA-5501-0DBA0B522E52}"/>
              </a:ext>
            </a:extLst>
          </p:cNvPr>
          <p:cNvSpPr txBox="1">
            <a:spLocks/>
          </p:cNvSpPr>
          <p:nvPr/>
        </p:nvSpPr>
        <p:spPr>
          <a:xfrm>
            <a:off x="936000" y="0"/>
            <a:ext cx="8758385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NL"/>
              <a:t>ESO</a:t>
            </a:r>
            <a:r>
              <a:rPr lang="en-US" dirty="0"/>
              <a:t>’s integration hall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21B12D-4154-824D-5B52-ECF12FEBC7ED}"/>
              </a:ext>
            </a:extLst>
          </p:cNvPr>
          <p:cNvSpPr txBox="1">
            <a:spLocks/>
          </p:cNvSpPr>
          <p:nvPr/>
        </p:nvSpPr>
        <p:spPr>
          <a:xfrm>
            <a:off x="3474309" y="3018929"/>
            <a:ext cx="4403599" cy="160890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200"/>
              </a:lnSpc>
              <a:spcBef>
                <a:spcPts val="800"/>
              </a:spcBef>
              <a:buClr>
                <a:schemeClr val="tx2"/>
              </a:buClr>
            </a:pPr>
            <a:r>
              <a:rPr lang="en-GB" dirty="0"/>
              <a:t>The main laboratory where many instruments are built and prepared before being installed on ESO's telescopes in Chile </a:t>
            </a:r>
            <a:endParaRPr lang="en-US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D9070DA-7C33-89C6-BAA6-9A942168AF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BBB443-B1E6-4189-C466-2F95360310D5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Aldo Amoretti, San Remo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B3D1113-0976-5879-AA01-E49ED1CA3CB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3546DF-1FD1-DF1D-28EF-251D852AF3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58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65716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7">
            <a:extLst>
              <a:ext uri="{FF2B5EF4-FFF2-40B4-BE49-F238E27FC236}">
                <a16:creationId xmlns:a16="http://schemas.microsoft.com/office/drawing/2014/main" id="{3F43A664-C937-CB9E-8B0E-D367277409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768B6BA-E9EB-8C7C-B538-BB2B8CB2EFBA}"/>
              </a:ext>
            </a:extLst>
          </p:cNvPr>
          <p:cNvSpPr txBox="1">
            <a:spLocks/>
          </p:cNvSpPr>
          <p:nvPr/>
        </p:nvSpPr>
        <p:spPr>
          <a:xfrm>
            <a:off x="936000" y="0"/>
            <a:ext cx="8758385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ESO office in </a:t>
            </a:r>
            <a:r>
              <a:rPr lang="en-GB" dirty="0" err="1"/>
              <a:t>Vitacura</a:t>
            </a:r>
            <a:r>
              <a:rPr lang="en-GB" dirty="0"/>
              <a:t>, Santiago, Chile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43A96-524F-09DD-47B1-6221640FA8F7}"/>
              </a:ext>
            </a:extLst>
          </p:cNvPr>
          <p:cNvSpPr txBox="1">
            <a:spLocks/>
          </p:cNvSpPr>
          <p:nvPr/>
        </p:nvSpPr>
        <p:spPr>
          <a:xfrm>
            <a:off x="7459363" y="2014538"/>
            <a:ext cx="4242486" cy="78816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200"/>
              </a:lnSpc>
              <a:spcBef>
                <a:spcPts val="800"/>
              </a:spcBef>
              <a:buClr>
                <a:schemeClr val="tx2"/>
              </a:buClr>
            </a:pPr>
            <a:r>
              <a:rPr lang="en-GB" dirty="0"/>
              <a:t>ESO’s hub for science and technology in Chile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73130C8-49CC-1739-0750-52405600C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8C5D5B-3FF1-FC5F-D208-F42C2CE020F1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 &amp; ALMA (ESO/NAOJ/NRAO)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D74DDC6-E0A2-AB3A-88DF-305055F400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B4E9BF-A108-5309-8A45-3E4F5A58D7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59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9443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 descr="A few silos on a hill&#10;&#10;Description automatically generated with medium confidence">
            <a:extLst>
              <a:ext uri="{FF2B5EF4-FFF2-40B4-BE49-F238E27FC236}">
                <a16:creationId xmlns:a16="http://schemas.microsoft.com/office/drawing/2014/main" id="{22FC6E38-D88F-6D7D-C36E-F934E81D2C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EB4F996-0EB3-7795-A688-146E87C13FFF}"/>
              </a:ext>
            </a:extLst>
          </p:cNvPr>
          <p:cNvSpPr txBox="1">
            <a:spLocks/>
          </p:cNvSpPr>
          <p:nvPr/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Telescopes currently operated by ESO</a:t>
            </a:r>
            <a:endParaRPr lang="en-US" dirty="0"/>
          </a:p>
        </p:txBody>
      </p:sp>
      <p:cxnSp>
        <p:nvCxnSpPr>
          <p:cNvPr id="6" name="Gerade Verbindung mit Pfeil 6">
            <a:extLst>
              <a:ext uri="{FF2B5EF4-FFF2-40B4-BE49-F238E27FC236}">
                <a16:creationId xmlns:a16="http://schemas.microsoft.com/office/drawing/2014/main" id="{4C8D131F-8309-8CC1-6677-CA1A00B3EDC0}"/>
              </a:ext>
            </a:extLst>
          </p:cNvPr>
          <p:cNvCxnSpPr>
            <a:cxnSpLocks/>
          </p:cNvCxnSpPr>
          <p:nvPr/>
        </p:nvCxnSpPr>
        <p:spPr>
          <a:xfrm>
            <a:off x="4985950" y="3210505"/>
            <a:ext cx="4921979" cy="0"/>
          </a:xfrm>
          <a:prstGeom prst="straightConnector1">
            <a:avLst/>
          </a:prstGeom>
          <a:ln w="6350">
            <a:solidFill>
              <a:schemeClr val="bg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el 2">
            <a:extLst>
              <a:ext uri="{FF2B5EF4-FFF2-40B4-BE49-F238E27FC236}">
                <a16:creationId xmlns:a16="http://schemas.microsoft.com/office/drawing/2014/main" id="{7BD5D3F5-53FA-BE34-5BF6-0DF23A0CEB2B}"/>
              </a:ext>
            </a:extLst>
          </p:cNvPr>
          <p:cNvSpPr txBox="1">
            <a:spLocks/>
          </p:cNvSpPr>
          <p:nvPr/>
        </p:nvSpPr>
        <p:spPr>
          <a:xfrm>
            <a:off x="4608019" y="1834437"/>
            <a:ext cx="7035709" cy="560160"/>
          </a:xfrm>
          <a:prstGeom prst="rect">
            <a:avLst/>
          </a:prstGeom>
          <a:effectLst>
            <a:outerShdw blurRad="127000" dist="50800" dir="5400000" algn="t" rotWithShape="0">
              <a:prstClr val="black">
                <a:alpha val="50000"/>
              </a:prstClr>
            </a:outerShdw>
          </a:effectLst>
        </p:spPr>
        <p:txBody>
          <a:bodyPr vert="horz" lIns="0" tIns="0" rIns="0" bIns="0" rtlCol="0" anchor="b"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de-DE" sz="1500" b="0" dirty="0"/>
              <a:t>New Technology </a:t>
            </a:r>
            <a:r>
              <a:rPr lang="de-DE" sz="1500" b="0" dirty="0" err="1"/>
              <a:t>Telescope</a:t>
            </a:r>
            <a:r>
              <a:rPr lang="de-DE" sz="1500" b="0" dirty="0"/>
              <a:t> (NTT)</a:t>
            </a:r>
          </a:p>
        </p:txBody>
      </p:sp>
      <p:sp>
        <p:nvSpPr>
          <p:cNvPr id="15" name="Titel 2">
            <a:extLst>
              <a:ext uri="{FF2B5EF4-FFF2-40B4-BE49-F238E27FC236}">
                <a16:creationId xmlns:a16="http://schemas.microsoft.com/office/drawing/2014/main" id="{C3A83EDC-5959-438E-A31C-A9948A4F5698}"/>
              </a:ext>
            </a:extLst>
          </p:cNvPr>
          <p:cNvSpPr txBox="1">
            <a:spLocks/>
          </p:cNvSpPr>
          <p:nvPr/>
        </p:nvSpPr>
        <p:spPr>
          <a:xfrm>
            <a:off x="4985950" y="2565096"/>
            <a:ext cx="4337782" cy="560160"/>
          </a:xfrm>
          <a:prstGeom prst="rect">
            <a:avLst/>
          </a:prstGeom>
          <a:effectLst>
            <a:outerShdw blurRad="127000" dist="50800" dir="5400000" algn="t" rotWithShape="0">
              <a:prstClr val="black">
                <a:alpha val="50000"/>
              </a:prstClr>
            </a:outerShdw>
          </a:effectLst>
        </p:spPr>
        <p:txBody>
          <a:bodyPr vert="horz" lIns="0" tIns="0" rIns="0" bIns="0" rtlCol="0" anchor="b"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de-DE" sz="1500" b="0" dirty="0"/>
              <a:t>ESO 3.6-metre </a:t>
            </a:r>
            <a:r>
              <a:rPr lang="de-DE" sz="1500" b="0" dirty="0" err="1"/>
              <a:t>telescope</a:t>
            </a:r>
            <a:endParaRPr lang="de-DE" sz="1500" b="0" dirty="0"/>
          </a:p>
        </p:txBody>
      </p:sp>
      <p:grpSp>
        <p:nvGrpSpPr>
          <p:cNvPr id="16" name="Gruppieren 20">
            <a:extLst>
              <a:ext uri="{FF2B5EF4-FFF2-40B4-BE49-F238E27FC236}">
                <a16:creationId xmlns:a16="http://schemas.microsoft.com/office/drawing/2014/main" id="{13A5CD99-A8D9-CE8B-E870-9A8F9281AF40}"/>
              </a:ext>
            </a:extLst>
          </p:cNvPr>
          <p:cNvGrpSpPr/>
          <p:nvPr/>
        </p:nvGrpSpPr>
        <p:grpSpPr>
          <a:xfrm>
            <a:off x="2271217" y="2479846"/>
            <a:ext cx="5175722" cy="813136"/>
            <a:chOff x="1684886" y="2295765"/>
            <a:chExt cx="5175722" cy="813136"/>
          </a:xfrm>
        </p:grpSpPr>
        <p:cxnSp>
          <p:nvCxnSpPr>
            <p:cNvPr id="17" name="Gerade Verbindung mit Pfeil 3">
              <a:extLst>
                <a:ext uri="{FF2B5EF4-FFF2-40B4-BE49-F238E27FC236}">
                  <a16:creationId xmlns:a16="http://schemas.microsoft.com/office/drawing/2014/main" id="{67FDFBC6-BD8E-0A14-963C-7C29EDE486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84886" y="2295765"/>
              <a:ext cx="972692" cy="813136"/>
            </a:xfrm>
            <a:prstGeom prst="straightConnector1">
              <a:avLst/>
            </a:prstGeom>
            <a:ln w="6350">
              <a:solidFill>
                <a:schemeClr val="bg1"/>
              </a:solidFill>
              <a:headEnd type="none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5">
              <a:extLst>
                <a:ext uri="{FF2B5EF4-FFF2-40B4-BE49-F238E27FC236}">
                  <a16:creationId xmlns:a16="http://schemas.microsoft.com/office/drawing/2014/main" id="{496F1006-47CA-5EBD-75F0-68191E7C6A1B}"/>
                </a:ext>
              </a:extLst>
            </p:cNvPr>
            <p:cNvCxnSpPr>
              <a:cxnSpLocks/>
            </p:cNvCxnSpPr>
            <p:nvPr/>
          </p:nvCxnSpPr>
          <p:spPr>
            <a:xfrm>
              <a:off x="2657578" y="2295765"/>
              <a:ext cx="420303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Grafik 23">
            <a:extLst>
              <a:ext uri="{FF2B5EF4-FFF2-40B4-BE49-F238E27FC236}">
                <a16:creationId xmlns:a16="http://schemas.microsoft.com/office/drawing/2014/main" id="{36407146-57F9-0224-F969-3E17548D2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8CBBA0-FD67-0722-8563-9D99390E14FA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Y.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Beletsky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 (LCO)/ESO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8308A0-55B1-E7B0-F99E-C81B9FA8CB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E832F-3497-0248-0EFD-F21DFDCAB7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72468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7">
            <a:extLst>
              <a:ext uri="{FF2B5EF4-FFF2-40B4-BE49-F238E27FC236}">
                <a16:creationId xmlns:a16="http://schemas.microsoft.com/office/drawing/2014/main" id="{2830F92C-42CF-EF3D-1ACD-C3A4035C58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3018412-4A62-A9AD-0C01-CE3752049C13}"/>
              </a:ext>
            </a:extLst>
          </p:cNvPr>
          <p:cNvSpPr txBox="1">
            <a:spLocks/>
          </p:cNvSpPr>
          <p:nvPr/>
        </p:nvSpPr>
        <p:spPr>
          <a:xfrm>
            <a:off x="936000" y="0"/>
            <a:ext cx="8758385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NL">
                <a:solidFill>
                  <a:schemeClr val="bg1">
                    <a:lumMod val="95000"/>
                  </a:schemeClr>
                </a:solidFill>
                <a:effectLst/>
              </a:rPr>
              <a:t>ESO</a:t>
            </a:r>
            <a:r>
              <a:rPr lang="en-NL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>
                <a:solidFill>
                  <a:schemeClr val="bg1">
                    <a:lumMod val="95000"/>
                  </a:schemeClr>
                </a:solidFill>
              </a:rPr>
              <a:t>Residencia at Paranal Observatory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650565-7E70-68FE-4496-24F92C0AB77E}"/>
              </a:ext>
            </a:extLst>
          </p:cNvPr>
          <p:cNvSpPr txBox="1">
            <a:spLocks/>
          </p:cNvSpPr>
          <p:nvPr/>
        </p:nvSpPr>
        <p:spPr>
          <a:xfrm>
            <a:off x="936000" y="5215131"/>
            <a:ext cx="6833287" cy="7881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200"/>
              </a:lnSpc>
              <a:spcBef>
                <a:spcPts val="800"/>
              </a:spcBef>
              <a:buClr>
                <a:schemeClr val="tx2"/>
              </a:buClr>
            </a:pPr>
            <a:r>
              <a:rPr lang="en-GB" dirty="0">
                <a:cs typeface="Arial"/>
              </a:rPr>
              <a:t>An oasis in the Atacama desert, providing shelter from the harsh conditions to </a:t>
            </a:r>
            <a:r>
              <a:rPr lang="en-GB" b="1" dirty="0">
                <a:cs typeface="Arial"/>
              </a:rPr>
              <a:t>150 people daily</a:t>
            </a:r>
            <a:endParaRPr lang="en-GB" dirty="0">
              <a:cs typeface="Arial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C1916AD-6CDF-A51D-A620-0BE224127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5E9331-3638-9E7F-7D47-D49951D34088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G.Hüdepohl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 (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atacamaphoto.com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64DEEC6-D381-0F15-5E88-90583CAA795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056F73-73BB-4AB8-DC12-34A3066E1E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60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38979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7">
            <a:extLst>
              <a:ext uri="{FF2B5EF4-FFF2-40B4-BE49-F238E27FC236}">
                <a16:creationId xmlns:a16="http://schemas.microsoft.com/office/drawing/2014/main" id="{B51BEF87-0B0F-AD10-BC3D-6B6DC86869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D5CA5B81-8EBC-BD8F-C884-C23140D8F925}"/>
              </a:ext>
            </a:extLst>
          </p:cNvPr>
          <p:cNvSpPr/>
          <p:nvPr/>
        </p:nvSpPr>
        <p:spPr>
          <a:xfrm>
            <a:off x="6013623" y="1729945"/>
            <a:ext cx="6178378" cy="5128055"/>
          </a:xfrm>
          <a:prstGeom prst="rect">
            <a:avLst/>
          </a:prstGeom>
          <a:gradFill flip="none" rotWithShape="1">
            <a:gsLst>
              <a:gs pos="74000">
                <a:srgbClr val="AAAAAA">
                  <a:alpha val="0"/>
                </a:srgbClr>
              </a:gs>
              <a:gs pos="100000">
                <a:schemeClr val="bg1">
                  <a:alpha val="0"/>
                </a:schemeClr>
              </a:gs>
              <a:gs pos="38000">
                <a:schemeClr val="tx1">
                  <a:alpha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F388D6-378F-5F0A-F5F9-7DD5123BA240}"/>
              </a:ext>
            </a:extLst>
          </p:cNvPr>
          <p:cNvSpPr txBox="1">
            <a:spLocks/>
          </p:cNvSpPr>
          <p:nvPr/>
        </p:nvSpPr>
        <p:spPr>
          <a:xfrm>
            <a:off x="7505572" y="4582341"/>
            <a:ext cx="3748216" cy="16089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200"/>
              </a:lnSpc>
              <a:spcBef>
                <a:spcPts val="800"/>
              </a:spcBef>
              <a:buClr>
                <a:schemeClr val="tx2"/>
              </a:buClr>
            </a:pPr>
            <a:r>
              <a:rPr lang="en-GB" dirty="0">
                <a:cs typeface="Arial"/>
              </a:rPr>
              <a:t>The Residencia houses a 1000-m</a:t>
            </a:r>
            <a:r>
              <a:rPr lang="en-GB" baseline="30000" dirty="0">
                <a:cs typeface="Arial"/>
              </a:rPr>
              <a:t>2</a:t>
            </a:r>
            <a:r>
              <a:rPr lang="en-GB" dirty="0">
                <a:cs typeface="Arial"/>
              </a:rPr>
              <a:t> indoor garden and 35-m-wide dome for natural daylight</a:t>
            </a:r>
          </a:p>
        </p:txBody>
      </p:sp>
      <p:pic>
        <p:nvPicPr>
          <p:cNvPr id="5" name="Grafik 29">
            <a:extLst>
              <a:ext uri="{FF2B5EF4-FFF2-40B4-BE49-F238E27FC236}">
                <a16:creationId xmlns:a16="http://schemas.microsoft.com/office/drawing/2014/main" id="{A3D99BCE-BDAC-D93A-AFEC-1DCCE5D13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599"/>
            <a:ext cx="494970" cy="6477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33F4BB-EF7F-065D-2254-ACA765711B40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ESO/José Francisco Salgado (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josefrancisco.org</a:t>
            </a:r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)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1CA000-F39C-0991-17CC-6685EBBADC2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1E77B6E-742A-C35B-186D-FBABBA0464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61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119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 descr="A picture containing outdoor, sky, mountain, nature&#10;&#10;Description automatically generated">
            <a:extLst>
              <a:ext uri="{FF2B5EF4-FFF2-40B4-BE49-F238E27FC236}">
                <a16:creationId xmlns:a16="http://schemas.microsoft.com/office/drawing/2014/main" id="{ECBF716E-7CD7-CE17-C72A-30B12A1F8D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9E905715-4EA3-E66B-40AD-C2028E37EEFD}"/>
              </a:ext>
            </a:extLst>
          </p:cNvPr>
          <p:cNvSpPr txBox="1">
            <a:spLocks/>
          </p:cNvSpPr>
          <p:nvPr/>
        </p:nvSpPr>
        <p:spPr>
          <a:xfrm>
            <a:off x="936624" y="0"/>
            <a:ext cx="8910639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err="1"/>
              <a:t>Hosted</a:t>
            </a:r>
            <a:r>
              <a:rPr lang="de-DE" dirty="0"/>
              <a:t> </a:t>
            </a:r>
            <a:r>
              <a:rPr lang="de-DE" dirty="0" err="1"/>
              <a:t>telescopes</a:t>
            </a:r>
            <a:endParaRPr lang="en-US" dirty="0"/>
          </a:p>
        </p:txBody>
      </p:sp>
      <p:cxnSp>
        <p:nvCxnSpPr>
          <p:cNvPr id="6" name="Gerader Verbinder 4">
            <a:extLst>
              <a:ext uri="{FF2B5EF4-FFF2-40B4-BE49-F238E27FC236}">
                <a16:creationId xmlns:a16="http://schemas.microsoft.com/office/drawing/2014/main" id="{58EA89CD-09C4-70AE-676B-46412127D340}"/>
              </a:ext>
            </a:extLst>
          </p:cNvPr>
          <p:cNvCxnSpPr>
            <a:cxnSpLocks/>
          </p:cNvCxnSpPr>
          <p:nvPr/>
        </p:nvCxnSpPr>
        <p:spPr>
          <a:xfrm>
            <a:off x="7320838" y="3303321"/>
            <a:ext cx="0" cy="713752"/>
          </a:xfrm>
          <a:prstGeom prst="line">
            <a:avLst/>
          </a:prstGeom>
          <a:ln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platzhalter 1">
            <a:extLst>
              <a:ext uri="{FF2B5EF4-FFF2-40B4-BE49-F238E27FC236}">
                <a16:creationId xmlns:a16="http://schemas.microsoft.com/office/drawing/2014/main" id="{CC06D3D5-A7D7-7073-C14A-0121DC8CF89E}"/>
              </a:ext>
            </a:extLst>
          </p:cNvPr>
          <p:cNvSpPr txBox="1">
            <a:spLocks/>
          </p:cNvSpPr>
          <p:nvPr/>
        </p:nvSpPr>
        <p:spPr>
          <a:xfrm>
            <a:off x="4447903" y="4188734"/>
            <a:ext cx="1174828" cy="880328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ctr"/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2400" b="1" u="none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500" b="0" dirty="0" err="1"/>
              <a:t>ExTrA</a:t>
            </a:r>
            <a:endParaRPr lang="de-DE" sz="1500" b="0" dirty="0"/>
          </a:p>
        </p:txBody>
      </p:sp>
      <p:cxnSp>
        <p:nvCxnSpPr>
          <p:cNvPr id="34" name="Gerader Verbinder 13">
            <a:extLst>
              <a:ext uri="{FF2B5EF4-FFF2-40B4-BE49-F238E27FC236}">
                <a16:creationId xmlns:a16="http://schemas.microsoft.com/office/drawing/2014/main" id="{0F40832C-F896-C4C1-4345-1E87B3E2DF9F}"/>
              </a:ext>
            </a:extLst>
          </p:cNvPr>
          <p:cNvCxnSpPr>
            <a:cxnSpLocks/>
          </p:cNvCxnSpPr>
          <p:nvPr/>
        </p:nvCxnSpPr>
        <p:spPr>
          <a:xfrm>
            <a:off x="5602422" y="3461976"/>
            <a:ext cx="0" cy="457877"/>
          </a:xfrm>
          <a:prstGeom prst="line">
            <a:avLst/>
          </a:prstGeom>
          <a:ln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platzhalter 1">
            <a:extLst>
              <a:ext uri="{FF2B5EF4-FFF2-40B4-BE49-F238E27FC236}">
                <a16:creationId xmlns:a16="http://schemas.microsoft.com/office/drawing/2014/main" id="{ACD5C9FB-CE15-5264-D7F1-0D7B6F93D913}"/>
              </a:ext>
            </a:extLst>
          </p:cNvPr>
          <p:cNvSpPr txBox="1">
            <a:spLocks/>
          </p:cNvSpPr>
          <p:nvPr/>
        </p:nvSpPr>
        <p:spPr>
          <a:xfrm>
            <a:off x="5061309" y="2537582"/>
            <a:ext cx="1174828" cy="880328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ctr"/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2400" b="1" u="none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de-DE" sz="1500" b="0" dirty="0"/>
              <a:t>MPG/ESO</a:t>
            </a:r>
            <a:br>
              <a:rPr lang="de-DE" sz="1500" b="0" dirty="0"/>
            </a:br>
            <a:r>
              <a:rPr lang="de-DE" sz="1500" b="0" dirty="0"/>
              <a:t>2.2-metre</a:t>
            </a:r>
          </a:p>
          <a:p>
            <a:pPr>
              <a:lnSpc>
                <a:spcPts val="1500"/>
              </a:lnSpc>
            </a:pPr>
            <a:r>
              <a:rPr lang="de-DE" sz="1500" b="0" dirty="0" err="1"/>
              <a:t>telescope</a:t>
            </a:r>
            <a:endParaRPr lang="de-DE" sz="1500" b="0" dirty="0"/>
          </a:p>
        </p:txBody>
      </p:sp>
      <p:cxnSp>
        <p:nvCxnSpPr>
          <p:cNvPr id="36" name="Gerader Verbinder 16">
            <a:extLst>
              <a:ext uri="{FF2B5EF4-FFF2-40B4-BE49-F238E27FC236}">
                <a16:creationId xmlns:a16="http://schemas.microsoft.com/office/drawing/2014/main" id="{7A1ECE7B-9143-D187-359E-D8997823542A}"/>
              </a:ext>
            </a:extLst>
          </p:cNvPr>
          <p:cNvCxnSpPr>
            <a:cxnSpLocks/>
            <a:stCxn id="37" idx="2"/>
          </p:cNvCxnSpPr>
          <p:nvPr/>
        </p:nvCxnSpPr>
        <p:spPr>
          <a:xfrm>
            <a:off x="4589319" y="2134179"/>
            <a:ext cx="0" cy="1726899"/>
          </a:xfrm>
          <a:prstGeom prst="line">
            <a:avLst/>
          </a:prstGeom>
          <a:ln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platzhalter 1">
            <a:extLst>
              <a:ext uri="{FF2B5EF4-FFF2-40B4-BE49-F238E27FC236}">
                <a16:creationId xmlns:a16="http://schemas.microsoft.com/office/drawing/2014/main" id="{3CA92702-E974-108C-8290-E291A4425C5D}"/>
              </a:ext>
            </a:extLst>
          </p:cNvPr>
          <p:cNvSpPr txBox="1">
            <a:spLocks/>
          </p:cNvSpPr>
          <p:nvPr/>
        </p:nvSpPr>
        <p:spPr>
          <a:xfrm>
            <a:off x="3761390" y="1253851"/>
            <a:ext cx="1655858" cy="880328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ctr"/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2400" b="1" u="none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de-DE" sz="1500" b="0" dirty="0"/>
              <a:t>ESO 1-metre Schmidt</a:t>
            </a:r>
          </a:p>
          <a:p>
            <a:pPr>
              <a:lnSpc>
                <a:spcPts val="1500"/>
              </a:lnSpc>
            </a:pPr>
            <a:r>
              <a:rPr lang="de-DE" sz="1500" b="0" dirty="0" err="1"/>
              <a:t>telescope</a:t>
            </a:r>
            <a:endParaRPr lang="de-DE" sz="1500" b="0" dirty="0"/>
          </a:p>
        </p:txBody>
      </p:sp>
      <p:cxnSp>
        <p:nvCxnSpPr>
          <p:cNvPr id="38" name="Gerader Verbinder 18">
            <a:extLst>
              <a:ext uri="{FF2B5EF4-FFF2-40B4-BE49-F238E27FC236}">
                <a16:creationId xmlns:a16="http://schemas.microsoft.com/office/drawing/2014/main" id="{CB8AFF92-893B-0166-5B64-B92258F98F03}"/>
              </a:ext>
            </a:extLst>
          </p:cNvPr>
          <p:cNvCxnSpPr>
            <a:cxnSpLocks/>
          </p:cNvCxnSpPr>
          <p:nvPr/>
        </p:nvCxnSpPr>
        <p:spPr>
          <a:xfrm>
            <a:off x="1954277" y="2134179"/>
            <a:ext cx="0" cy="1461169"/>
          </a:xfrm>
          <a:prstGeom prst="line">
            <a:avLst/>
          </a:prstGeom>
          <a:ln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platzhalter 1">
            <a:extLst>
              <a:ext uri="{FF2B5EF4-FFF2-40B4-BE49-F238E27FC236}">
                <a16:creationId xmlns:a16="http://schemas.microsoft.com/office/drawing/2014/main" id="{CE5E5251-7C4B-2088-EACD-76CFC69DBBB9}"/>
              </a:ext>
            </a:extLst>
          </p:cNvPr>
          <p:cNvSpPr txBox="1">
            <a:spLocks/>
          </p:cNvSpPr>
          <p:nvPr/>
        </p:nvSpPr>
        <p:spPr>
          <a:xfrm>
            <a:off x="1126347" y="1226915"/>
            <a:ext cx="1655858" cy="880328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ctr"/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2400" b="1" u="none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de-DE" sz="1500" b="0" dirty="0"/>
              <a:t>Swiss 1.2-metre</a:t>
            </a:r>
            <a:br>
              <a:rPr lang="de-DE" sz="1500" b="0" dirty="0"/>
            </a:br>
            <a:r>
              <a:rPr lang="de-DE" sz="1500" b="0" dirty="0"/>
              <a:t>Leonhard Euler</a:t>
            </a:r>
          </a:p>
          <a:p>
            <a:pPr>
              <a:lnSpc>
                <a:spcPts val="1500"/>
              </a:lnSpc>
            </a:pPr>
            <a:r>
              <a:rPr lang="de-DE" sz="1500" b="0" dirty="0" err="1"/>
              <a:t>telescope</a:t>
            </a:r>
            <a:endParaRPr lang="de-DE" sz="1500" b="0" dirty="0"/>
          </a:p>
        </p:txBody>
      </p:sp>
      <p:sp>
        <p:nvSpPr>
          <p:cNvPr id="40" name="Textplatzhalter 1">
            <a:extLst>
              <a:ext uri="{FF2B5EF4-FFF2-40B4-BE49-F238E27FC236}">
                <a16:creationId xmlns:a16="http://schemas.microsoft.com/office/drawing/2014/main" id="{F987736B-F031-65CA-40ED-2A3FFA68A2C1}"/>
              </a:ext>
            </a:extLst>
          </p:cNvPr>
          <p:cNvSpPr txBox="1">
            <a:spLocks/>
          </p:cNvSpPr>
          <p:nvPr/>
        </p:nvSpPr>
        <p:spPr>
          <a:xfrm>
            <a:off x="5854437" y="1472961"/>
            <a:ext cx="1655858" cy="880328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ctr"/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2400" b="1" u="none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de-DE" sz="1500" b="0" dirty="0" err="1"/>
              <a:t>Danish</a:t>
            </a:r>
            <a:r>
              <a:rPr lang="de-DE" sz="1500" b="0" dirty="0"/>
              <a:t> </a:t>
            </a:r>
            <a:br>
              <a:rPr lang="de-DE" sz="1500" b="0" dirty="0"/>
            </a:br>
            <a:r>
              <a:rPr lang="de-DE" sz="1500" b="0" dirty="0"/>
              <a:t>1.54-metre </a:t>
            </a:r>
            <a:r>
              <a:rPr lang="de-DE" sz="1500" b="0" dirty="0" err="1"/>
              <a:t>telescope</a:t>
            </a:r>
            <a:endParaRPr lang="de-DE" sz="1500" b="0" dirty="0"/>
          </a:p>
        </p:txBody>
      </p:sp>
      <p:cxnSp>
        <p:nvCxnSpPr>
          <p:cNvPr id="41" name="Gerader Verbinder 29">
            <a:extLst>
              <a:ext uri="{FF2B5EF4-FFF2-40B4-BE49-F238E27FC236}">
                <a16:creationId xmlns:a16="http://schemas.microsoft.com/office/drawing/2014/main" id="{D92F8F43-22B3-ADCB-AA51-AF2CF4C9A449}"/>
              </a:ext>
            </a:extLst>
          </p:cNvPr>
          <p:cNvCxnSpPr>
            <a:cxnSpLocks/>
          </p:cNvCxnSpPr>
          <p:nvPr/>
        </p:nvCxnSpPr>
        <p:spPr>
          <a:xfrm>
            <a:off x="6674507" y="2346146"/>
            <a:ext cx="19015" cy="1479107"/>
          </a:xfrm>
          <a:prstGeom prst="line">
            <a:avLst/>
          </a:prstGeom>
          <a:ln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platzhalter 1">
            <a:extLst>
              <a:ext uri="{FF2B5EF4-FFF2-40B4-BE49-F238E27FC236}">
                <a16:creationId xmlns:a16="http://schemas.microsoft.com/office/drawing/2014/main" id="{E9EF1804-5F5E-B00E-B8E6-E0E566DDE3A1}"/>
              </a:ext>
            </a:extLst>
          </p:cNvPr>
          <p:cNvSpPr txBox="1">
            <a:spLocks/>
          </p:cNvSpPr>
          <p:nvPr/>
        </p:nvSpPr>
        <p:spPr>
          <a:xfrm>
            <a:off x="7482692" y="1387488"/>
            <a:ext cx="1655858" cy="880328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ctr"/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2400" b="1" u="none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de-DE" sz="1500" b="0" dirty="0"/>
              <a:t>ESO 1-metre</a:t>
            </a:r>
          </a:p>
          <a:p>
            <a:pPr>
              <a:lnSpc>
                <a:spcPts val="1500"/>
              </a:lnSpc>
            </a:pPr>
            <a:r>
              <a:rPr lang="de-DE" sz="1500" b="0" dirty="0" err="1"/>
              <a:t>telescope</a:t>
            </a:r>
            <a:endParaRPr lang="de-DE" sz="1500" b="0" dirty="0"/>
          </a:p>
        </p:txBody>
      </p:sp>
      <p:cxnSp>
        <p:nvCxnSpPr>
          <p:cNvPr id="43" name="Gerader Verbinder 35">
            <a:extLst>
              <a:ext uri="{FF2B5EF4-FFF2-40B4-BE49-F238E27FC236}">
                <a16:creationId xmlns:a16="http://schemas.microsoft.com/office/drawing/2014/main" id="{57A19264-D9E8-C413-C37B-DC4C1105278E}"/>
              </a:ext>
            </a:extLst>
          </p:cNvPr>
          <p:cNvCxnSpPr>
            <a:cxnSpLocks/>
          </p:cNvCxnSpPr>
          <p:nvPr/>
        </p:nvCxnSpPr>
        <p:spPr>
          <a:xfrm flipV="1">
            <a:off x="7955053" y="3789710"/>
            <a:ext cx="323540" cy="322033"/>
          </a:xfrm>
          <a:prstGeom prst="line">
            <a:avLst/>
          </a:prstGeom>
          <a:ln>
            <a:solidFill>
              <a:schemeClr val="bg1"/>
            </a:solidFill>
            <a:miter lim="800000"/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0">
            <a:extLst>
              <a:ext uri="{FF2B5EF4-FFF2-40B4-BE49-F238E27FC236}">
                <a16:creationId xmlns:a16="http://schemas.microsoft.com/office/drawing/2014/main" id="{196D2115-DB3A-F35F-0430-F0275588CE4D}"/>
              </a:ext>
            </a:extLst>
          </p:cNvPr>
          <p:cNvCxnSpPr>
            <a:cxnSpLocks/>
          </p:cNvCxnSpPr>
          <p:nvPr/>
        </p:nvCxnSpPr>
        <p:spPr>
          <a:xfrm flipV="1">
            <a:off x="8277898" y="2215662"/>
            <a:ext cx="0" cy="15740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5">
            <a:extLst>
              <a:ext uri="{FF2B5EF4-FFF2-40B4-BE49-F238E27FC236}">
                <a16:creationId xmlns:a16="http://schemas.microsoft.com/office/drawing/2014/main" id="{7579EE1A-1705-B6C8-8DF6-77103AED1B5B}"/>
              </a:ext>
            </a:extLst>
          </p:cNvPr>
          <p:cNvCxnSpPr>
            <a:cxnSpLocks/>
          </p:cNvCxnSpPr>
          <p:nvPr/>
        </p:nvCxnSpPr>
        <p:spPr>
          <a:xfrm flipH="1">
            <a:off x="4750230" y="4905894"/>
            <a:ext cx="20661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platzhalter 1">
            <a:extLst>
              <a:ext uri="{FF2B5EF4-FFF2-40B4-BE49-F238E27FC236}">
                <a16:creationId xmlns:a16="http://schemas.microsoft.com/office/drawing/2014/main" id="{8E66109F-8A0E-7680-D1A5-E04370C0D134}"/>
              </a:ext>
            </a:extLst>
          </p:cNvPr>
          <p:cNvSpPr txBox="1">
            <a:spLocks/>
          </p:cNvSpPr>
          <p:nvPr/>
        </p:nvSpPr>
        <p:spPr>
          <a:xfrm>
            <a:off x="8951514" y="1422778"/>
            <a:ext cx="1655858" cy="880328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ctr"/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2400" b="1" u="none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de-DE" sz="1500" b="0" dirty="0"/>
              <a:t>Rapid Eye </a:t>
            </a:r>
            <a:br>
              <a:rPr lang="de-DE" sz="1500" b="0" dirty="0"/>
            </a:br>
            <a:r>
              <a:rPr lang="de-DE" sz="1500" b="0" dirty="0"/>
              <a:t>Mount </a:t>
            </a:r>
            <a:br>
              <a:rPr lang="de-DE" sz="1500" b="0" dirty="0"/>
            </a:br>
            <a:r>
              <a:rPr lang="de-DE" sz="1500" b="0" dirty="0" err="1"/>
              <a:t>telescope</a:t>
            </a:r>
            <a:endParaRPr lang="de-DE" sz="1500" b="0" dirty="0"/>
          </a:p>
        </p:txBody>
      </p:sp>
      <p:cxnSp>
        <p:nvCxnSpPr>
          <p:cNvPr id="47" name="Gerader Verbinder 49">
            <a:extLst>
              <a:ext uri="{FF2B5EF4-FFF2-40B4-BE49-F238E27FC236}">
                <a16:creationId xmlns:a16="http://schemas.microsoft.com/office/drawing/2014/main" id="{E9FE34F1-8606-A2ED-F653-E2F025EE1DFF}"/>
              </a:ext>
            </a:extLst>
          </p:cNvPr>
          <p:cNvCxnSpPr>
            <a:cxnSpLocks/>
          </p:cNvCxnSpPr>
          <p:nvPr/>
        </p:nvCxnSpPr>
        <p:spPr>
          <a:xfrm flipV="1">
            <a:off x="8252247" y="2731135"/>
            <a:ext cx="1532698" cy="1525562"/>
          </a:xfrm>
          <a:prstGeom prst="line">
            <a:avLst/>
          </a:prstGeom>
          <a:ln>
            <a:solidFill>
              <a:schemeClr val="bg1"/>
            </a:solidFill>
            <a:miter lim="800000"/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50">
            <a:extLst>
              <a:ext uri="{FF2B5EF4-FFF2-40B4-BE49-F238E27FC236}">
                <a16:creationId xmlns:a16="http://schemas.microsoft.com/office/drawing/2014/main" id="{4AE6006B-4B0E-A0C9-E495-E02919142613}"/>
              </a:ext>
            </a:extLst>
          </p:cNvPr>
          <p:cNvCxnSpPr>
            <a:cxnSpLocks/>
          </p:cNvCxnSpPr>
          <p:nvPr/>
        </p:nvCxnSpPr>
        <p:spPr>
          <a:xfrm flipV="1">
            <a:off x="9784174" y="2323308"/>
            <a:ext cx="0" cy="40109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53">
            <a:extLst>
              <a:ext uri="{FF2B5EF4-FFF2-40B4-BE49-F238E27FC236}">
                <a16:creationId xmlns:a16="http://schemas.microsoft.com/office/drawing/2014/main" id="{44DD5861-66EC-2B4B-427E-22FA28ABDBB4}"/>
              </a:ext>
            </a:extLst>
          </p:cNvPr>
          <p:cNvCxnSpPr>
            <a:cxnSpLocks/>
          </p:cNvCxnSpPr>
          <p:nvPr/>
        </p:nvCxnSpPr>
        <p:spPr>
          <a:xfrm flipH="1">
            <a:off x="6812034" y="4365372"/>
            <a:ext cx="543049" cy="540522"/>
          </a:xfrm>
          <a:prstGeom prst="line">
            <a:avLst/>
          </a:prstGeom>
          <a:ln>
            <a:solidFill>
              <a:schemeClr val="bg1"/>
            </a:solidFill>
            <a:miter lim="800000"/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platzhalter 1">
            <a:extLst>
              <a:ext uri="{FF2B5EF4-FFF2-40B4-BE49-F238E27FC236}">
                <a16:creationId xmlns:a16="http://schemas.microsoft.com/office/drawing/2014/main" id="{6200472A-6FC9-62FE-1870-5092367F8731}"/>
              </a:ext>
            </a:extLst>
          </p:cNvPr>
          <p:cNvSpPr txBox="1">
            <a:spLocks/>
          </p:cNvSpPr>
          <p:nvPr/>
        </p:nvSpPr>
        <p:spPr>
          <a:xfrm>
            <a:off x="4219267" y="5069058"/>
            <a:ext cx="2114751" cy="880328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ctr"/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2400" b="1" u="none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de-DE" sz="1500" b="0" dirty="0"/>
              <a:t>Multi-site All-Sky </a:t>
            </a:r>
            <a:r>
              <a:rPr lang="de-DE" sz="1500" b="0" dirty="0" err="1"/>
              <a:t>CAmeRA</a:t>
            </a:r>
            <a:endParaRPr lang="de-DE" sz="1500" b="0" dirty="0"/>
          </a:p>
        </p:txBody>
      </p:sp>
      <p:cxnSp>
        <p:nvCxnSpPr>
          <p:cNvPr id="51" name="Gerader Verbinder 58">
            <a:extLst>
              <a:ext uri="{FF2B5EF4-FFF2-40B4-BE49-F238E27FC236}">
                <a16:creationId xmlns:a16="http://schemas.microsoft.com/office/drawing/2014/main" id="{D1FF9A19-4C79-E08F-05B3-67B6AD1E5459}"/>
              </a:ext>
            </a:extLst>
          </p:cNvPr>
          <p:cNvCxnSpPr>
            <a:cxnSpLocks/>
          </p:cNvCxnSpPr>
          <p:nvPr/>
        </p:nvCxnSpPr>
        <p:spPr>
          <a:xfrm flipH="1">
            <a:off x="4212533" y="5814913"/>
            <a:ext cx="19382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9">
            <a:extLst>
              <a:ext uri="{FF2B5EF4-FFF2-40B4-BE49-F238E27FC236}">
                <a16:creationId xmlns:a16="http://schemas.microsoft.com/office/drawing/2014/main" id="{EBE3AF5B-E290-ABDA-A457-74D97EB45D38}"/>
              </a:ext>
            </a:extLst>
          </p:cNvPr>
          <p:cNvCxnSpPr>
            <a:cxnSpLocks/>
          </p:cNvCxnSpPr>
          <p:nvPr/>
        </p:nvCxnSpPr>
        <p:spPr>
          <a:xfrm flipH="1">
            <a:off x="6144847" y="4373797"/>
            <a:ext cx="1447856" cy="1441116"/>
          </a:xfrm>
          <a:prstGeom prst="line">
            <a:avLst/>
          </a:prstGeom>
          <a:ln>
            <a:solidFill>
              <a:schemeClr val="bg1"/>
            </a:solidFill>
            <a:miter lim="800000"/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platzhalter 1">
            <a:extLst>
              <a:ext uri="{FF2B5EF4-FFF2-40B4-BE49-F238E27FC236}">
                <a16:creationId xmlns:a16="http://schemas.microsoft.com/office/drawing/2014/main" id="{4817B6D1-DA9C-A957-DCF3-282EECD7202B}"/>
              </a:ext>
            </a:extLst>
          </p:cNvPr>
          <p:cNvSpPr txBox="1">
            <a:spLocks/>
          </p:cNvSpPr>
          <p:nvPr/>
        </p:nvSpPr>
        <p:spPr>
          <a:xfrm>
            <a:off x="10217475" y="2802697"/>
            <a:ext cx="1841580" cy="880328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ctr"/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2400" b="1" u="none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500"/>
              </a:lnSpc>
            </a:pPr>
            <a:r>
              <a:rPr lang="de-DE" sz="1500" b="0" dirty="0" err="1"/>
              <a:t>TRAnsiting</a:t>
            </a:r>
            <a:r>
              <a:rPr lang="de-DE" sz="1500" b="0" dirty="0"/>
              <a:t> </a:t>
            </a:r>
            <a:r>
              <a:rPr lang="de-DE" sz="1500" b="0" dirty="0" err="1"/>
              <a:t>Planets</a:t>
            </a:r>
            <a:r>
              <a:rPr lang="de-DE" sz="1500" b="0" dirty="0"/>
              <a:t> and </a:t>
            </a:r>
            <a:r>
              <a:rPr lang="de-DE" sz="1500" b="0" dirty="0" err="1"/>
              <a:t>PlanetesImals</a:t>
            </a:r>
            <a:r>
              <a:rPr lang="de-DE" sz="1500" b="0" dirty="0"/>
              <a:t> Small </a:t>
            </a:r>
            <a:r>
              <a:rPr lang="de-DE" sz="1500" b="0" dirty="0" err="1"/>
              <a:t>Telescope</a:t>
            </a:r>
            <a:r>
              <a:rPr lang="de-DE" sz="1500" b="0" dirty="0"/>
              <a:t> – South</a:t>
            </a:r>
          </a:p>
        </p:txBody>
      </p:sp>
      <p:sp>
        <p:nvSpPr>
          <p:cNvPr id="54" name="Textplatzhalter 1">
            <a:extLst>
              <a:ext uri="{FF2B5EF4-FFF2-40B4-BE49-F238E27FC236}">
                <a16:creationId xmlns:a16="http://schemas.microsoft.com/office/drawing/2014/main" id="{6F655006-0DE4-9C42-C4B9-F53610517B66}"/>
              </a:ext>
            </a:extLst>
          </p:cNvPr>
          <p:cNvSpPr txBox="1">
            <a:spLocks/>
          </p:cNvSpPr>
          <p:nvPr/>
        </p:nvSpPr>
        <p:spPr>
          <a:xfrm>
            <a:off x="1450549" y="4698811"/>
            <a:ext cx="1655858" cy="994986"/>
          </a:xfrm>
          <a:prstGeom prst="rect">
            <a:avLst/>
          </a:prstGeom>
          <a:effectLst>
            <a:outerShdw blurRad="127000" dist="50800" dir="5400000" algn="ctr" rotWithShape="0">
              <a:schemeClr val="tx1">
                <a:alpha val="50000"/>
              </a:schemeClr>
            </a:outerShdw>
          </a:effectLst>
        </p:spPr>
        <p:txBody>
          <a:bodyPr lIns="0" tIns="0" rIns="0" bIns="0" anchor="ctr"/>
          <a:lstStyle>
            <a:lvl1pPr marL="0" indent="0" algn="ctr" defTabSz="685766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lang="it-IT" sz="2400" b="1" u="none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2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07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090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2973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6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1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4" indent="-171441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de-DE" sz="1500" b="0" dirty="0" err="1"/>
              <a:t>Télescope</a:t>
            </a:r>
            <a:r>
              <a:rPr lang="de-DE" sz="1500" b="0" dirty="0"/>
              <a:t> à Action Rapide </a:t>
            </a:r>
            <a:r>
              <a:rPr lang="de-DE" sz="1500" b="0" dirty="0" err="1"/>
              <a:t>pour</a:t>
            </a:r>
            <a:r>
              <a:rPr lang="de-DE" sz="1500" b="0" dirty="0"/>
              <a:t> </a:t>
            </a:r>
            <a:r>
              <a:rPr lang="de-DE" sz="1500" b="0" dirty="0" err="1"/>
              <a:t>les</a:t>
            </a:r>
            <a:r>
              <a:rPr lang="de-DE" sz="1500" b="0" dirty="0"/>
              <a:t> </a:t>
            </a:r>
            <a:r>
              <a:rPr lang="de-DE" sz="1500" b="0" dirty="0" err="1"/>
              <a:t>Objets</a:t>
            </a:r>
            <a:r>
              <a:rPr lang="de-DE" sz="1500" b="0" dirty="0"/>
              <a:t> </a:t>
            </a:r>
            <a:r>
              <a:rPr lang="de-DE" sz="1500" b="0" dirty="0" err="1"/>
              <a:t>Transitoires</a:t>
            </a:r>
            <a:endParaRPr lang="de-DE" sz="1500" b="0" dirty="0"/>
          </a:p>
        </p:txBody>
      </p:sp>
      <p:cxnSp>
        <p:nvCxnSpPr>
          <p:cNvPr id="55" name="Gerader Verbinder 70">
            <a:extLst>
              <a:ext uri="{FF2B5EF4-FFF2-40B4-BE49-F238E27FC236}">
                <a16:creationId xmlns:a16="http://schemas.microsoft.com/office/drawing/2014/main" id="{87325188-E1C6-6996-8B24-B23A1E9EA190}"/>
              </a:ext>
            </a:extLst>
          </p:cNvPr>
          <p:cNvCxnSpPr>
            <a:cxnSpLocks/>
          </p:cNvCxnSpPr>
          <p:nvPr/>
        </p:nvCxnSpPr>
        <p:spPr>
          <a:xfrm flipV="1">
            <a:off x="2232595" y="3861078"/>
            <a:ext cx="0" cy="837733"/>
          </a:xfrm>
          <a:prstGeom prst="line">
            <a:avLst/>
          </a:prstGeom>
          <a:ln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74">
            <a:extLst>
              <a:ext uri="{FF2B5EF4-FFF2-40B4-BE49-F238E27FC236}">
                <a16:creationId xmlns:a16="http://schemas.microsoft.com/office/drawing/2014/main" id="{014B8430-1F27-2FF2-BAEC-6A30DFBB9970}"/>
              </a:ext>
            </a:extLst>
          </p:cNvPr>
          <p:cNvCxnSpPr>
            <a:cxnSpLocks/>
          </p:cNvCxnSpPr>
          <p:nvPr/>
        </p:nvCxnSpPr>
        <p:spPr>
          <a:xfrm flipH="1">
            <a:off x="9794314" y="3861078"/>
            <a:ext cx="726533" cy="739995"/>
          </a:xfrm>
          <a:prstGeom prst="line">
            <a:avLst/>
          </a:prstGeom>
          <a:ln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62">
            <a:extLst>
              <a:ext uri="{FF2B5EF4-FFF2-40B4-BE49-F238E27FC236}">
                <a16:creationId xmlns:a16="http://schemas.microsoft.com/office/drawing/2014/main" id="{B111FE56-4E16-E90A-3B3C-02DB3156581C}"/>
              </a:ext>
            </a:extLst>
          </p:cNvPr>
          <p:cNvSpPr txBox="1"/>
          <p:nvPr/>
        </p:nvSpPr>
        <p:spPr>
          <a:xfrm>
            <a:off x="6773507" y="2896757"/>
            <a:ext cx="110373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500" b="0" dirty="0" err="1">
                <a:solidFill>
                  <a:schemeClr val="bg1"/>
                </a:solidFill>
              </a:rPr>
              <a:t>BlackGEM</a:t>
            </a:r>
            <a:endParaRPr lang="de-DE" sz="1500" b="0" dirty="0">
              <a:solidFill>
                <a:schemeClr val="bg1"/>
              </a:solidFill>
            </a:endParaRPr>
          </a:p>
        </p:txBody>
      </p:sp>
      <p:pic>
        <p:nvPicPr>
          <p:cNvPr id="64" name="Grafik 63">
            <a:extLst>
              <a:ext uri="{FF2B5EF4-FFF2-40B4-BE49-F238E27FC236}">
                <a16:creationId xmlns:a16="http://schemas.microsoft.com/office/drawing/2014/main" id="{9BE49F8D-1B0E-B92E-0185-25B0B18CF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9CB77A-BD8B-3A92-E9D9-97C2C62EDD19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ENEL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D56D23-B585-1043-F261-F34E98D134B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F96C78-E68E-E037-A4EF-ECBA1B989B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0300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6C153577-4936-8B26-67F4-79F721A7D3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C09821A-5E2F-F2FB-3B59-B494ABCD246B}"/>
              </a:ext>
            </a:extLst>
          </p:cNvPr>
          <p:cNvSpPr txBox="1">
            <a:spLocks/>
          </p:cNvSpPr>
          <p:nvPr/>
        </p:nvSpPr>
        <p:spPr>
          <a:xfrm>
            <a:off x="936000" y="0"/>
            <a:ext cx="8758385" cy="113607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Science highlights of La Silla Observatory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6671D-82D3-5FB8-C69A-F35B463CAC68}"/>
              </a:ext>
            </a:extLst>
          </p:cNvPr>
          <p:cNvSpPr txBox="1">
            <a:spLocks/>
          </p:cNvSpPr>
          <p:nvPr/>
        </p:nvSpPr>
        <p:spPr>
          <a:xfrm>
            <a:off x="936000" y="2670999"/>
            <a:ext cx="6570183" cy="32503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200"/>
              </a:lnSpc>
              <a:spcBef>
                <a:spcPts val="0"/>
              </a:spcBef>
            </a:pPr>
            <a:r>
              <a:rPr lang="en-GB" b="1" dirty="0"/>
              <a:t>Accelerating Universe</a:t>
            </a:r>
          </a:p>
          <a:p>
            <a:pPr algn="l">
              <a:lnSpc>
                <a:spcPts val="3200"/>
              </a:lnSpc>
              <a:spcBef>
                <a:spcPts val="0"/>
              </a:spcBef>
            </a:pPr>
            <a:endParaRPr lang="en-GB" b="1" dirty="0"/>
          </a:p>
          <a:p>
            <a:pPr algn="l">
              <a:lnSpc>
                <a:spcPts val="3200"/>
              </a:lnSpc>
              <a:spcBef>
                <a:spcPts val="0"/>
              </a:spcBef>
            </a:pPr>
            <a:r>
              <a:rPr lang="en-GB" dirty="0"/>
              <a:t>Based on </a:t>
            </a:r>
            <a:r>
              <a:rPr lang="en-GB" b="1" dirty="0"/>
              <a:t>observations of exploding stars</a:t>
            </a:r>
            <a:r>
              <a:rPr lang="en-GB" dirty="0"/>
              <a:t>, two independent research teams showed that the </a:t>
            </a:r>
            <a:r>
              <a:rPr lang="en-GB" b="1" dirty="0"/>
              <a:t>expansion</a:t>
            </a:r>
            <a:r>
              <a:rPr lang="en-GB" dirty="0"/>
              <a:t> of the Universe </a:t>
            </a:r>
            <a:r>
              <a:rPr lang="en-GB" b="1" dirty="0"/>
              <a:t>is accelerating</a:t>
            </a:r>
            <a:r>
              <a:rPr lang="en-GB" dirty="0"/>
              <a:t> </a:t>
            </a:r>
          </a:p>
          <a:p>
            <a:pPr algn="l">
              <a:lnSpc>
                <a:spcPts val="3200"/>
              </a:lnSpc>
              <a:spcBef>
                <a:spcPts val="0"/>
              </a:spcBef>
            </a:pPr>
            <a:endParaRPr lang="en-GB" dirty="0"/>
          </a:p>
          <a:p>
            <a:pPr algn="l">
              <a:lnSpc>
                <a:spcPts val="3200"/>
              </a:lnSpc>
              <a:spcBef>
                <a:spcPts val="0"/>
              </a:spcBef>
            </a:pPr>
            <a:r>
              <a:rPr lang="en-GB" b="1" dirty="0"/>
              <a:t>The 2011 Nobel Prize in Physics was awarded for this result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709176B-7244-A161-FCDE-8665B2438D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C1D761-F098-2EDC-D0A7-2D8BF4C0EFA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2D8D1-E968-1862-2286-5C04B0326D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0828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 descr="A picture containing outdoor, sky, mountain, sunset&#10;&#10;Description automatically generated">
            <a:extLst>
              <a:ext uri="{FF2B5EF4-FFF2-40B4-BE49-F238E27FC236}">
                <a16:creationId xmlns:a16="http://schemas.microsoft.com/office/drawing/2014/main" id="{5BD6F219-8C8B-569D-E54C-F7423C0DCB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D2108D"/>
          </a:solidFill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B42C65A-E9BF-C077-D08D-A48586D06190}"/>
              </a:ext>
            </a:extLst>
          </p:cNvPr>
          <p:cNvSpPr txBox="1">
            <a:spLocks/>
          </p:cNvSpPr>
          <p:nvPr/>
        </p:nvSpPr>
        <p:spPr>
          <a:xfrm>
            <a:off x="936624" y="5133212"/>
            <a:ext cx="10317600" cy="78816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Clr>
                <a:schemeClr val="bg2"/>
              </a:buClr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18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00"/>
              </a:lnSpc>
              <a:spcBef>
                <a:spcPts val="0"/>
              </a:spcBef>
            </a:pPr>
            <a:r>
              <a:rPr lang="de-DE" b="1" dirty="0"/>
              <a:t>Planet </a:t>
            </a:r>
            <a:r>
              <a:rPr lang="de-DE" b="1" dirty="0" err="1"/>
              <a:t>found</a:t>
            </a:r>
            <a:r>
              <a:rPr lang="de-DE" b="1" dirty="0"/>
              <a:t> </a:t>
            </a:r>
            <a:r>
              <a:rPr lang="de-DE" dirty="0"/>
              <a:t>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b="1" dirty="0"/>
              <a:t>habitable </a:t>
            </a:r>
            <a:r>
              <a:rPr lang="de-DE" b="1" dirty="0" err="1"/>
              <a:t>zone</a:t>
            </a:r>
            <a:r>
              <a:rPr lang="de-DE" b="1" dirty="0"/>
              <a:t> </a:t>
            </a:r>
            <a:br>
              <a:rPr lang="de-DE" dirty="0"/>
            </a:br>
            <a:r>
              <a:rPr lang="de-DE" dirty="0" err="1"/>
              <a:t>around</a:t>
            </a:r>
            <a:r>
              <a:rPr lang="de-DE" dirty="0"/>
              <a:t> </a:t>
            </a:r>
            <a:r>
              <a:rPr lang="de-DE" dirty="0" err="1"/>
              <a:t>Proxima</a:t>
            </a:r>
            <a:r>
              <a:rPr lang="de-DE" dirty="0"/>
              <a:t> Centauri,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nearest</a:t>
            </a:r>
            <a:r>
              <a:rPr lang="de-DE" dirty="0"/>
              <a:t> </a:t>
            </a:r>
            <a:r>
              <a:rPr lang="de-DE" dirty="0" err="1"/>
              <a:t>star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Earth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3E40493-FE1D-DD71-1C12-604C3C841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28400" y="399600"/>
            <a:ext cx="497477" cy="647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AB9951-D12A-6375-BA0F-EEAF198F4E32}"/>
              </a:ext>
            </a:extLst>
          </p:cNvPr>
          <p:cNvSpPr txBox="1"/>
          <p:nvPr/>
        </p:nvSpPr>
        <p:spPr>
          <a:xfrm rot="-5400000">
            <a:off x="-2918100" y="3317699"/>
            <a:ext cx="5990088" cy="153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/>
            <a:r>
              <a:rPr lang="en-GB" sz="400" u="none" strike="noStrike" dirty="0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Credit: ESO/M. </a:t>
            </a:r>
            <a:r>
              <a:rPr lang="en-GB" sz="400" u="none" strike="noStrike" dirty="0" err="1">
                <a:solidFill>
                  <a:schemeClr val="bg1"/>
                </a:solidFill>
                <a:effectLst/>
                <a:latin typeface="HelveticaNeueLT Com 55 Roman" panose="020B0604020202020204" pitchFamily="34" charset="77"/>
              </a:rPr>
              <a:t>Kornmesser</a:t>
            </a:r>
            <a:endParaRPr lang="en-GB" sz="400" u="none" strike="noStrike" dirty="0">
              <a:solidFill>
                <a:schemeClr val="bg1"/>
              </a:solidFill>
              <a:effectLst/>
              <a:latin typeface="HelveticaNeueLT Com 55 Roman" panose="020B0604020202020204" pitchFamily="34" charset="77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3E4D97-C131-43E9-5669-E5C6AED7BF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ESO PUBLIC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7971F-4DB3-CAE7-B80E-F73ABB6FBE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66D6064-FB9F-4877-ADF1-97150FF2D969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27018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ysClr val="window" lastClr="FFFFFF"/>
      </a:lt1>
      <a:dk2>
        <a:srgbClr val="0077BE"/>
      </a:dk2>
      <a:lt2>
        <a:srgbClr val="FFA300"/>
      </a:lt2>
      <a:accent1>
        <a:srgbClr val="094168"/>
      </a:accent1>
      <a:accent2>
        <a:srgbClr val="00AAE3"/>
      </a:accent2>
      <a:accent3>
        <a:srgbClr val="C9E7FB"/>
      </a:accent3>
      <a:accent4>
        <a:srgbClr val="825C00"/>
      </a:accent4>
      <a:accent5>
        <a:srgbClr val="AE7800"/>
      </a:accent5>
      <a:accent6>
        <a:srgbClr val="FDDE54"/>
      </a:accent6>
      <a:hlink>
        <a:srgbClr val="000000"/>
      </a:hlink>
      <a:folHlink>
        <a:srgbClr val="000000"/>
      </a:folHlink>
    </a:clrScheme>
    <a:fontScheme name="ES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d_2.2_ESO_template_final.potx" id="{7591B3CC-3920-4B45-AB62-9D47BD30E5F2}" vid="{467B0F51-1F43-4296-97EB-BCE3CEBC867B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d_2.2_ESO_template_final</Template>
  <TotalTime>49</TotalTime>
  <Words>2540</Words>
  <Application>Microsoft Macintosh PowerPoint</Application>
  <PresentationFormat>Widescreen</PresentationFormat>
  <Paragraphs>412</Paragraphs>
  <Slides>61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8" baseType="lpstr">
      <vt:lpstr>Arial</vt:lpstr>
      <vt:lpstr>Calibri</vt:lpstr>
      <vt:lpstr>Georgia</vt:lpstr>
      <vt:lpstr>Helvetica Neue LT ESO</vt:lpstr>
      <vt:lpstr>HelveticaNeueLT Com 55 Roman</vt:lpstr>
      <vt:lpstr>Office</vt:lpstr>
      <vt:lpstr>think-cell Folie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ESO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amet, con sectetuer adipiscing commodo ligula dolor.</dc:title>
  <dc:creator>Martin Wallner</dc:creator>
  <cp:lastModifiedBy>Mariya Lyubenova</cp:lastModifiedBy>
  <cp:revision>131</cp:revision>
  <dcterms:created xsi:type="dcterms:W3CDTF">2022-12-08T12:18:25Z</dcterms:created>
  <dcterms:modified xsi:type="dcterms:W3CDTF">2023-05-24T09:57:15Z</dcterms:modified>
</cp:coreProperties>
</file>