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55"/>
  </p:notesMasterIdLst>
  <p:handoutMasterIdLst>
    <p:handoutMasterId r:id="rId56"/>
  </p:handoutMasterIdLst>
  <p:sldIdLst>
    <p:sldId id="256" r:id="rId5"/>
    <p:sldId id="317" r:id="rId6"/>
    <p:sldId id="316" r:id="rId7"/>
    <p:sldId id="300" r:id="rId8"/>
    <p:sldId id="314" r:id="rId9"/>
    <p:sldId id="299" r:id="rId10"/>
    <p:sldId id="327" r:id="rId11"/>
    <p:sldId id="326" r:id="rId12"/>
    <p:sldId id="261" r:id="rId13"/>
    <p:sldId id="262" r:id="rId14"/>
    <p:sldId id="264" r:id="rId15"/>
    <p:sldId id="321" r:id="rId16"/>
    <p:sldId id="322" r:id="rId17"/>
    <p:sldId id="306" r:id="rId18"/>
    <p:sldId id="323" r:id="rId19"/>
    <p:sldId id="284" r:id="rId20"/>
    <p:sldId id="311" r:id="rId21"/>
    <p:sldId id="308" r:id="rId22"/>
    <p:sldId id="325" r:id="rId23"/>
    <p:sldId id="329" r:id="rId24"/>
    <p:sldId id="290" r:id="rId25"/>
    <p:sldId id="291" r:id="rId26"/>
    <p:sldId id="292" r:id="rId27"/>
    <p:sldId id="313" r:id="rId28"/>
    <p:sldId id="294" r:id="rId29"/>
    <p:sldId id="263" r:id="rId30"/>
    <p:sldId id="324" r:id="rId31"/>
    <p:sldId id="330" r:id="rId32"/>
    <p:sldId id="266" r:id="rId33"/>
    <p:sldId id="267" r:id="rId34"/>
    <p:sldId id="272" r:id="rId35"/>
    <p:sldId id="273" r:id="rId36"/>
    <p:sldId id="274" r:id="rId37"/>
    <p:sldId id="275" r:id="rId38"/>
    <p:sldId id="276" r:id="rId39"/>
    <p:sldId id="296" r:id="rId40"/>
    <p:sldId id="328" r:id="rId41"/>
    <p:sldId id="260" r:id="rId42"/>
    <p:sldId id="257" r:id="rId43"/>
    <p:sldId id="318" r:id="rId44"/>
    <p:sldId id="319" r:id="rId45"/>
    <p:sldId id="310" r:id="rId46"/>
    <p:sldId id="312" r:id="rId47"/>
    <p:sldId id="295" r:id="rId48"/>
    <p:sldId id="258" r:id="rId49"/>
    <p:sldId id="320" r:id="rId50"/>
    <p:sldId id="297" r:id="rId51"/>
    <p:sldId id="278" r:id="rId52"/>
    <p:sldId id="279" r:id="rId53"/>
    <p:sldId id="28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3" autoAdjust="0"/>
    <p:restoredTop sz="96356"/>
  </p:normalViewPr>
  <p:slideViewPr>
    <p:cSldViewPr snapToGrid="0" snapToObjects="1">
      <p:cViewPr>
        <p:scale>
          <a:sx n="90" d="100"/>
          <a:sy n="90" d="100"/>
        </p:scale>
        <p:origin x="-2072" y="-2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44AC94-7DC5-1C4E-88A0-DBAC28C49C60}" type="datetimeFigureOut">
              <a:rPr lang="en-US" smtClean="0"/>
              <a:t>7/7/15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22F0DA-7592-8343-90D1-6879F99E3991}" type="slidenum">
              <a:rPr lang="en-US" smtClean="0"/>
              <a:t>‹#›</a:t>
            </a:fld>
            <a:endParaRPr lang="en-US"/>
          </a:p>
        </p:txBody>
      </p:sp>
    </p:spTree>
    <p:extLst>
      <p:ext uri="{BB962C8B-B14F-4D97-AF65-F5344CB8AC3E}">
        <p14:creationId xmlns:p14="http://schemas.microsoft.com/office/powerpoint/2010/main" val="2247574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765D0-4809-1347-B630-8C2EEAAF8735}" type="datetimeFigureOut">
              <a:rPr lang="en-US" smtClean="0"/>
              <a:t>7/4/15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3A21A-F1D2-7D4C-8398-C9399E5F866F}" type="slidenum">
              <a:rPr lang="en-US" smtClean="0"/>
              <a:t>‹#›</a:t>
            </a:fld>
            <a:endParaRPr lang="en-US"/>
          </a:p>
        </p:txBody>
      </p:sp>
    </p:spTree>
    <p:extLst>
      <p:ext uri="{BB962C8B-B14F-4D97-AF65-F5344CB8AC3E}">
        <p14:creationId xmlns:p14="http://schemas.microsoft.com/office/powerpoint/2010/main" val="7501677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cds.aanda.org/index.php?option=com_article&amp;access=standard&amp;Itemid=129&amp;url=/articles/aa/full_html/2009/17/aa10703-08/aa10703-08.html%22%20%5Cl%20%22Welty-1995"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en.wikipedia.org/wiki/Siriu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Beta </a:t>
            </a:r>
            <a:r>
              <a:rPr lang="en-US" dirty="0" err="1" smtClean="0"/>
              <a:t>Lyr</a:t>
            </a:r>
            <a:r>
              <a:rPr lang="en-US" baseline="0" dirty="0" smtClean="0"/>
              <a:t> is an eclipsing binary with a Roche lobe filling mass transferring star; Epsilon </a:t>
            </a:r>
            <a:r>
              <a:rPr lang="en-US" baseline="0" dirty="0" err="1" smtClean="0"/>
              <a:t>Aur</a:t>
            </a:r>
            <a:r>
              <a:rPr lang="en-US" baseline="0" dirty="0" smtClean="0"/>
              <a:t> is an eclipsing binary star with a period of 27 years containing a F supergiant, which is being eclipsed by a disc; V838 Mon is apparently the result of the merging of two stars, while HR 5171A is a yellow </a:t>
            </a:r>
            <a:r>
              <a:rPr lang="en-US" baseline="0" dirty="0" err="1" smtClean="0"/>
              <a:t>hypergiant</a:t>
            </a:r>
            <a:r>
              <a:rPr lang="en-US" baseline="0" dirty="0" smtClean="0"/>
              <a:t> that is also filling its Roche lobe. </a:t>
            </a:r>
            <a:endParaRPr lang="en-US" dirty="0"/>
          </a:p>
        </p:txBody>
      </p:sp>
      <p:sp>
        <p:nvSpPr>
          <p:cNvPr id="4" name="Slide Number Placeholder 3"/>
          <p:cNvSpPr>
            <a:spLocks noGrp="1"/>
          </p:cNvSpPr>
          <p:nvPr>
            <p:ph type="sldNum" sz="quarter" idx="10"/>
          </p:nvPr>
        </p:nvSpPr>
        <p:spPr/>
        <p:txBody>
          <a:bodyPr/>
          <a:lstStyle/>
          <a:p>
            <a:fld id="{09A3A21A-F1D2-7D4C-8398-C9399E5F866F}" type="slidenum">
              <a:rPr lang="en-US" smtClean="0"/>
              <a:t>5</a:t>
            </a:fld>
            <a:endParaRPr lang="en-US"/>
          </a:p>
        </p:txBody>
      </p:sp>
    </p:spTree>
    <p:extLst>
      <p:ext uri="{BB962C8B-B14F-4D97-AF65-F5344CB8AC3E}">
        <p14:creationId xmlns:p14="http://schemas.microsoft.com/office/powerpoint/2010/main" val="284752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Jury still out on this one!</a:t>
            </a:r>
          </a:p>
          <a:p>
            <a:r>
              <a:rPr lang="en-US" dirty="0" smtClean="0"/>
              <a:t>However</a:t>
            </a:r>
            <a:r>
              <a:rPr lang="en-US" baseline="0" dirty="0" smtClean="0"/>
              <a:t>, we should expect to have large deformations as the star is almost filling or is filling its Roche lobe</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indeed an elongated </a:t>
            </a:r>
            <a:r>
              <a:rPr lang="en-US" dirty="0" err="1" smtClean="0"/>
              <a:t>gaussian</a:t>
            </a:r>
            <a:r>
              <a:rPr lang="en-US" baseline="0" dirty="0" smtClean="0"/>
              <a:t> provides a better fit to the squared visibilities, the chi-2 decreasing from 2.5 to 1.25</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22</a:t>
            </a:fld>
            <a:endParaRPr lang="en-US"/>
          </a:p>
        </p:txBody>
      </p:sp>
    </p:spTree>
    <p:extLst>
      <p:ext uri="{BB962C8B-B14F-4D97-AF65-F5344CB8AC3E}">
        <p14:creationId xmlns:p14="http://schemas.microsoft.com/office/powerpoint/2010/main" val="142553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indeed an elongated </a:t>
            </a:r>
            <a:r>
              <a:rPr lang="en-US" dirty="0" err="1" smtClean="0"/>
              <a:t>gaussian</a:t>
            </a:r>
            <a:r>
              <a:rPr lang="en-US" baseline="0" dirty="0" smtClean="0"/>
              <a:t> provides a better fit to the squared visibilities, the chi-2 decreasing from 2.5 to 1.25</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23</a:t>
            </a:fld>
            <a:endParaRPr lang="en-US"/>
          </a:p>
        </p:txBody>
      </p:sp>
    </p:spTree>
    <p:extLst>
      <p:ext uri="{BB962C8B-B14F-4D97-AF65-F5344CB8AC3E}">
        <p14:creationId xmlns:p14="http://schemas.microsoft.com/office/powerpoint/2010/main" val="142553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indeed an elongated </a:t>
            </a:r>
            <a:r>
              <a:rPr lang="en-US" dirty="0" err="1" smtClean="0"/>
              <a:t>gaussian</a:t>
            </a:r>
            <a:r>
              <a:rPr lang="en-US" baseline="0" dirty="0" smtClean="0"/>
              <a:t> provides a better fit to the squared visibilities, the chi-2 decreasing from 2.5 to 1.25</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24</a:t>
            </a:fld>
            <a:endParaRPr lang="en-US"/>
          </a:p>
        </p:txBody>
      </p:sp>
    </p:spTree>
    <p:extLst>
      <p:ext uri="{BB962C8B-B14F-4D97-AF65-F5344CB8AC3E}">
        <p14:creationId xmlns:p14="http://schemas.microsoft.com/office/powerpoint/2010/main" val="142553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stars have V between 6.2 and 10.5, and H between 2</a:t>
            </a:r>
            <a:r>
              <a:rPr lang="en-US" baseline="0" dirty="0" smtClean="0"/>
              <a:t> and 5.4</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25</a:t>
            </a:fld>
            <a:endParaRPr lang="en-US"/>
          </a:p>
        </p:txBody>
      </p:sp>
    </p:spTree>
    <p:extLst>
      <p:ext uri="{BB962C8B-B14F-4D97-AF65-F5344CB8AC3E}">
        <p14:creationId xmlns:p14="http://schemas.microsoft.com/office/powerpoint/2010/main" val="150567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0"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3000" dirty="0">
                <a:latin typeface="Verdana" charset="0"/>
                <a:ea typeface="+mn-ea"/>
                <a:cs typeface="Verdana" charset="0"/>
                <a:sym typeface="Verdana" charset="0"/>
              </a:rPr>
              <a:t>HD 41 511 (=SS </a:t>
            </a:r>
            <a:r>
              <a:rPr lang="en-US" sz="3000" dirty="0" err="1">
                <a:latin typeface="Verdana" charset="0"/>
                <a:ea typeface="+mn-ea"/>
                <a:cs typeface="Verdana" charset="0"/>
                <a:sym typeface="Verdana" charset="0"/>
              </a:rPr>
              <a:t>Lep</a:t>
            </a:r>
            <a:r>
              <a:rPr lang="en-US" sz="3000" dirty="0">
                <a:latin typeface="Verdana" charset="0"/>
                <a:ea typeface="+mn-ea"/>
                <a:cs typeface="Verdana" charset="0"/>
                <a:sym typeface="Verdana" charset="0"/>
              </a:rPr>
              <a:t>). With </a:t>
            </a:r>
            <a:r>
              <a:rPr lang="en-US" sz="3000" i="1" dirty="0">
                <a:latin typeface="Verdana" charset="0"/>
                <a:ea typeface="+mn-ea"/>
                <a:cs typeface="Verdana" charset="0"/>
                <a:sym typeface="Verdana" charset="0"/>
              </a:rPr>
              <a:t>P</a:t>
            </a:r>
            <a:r>
              <a:rPr lang="en-US" sz="3000" dirty="0">
                <a:latin typeface="Verdana" charset="0"/>
                <a:ea typeface="+mn-ea"/>
                <a:cs typeface="Verdana" charset="0"/>
                <a:sym typeface="Verdana" charset="0"/>
              </a:rPr>
              <a:t> = 260.3 d and </a:t>
            </a:r>
            <a:r>
              <a:rPr lang="en-US" sz="3000" i="1" dirty="0">
                <a:latin typeface="Verdana" charset="0"/>
                <a:ea typeface="+mn-ea"/>
                <a:cs typeface="Verdana" charset="0"/>
                <a:sym typeface="Verdana" charset="0"/>
              </a:rPr>
              <a:t>e</a:t>
            </a:r>
            <a:r>
              <a:rPr lang="en-US" sz="3000" dirty="0">
                <a:latin typeface="Verdana" charset="0"/>
                <a:ea typeface="+mn-ea"/>
                <a:cs typeface="Verdana" charset="0"/>
                <a:sym typeface="Verdana" charset="0"/>
              </a:rPr>
              <a:t> = 0.02 (</a:t>
            </a:r>
            <a:r>
              <a:rPr lang="en-US" sz="3000" u="sng" dirty="0">
                <a:solidFill>
                  <a:srgbClr val="0E14AB"/>
                </a:solidFill>
                <a:latin typeface="Verdana" charset="0"/>
                <a:ea typeface="+mn-ea"/>
                <a:cs typeface="Verdana" charset="0"/>
                <a:sym typeface="Verdana" charset="0"/>
                <a:hlinkClick r:id="rId3"/>
              </a:rPr>
              <a:t>Welty &amp; Wade 1995</a:t>
            </a:r>
            <a:r>
              <a:rPr lang="en-US" sz="3000" dirty="0">
                <a:latin typeface="Verdana" charset="0"/>
                <a:ea typeface="+mn-ea"/>
                <a:cs typeface="Verdana" charset="0"/>
                <a:sym typeface="Verdana" charset="0"/>
              </a:rPr>
              <a:t>), it is the fourth shortest orbital period among the spectroscopic systems involving an M giant. As a further evidence to this claim, these authors show that the A-type companion appears to be a main-sequence star, which has swollen as a result of accretion from the lobe-filling M giant. Indeed, its radius is ten times that of a typical A1V star, but its mass, derived from the surface gravity and radius, is not that of a massive supergiant.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PIONIER provides 6 visibilities and 4 cloture phases simultaneously and thus allow a </a:t>
            </a:r>
            <a:r>
              <a:rPr lang="en-US" sz="1200" kern="1200" baseline="0" dirty="0" err="1" smtClean="0">
                <a:solidFill>
                  <a:schemeClr val="tx1"/>
                </a:solidFill>
                <a:latin typeface="+mn-lt"/>
                <a:ea typeface="+mn-ea"/>
                <a:cs typeface="+mn-cs"/>
              </a:rPr>
              <a:t>relaiable</a:t>
            </a:r>
            <a:r>
              <a:rPr lang="en-US" sz="1200" kern="1200" baseline="0" dirty="0" smtClean="0">
                <a:solidFill>
                  <a:schemeClr val="tx1"/>
                </a:solidFill>
                <a:latin typeface="+mn-lt"/>
                <a:ea typeface="+mn-ea"/>
                <a:cs typeface="+mn-cs"/>
              </a:rPr>
              <a:t> image </a:t>
            </a:r>
            <a:r>
              <a:rPr lang="en-US" sz="1200" kern="1200" baseline="0" dirty="0" err="1" smtClean="0">
                <a:solidFill>
                  <a:schemeClr val="tx1"/>
                </a:solidFill>
                <a:latin typeface="+mn-lt"/>
                <a:ea typeface="+mn-ea"/>
                <a:cs typeface="+mn-cs"/>
              </a:rPr>
              <a:t>reconstruction.On</a:t>
            </a:r>
            <a:r>
              <a:rPr lang="en-US" sz="1200" kern="1200" baseline="0" dirty="0" smtClean="0">
                <a:solidFill>
                  <a:schemeClr val="tx1"/>
                </a:solidFill>
                <a:latin typeface="+mn-lt"/>
                <a:ea typeface="+mn-ea"/>
                <a:cs typeface="+mn-cs"/>
              </a:rPr>
              <a:t> the 4 images (4 epochs), the system is well resolved into 2 components, the separation being slightly smaller than 5 </a:t>
            </a:r>
            <a:r>
              <a:rPr lang="en-US" sz="1200" kern="1200" baseline="0" dirty="0" err="1" smtClean="0">
                <a:solidFill>
                  <a:schemeClr val="tx1"/>
                </a:solidFill>
                <a:latin typeface="+mn-lt"/>
                <a:ea typeface="+mn-ea"/>
                <a:cs typeface="+mn-cs"/>
              </a:rPr>
              <a:t>mas</a:t>
            </a:r>
            <a:r>
              <a:rPr lang="en-US" sz="1200" kern="1200" baseline="0" dirty="0" smtClean="0">
                <a:solidFill>
                  <a:schemeClr val="tx1"/>
                </a:solidFill>
                <a:latin typeface="+mn-lt"/>
                <a:ea typeface="+mn-ea"/>
                <a:cs typeface="+mn-cs"/>
              </a:rPr>
              <a:t>. We observe the observation of the </a:t>
            </a:r>
            <a:r>
              <a:rPr lang="en-US" sz="1200" kern="1200" baseline="0" dirty="0" err="1" smtClean="0">
                <a:solidFill>
                  <a:schemeClr val="tx1"/>
                </a:solidFill>
                <a:latin typeface="+mn-lt"/>
                <a:ea typeface="+mn-ea"/>
                <a:cs typeface="+mn-cs"/>
              </a:rPr>
              <a:t>system.The</a:t>
            </a:r>
            <a:r>
              <a:rPr lang="en-US" sz="1200" kern="1200" baseline="0" dirty="0" smtClean="0">
                <a:solidFill>
                  <a:schemeClr val="tx1"/>
                </a:solidFill>
                <a:latin typeface="+mn-lt"/>
                <a:ea typeface="+mn-ea"/>
                <a:cs typeface="+mn-cs"/>
              </a:rPr>
              <a:t> A star is about 0.5 </a:t>
            </a:r>
            <a:r>
              <a:rPr lang="en-US" sz="1200" kern="1200" baseline="0" dirty="0" err="1" smtClean="0">
                <a:solidFill>
                  <a:schemeClr val="tx1"/>
                </a:solidFill>
                <a:latin typeface="+mn-lt"/>
                <a:ea typeface="+mn-ea"/>
                <a:cs typeface="+mn-cs"/>
              </a:rPr>
              <a:t>mas</a:t>
            </a:r>
            <a:r>
              <a:rPr lang="en-US" sz="1200" kern="1200" baseline="0" dirty="0" smtClean="0">
                <a:solidFill>
                  <a:schemeClr val="tx1"/>
                </a:solidFill>
                <a:latin typeface="+mn-lt"/>
                <a:ea typeface="+mn-ea"/>
                <a:cs typeface="+mn-cs"/>
              </a:rPr>
              <a:t> and so is not resolved. Its image thus defines the PSF. M star is clearly resolved but the distortion we measure is due to the asymmetric filling of the </a:t>
            </a:r>
            <a:r>
              <a:rPr lang="en-US" sz="1200" kern="1200" baseline="0" dirty="0" err="1" smtClean="0">
                <a:solidFill>
                  <a:schemeClr val="tx1"/>
                </a:solidFill>
                <a:latin typeface="+mn-lt"/>
                <a:ea typeface="+mn-ea"/>
                <a:cs typeface="+mn-cs"/>
              </a:rPr>
              <a:t>uv</a:t>
            </a:r>
            <a:r>
              <a:rPr lang="en-US" sz="1200" kern="1200" baseline="0" dirty="0" smtClean="0">
                <a:solidFill>
                  <a:schemeClr val="tx1"/>
                </a:solidFill>
                <a:latin typeface="+mn-lt"/>
                <a:ea typeface="+mn-ea"/>
                <a:cs typeface="+mn-cs"/>
              </a:rPr>
              <a:t>-plane and is not real. Because we do not have data with baselines shorter than 20m, it is not possible to image the </a:t>
            </a:r>
            <a:r>
              <a:rPr lang="en-US" sz="1200" kern="1200" baseline="0" dirty="0" err="1" smtClean="0">
                <a:solidFill>
                  <a:schemeClr val="tx1"/>
                </a:solidFill>
                <a:latin typeface="+mn-lt"/>
                <a:ea typeface="+mn-ea"/>
                <a:cs typeface="+mn-cs"/>
              </a:rPr>
              <a:t>circumstellar</a:t>
            </a:r>
            <a:r>
              <a:rPr lang="en-US" sz="1200" kern="1200" baseline="0" dirty="0" smtClean="0">
                <a:solidFill>
                  <a:schemeClr val="tx1"/>
                </a:solidFill>
                <a:latin typeface="+mn-lt"/>
                <a:ea typeface="+mn-ea"/>
                <a:cs typeface="+mn-cs"/>
              </a:rPr>
              <a:t> envelope, which is 10 </a:t>
            </a:r>
            <a:r>
              <a:rPr lang="en-US" sz="1200" kern="1200" baseline="0" dirty="0" err="1" smtClean="0">
                <a:solidFill>
                  <a:schemeClr val="tx1"/>
                </a:solidFill>
                <a:latin typeface="+mn-lt"/>
                <a:ea typeface="+mn-ea"/>
                <a:cs typeface="+mn-cs"/>
              </a:rPr>
              <a:t>mas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large.For</a:t>
            </a:r>
            <a:r>
              <a:rPr lang="en-US" sz="1200" kern="1200" baseline="0" dirty="0" smtClean="0">
                <a:solidFill>
                  <a:schemeClr val="tx1"/>
                </a:solidFill>
                <a:latin typeface="+mn-lt"/>
                <a:ea typeface="+mn-ea"/>
                <a:cs typeface="+mn-cs"/>
              </a:rPr>
              <a:t> the parametric modeling we considered a M giant, an A star and an envelope and we had 6 degrees of freedom. </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2800" dirty="0">
                <a:solidFill>
                  <a:srgbClr val="000000"/>
                </a:solidFill>
                <a:ea typeface="+mn-ea"/>
                <a:cs typeface="Gill Sans" charset="0"/>
                <a:sym typeface="Gill Sans" charset="0"/>
              </a:rPr>
              <a:t>New </a:t>
            </a:r>
            <a:r>
              <a:rPr lang="en-US" sz="2800" dirty="0" err="1">
                <a:solidFill>
                  <a:srgbClr val="000000"/>
                </a:solidFill>
                <a:ea typeface="+mn-ea"/>
                <a:cs typeface="Gill Sans" charset="0"/>
                <a:sym typeface="Gill Sans" charset="0"/>
              </a:rPr>
              <a:t>Hipparcos</a:t>
            </a:r>
            <a:r>
              <a:rPr lang="en-US" sz="2800" dirty="0">
                <a:solidFill>
                  <a:srgbClr val="000000"/>
                </a:solidFill>
                <a:ea typeface="+mn-ea"/>
                <a:cs typeface="Gill Sans" charset="0"/>
                <a:sym typeface="Gill Sans" charset="0"/>
              </a:rPr>
              <a:t> distance </a:t>
            </a:r>
            <a:r>
              <a:rPr lang="en-US" sz="2800" dirty="0" err="1">
                <a:solidFill>
                  <a:srgbClr val="000000"/>
                </a:solidFill>
                <a:ea typeface="+mn-ea"/>
                <a:cs typeface="Gill Sans" charset="0"/>
                <a:sym typeface="Gill Sans" charset="0"/>
              </a:rPr>
              <a:t>cf</a:t>
            </a:r>
            <a:r>
              <a:rPr lang="en-US" sz="2800" dirty="0">
                <a:solidFill>
                  <a:srgbClr val="000000"/>
                </a:solidFill>
                <a:ea typeface="+mn-ea"/>
                <a:cs typeface="Gill Sans" charset="0"/>
                <a:sym typeface="Gill Sans" charset="0"/>
              </a:rPr>
              <a:t>  Van </a:t>
            </a:r>
            <a:r>
              <a:rPr lang="en-US" sz="2800" dirty="0" err="1">
                <a:solidFill>
                  <a:srgbClr val="000000"/>
                </a:solidFill>
                <a:ea typeface="+mn-ea"/>
                <a:cs typeface="Gill Sans" charset="0"/>
                <a:sym typeface="Gill Sans" charset="0"/>
              </a:rPr>
              <a:t>Leeuwen</a:t>
            </a:r>
            <a:r>
              <a:rPr lang="en-US" sz="2800" dirty="0">
                <a:solidFill>
                  <a:srgbClr val="000000"/>
                </a:solidFill>
                <a:ea typeface="+mn-ea"/>
                <a:cs typeface="Gill Sans" charset="0"/>
                <a:sym typeface="Gill Sans" charset="0"/>
              </a:rPr>
              <a:t> 2007 - parallax: 3.59 +\- 0.31 mas</a:t>
            </a:r>
          </a:p>
          <a:p>
            <a:pPr fontAlgn="auto">
              <a:spcBef>
                <a:spcPts val="0"/>
              </a:spcBef>
              <a:spcAft>
                <a:spcPts val="0"/>
              </a:spcAft>
              <a:defRPr/>
            </a:pPr>
            <a:endParaRPr lang="en-US" sz="2600" dirty="0">
              <a:latin typeface="Lucida Grande" charset="0"/>
              <a:ea typeface="+mn-ea"/>
              <a:cs typeface="Lucida Grande" charset="0"/>
              <a:sym typeface="Lucida Grande" charset="0"/>
            </a:endParaRPr>
          </a:p>
          <a:p>
            <a:pPr fontAlgn="auto">
              <a:spcBef>
                <a:spcPts val="0"/>
              </a:spcBef>
              <a:spcAft>
                <a:spcPts val="0"/>
              </a:spcAft>
              <a:defRPr/>
            </a:pPr>
            <a:r>
              <a:rPr lang="en-US" sz="2600" dirty="0">
                <a:latin typeface="Lucida Grande" charset="0"/>
                <a:ea typeface="+mn-ea"/>
                <a:cs typeface="Lucida Grande" charset="0"/>
                <a:sym typeface="Lucida Grande" charset="0"/>
              </a:rPr>
              <a:t>Using the mass function of the system and the inclination angle, as well as the 3rd </a:t>
            </a:r>
            <a:r>
              <a:rPr lang="en-US" sz="2600" dirty="0" err="1">
                <a:latin typeface="Lucida Grande" charset="0"/>
                <a:ea typeface="+mn-ea"/>
                <a:cs typeface="Lucida Grande" charset="0"/>
                <a:sym typeface="Lucida Grande" charset="0"/>
              </a:rPr>
              <a:t>Kepler</a:t>
            </a:r>
            <a:r>
              <a:rPr lang="en-US" sz="2600" dirty="0">
                <a:latin typeface="Lucida Grande" charset="0"/>
                <a:ea typeface="+mn-ea"/>
                <a:cs typeface="Lucida Grande" charset="0"/>
                <a:sym typeface="Lucida Grande" charset="0"/>
              </a:rPr>
              <a:t> law, we can deduce the mass of the 2 </a:t>
            </a:r>
            <a:r>
              <a:rPr lang="en-US" sz="2600" dirty="0" err="1">
                <a:latin typeface="Lucida Grande" charset="0"/>
                <a:ea typeface="+mn-ea"/>
                <a:cs typeface="Lucida Grande" charset="0"/>
                <a:sym typeface="Lucida Grande" charset="0"/>
              </a:rPr>
              <a:t>compenOnts</a:t>
            </a:r>
            <a:r>
              <a:rPr lang="en-US" sz="2600" dirty="0">
                <a:latin typeface="Lucida Grande" charset="0"/>
                <a:ea typeface="+mn-ea"/>
                <a:cs typeface="Lucida Grande" charset="0"/>
                <a:sym typeface="Lucida Grande" charset="0"/>
              </a:rPr>
              <a:t>. The main result is that the mass ratio is smaller than initially thought.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2800" dirty="0">
                <a:solidFill>
                  <a:srgbClr val="000000"/>
                </a:solidFill>
                <a:ea typeface="+mn-ea"/>
                <a:cs typeface="Gill Sans" charset="0"/>
                <a:sym typeface="Gill Sans" charset="0"/>
              </a:rPr>
              <a:t>New </a:t>
            </a:r>
            <a:r>
              <a:rPr lang="en-US" sz="2800" dirty="0" err="1">
                <a:solidFill>
                  <a:srgbClr val="000000"/>
                </a:solidFill>
                <a:ea typeface="+mn-ea"/>
                <a:cs typeface="Gill Sans" charset="0"/>
                <a:sym typeface="Gill Sans" charset="0"/>
              </a:rPr>
              <a:t>Hipparcos</a:t>
            </a:r>
            <a:r>
              <a:rPr lang="en-US" sz="2800" dirty="0">
                <a:solidFill>
                  <a:srgbClr val="000000"/>
                </a:solidFill>
                <a:ea typeface="+mn-ea"/>
                <a:cs typeface="Gill Sans" charset="0"/>
                <a:sym typeface="Gill Sans" charset="0"/>
              </a:rPr>
              <a:t> distance </a:t>
            </a:r>
            <a:r>
              <a:rPr lang="en-US" sz="2800" dirty="0" err="1">
                <a:solidFill>
                  <a:srgbClr val="000000"/>
                </a:solidFill>
                <a:ea typeface="+mn-ea"/>
                <a:cs typeface="Gill Sans" charset="0"/>
                <a:sym typeface="Gill Sans" charset="0"/>
              </a:rPr>
              <a:t>cf</a:t>
            </a:r>
            <a:r>
              <a:rPr lang="en-US" sz="2800" dirty="0">
                <a:solidFill>
                  <a:srgbClr val="000000"/>
                </a:solidFill>
                <a:ea typeface="+mn-ea"/>
                <a:cs typeface="Gill Sans" charset="0"/>
                <a:sym typeface="Gill Sans" charset="0"/>
              </a:rPr>
              <a:t>  Van </a:t>
            </a:r>
            <a:r>
              <a:rPr lang="en-US" sz="2800" dirty="0" err="1">
                <a:solidFill>
                  <a:srgbClr val="000000"/>
                </a:solidFill>
                <a:ea typeface="+mn-ea"/>
                <a:cs typeface="Gill Sans" charset="0"/>
                <a:sym typeface="Gill Sans" charset="0"/>
              </a:rPr>
              <a:t>Leeuwen</a:t>
            </a:r>
            <a:r>
              <a:rPr lang="en-US" sz="2800" dirty="0">
                <a:solidFill>
                  <a:srgbClr val="000000"/>
                </a:solidFill>
                <a:ea typeface="+mn-ea"/>
                <a:cs typeface="Gill Sans" charset="0"/>
                <a:sym typeface="Gill Sans" charset="0"/>
              </a:rPr>
              <a:t> 2007 - parallax: 3.59 +\- 0.31 mas</a:t>
            </a:r>
          </a:p>
          <a:p>
            <a:pPr fontAlgn="auto">
              <a:spcBef>
                <a:spcPts val="0"/>
              </a:spcBef>
              <a:spcAft>
                <a:spcPts val="0"/>
              </a:spcAft>
              <a:defRPr/>
            </a:pPr>
            <a:endParaRPr lang="en-US" sz="2600" dirty="0">
              <a:latin typeface="Lucida Grande" charset="0"/>
              <a:ea typeface="+mn-ea"/>
              <a:cs typeface="Lucida Grande" charset="0"/>
              <a:sym typeface="Lucida Grande" charset="0"/>
            </a:endParaRPr>
          </a:p>
          <a:p>
            <a:pPr fontAlgn="auto">
              <a:spcBef>
                <a:spcPts val="0"/>
              </a:spcBef>
              <a:spcAft>
                <a:spcPts val="0"/>
              </a:spcAft>
              <a:defRPr/>
            </a:pPr>
            <a:r>
              <a:rPr lang="en-US" sz="2600" dirty="0">
                <a:latin typeface="Lucida Grande" charset="0"/>
                <a:ea typeface="+mn-ea"/>
                <a:cs typeface="Lucida Grande" charset="0"/>
                <a:sym typeface="Lucida Grande" charset="0"/>
              </a:rPr>
              <a:t>Using the mass function of the system and the inclination angle, as well as the 3rd </a:t>
            </a:r>
            <a:r>
              <a:rPr lang="en-US" sz="2600" dirty="0" err="1">
                <a:latin typeface="Lucida Grande" charset="0"/>
                <a:ea typeface="+mn-ea"/>
                <a:cs typeface="Lucida Grande" charset="0"/>
                <a:sym typeface="Lucida Grande" charset="0"/>
              </a:rPr>
              <a:t>Kepler</a:t>
            </a:r>
            <a:r>
              <a:rPr lang="en-US" sz="2600" dirty="0">
                <a:latin typeface="Lucida Grande" charset="0"/>
                <a:ea typeface="+mn-ea"/>
                <a:cs typeface="Lucida Grande" charset="0"/>
                <a:sym typeface="Lucida Grande" charset="0"/>
              </a:rPr>
              <a:t> law, we can deduce the mass of the 2 </a:t>
            </a:r>
            <a:r>
              <a:rPr lang="en-US" sz="2600" dirty="0" err="1">
                <a:latin typeface="Lucida Grande" charset="0"/>
                <a:ea typeface="+mn-ea"/>
                <a:cs typeface="Lucida Grande" charset="0"/>
                <a:sym typeface="Lucida Grande" charset="0"/>
              </a:rPr>
              <a:t>compenOnts</a:t>
            </a:r>
            <a:r>
              <a:rPr lang="en-US" sz="2600" dirty="0">
                <a:latin typeface="Lucida Grande" charset="0"/>
                <a:ea typeface="+mn-ea"/>
                <a:cs typeface="Lucida Grande" charset="0"/>
                <a:sym typeface="Lucida Grande" charset="0"/>
              </a:rPr>
              <a:t>. The main result is that the mass ratio is smaller than initially thought.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pPr>
            <a:r>
              <a:rPr lang="en-US" sz="2800">
                <a:solidFill>
                  <a:srgbClr val="000000"/>
                </a:solidFill>
                <a:ea typeface="Gill Sans" charset="0"/>
                <a:cs typeface="Gill Sans" charset="0"/>
                <a:sym typeface="Gill Sans" charset="0"/>
              </a:rPr>
              <a:t>The answer will depend on the mass loss vs gravitation cf modified RLOF</a:t>
            </a:r>
          </a:p>
          <a:p>
            <a:pPr>
              <a:spcBef>
                <a:spcPct val="0"/>
              </a:spcBef>
            </a:pPr>
            <a:endParaRPr lang="en-US" sz="2600">
              <a:latin typeface="Lucida Grande" charset="0"/>
              <a:ea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2700" dirty="0" smtClean="0">
                <a:latin typeface="Lucida Grande" charset="0"/>
                <a:ea typeface="+mn-ea"/>
                <a:cs typeface="Lucida Grande" charset="0"/>
                <a:sym typeface="Lucida Grande" charset="0"/>
              </a:rPr>
              <a:t>Good systems to study mass transfer are symbiotic stars</a:t>
            </a:r>
          </a:p>
          <a:p>
            <a:pPr fontAlgn="auto">
              <a:spcBef>
                <a:spcPts val="0"/>
              </a:spcBef>
              <a:spcAft>
                <a:spcPts val="0"/>
              </a:spcAft>
              <a:defRPr/>
            </a:pPr>
            <a:endParaRPr lang="en-US" sz="2700" dirty="0" smtClean="0">
              <a:latin typeface="Lucida Grande" charset="0"/>
              <a:ea typeface="+mn-ea"/>
              <a:cs typeface="Lucida Grande" charset="0"/>
              <a:sym typeface="Lucida Grande" charset="0"/>
            </a:endParaRPr>
          </a:p>
          <a:p>
            <a:pPr fontAlgn="auto">
              <a:spcBef>
                <a:spcPts val="0"/>
              </a:spcBef>
              <a:spcAft>
                <a:spcPts val="0"/>
              </a:spcAft>
              <a:defRPr/>
            </a:pPr>
            <a:r>
              <a:rPr lang="en-US" sz="2700" dirty="0" smtClean="0">
                <a:latin typeface="Lucida Grande" charset="0"/>
                <a:ea typeface="+mn-ea"/>
                <a:cs typeface="Lucida Grande" charset="0"/>
                <a:sym typeface="Lucida Grande" charset="0"/>
              </a:rPr>
              <a:t>Symbiotic </a:t>
            </a:r>
            <a:r>
              <a:rPr lang="en-US" sz="2700" dirty="0">
                <a:latin typeface="Lucida Grande" charset="0"/>
                <a:ea typeface="+mn-ea"/>
                <a:cs typeface="Lucida Grande" charset="0"/>
                <a:sym typeface="Lucida Grande" charset="0"/>
              </a:rPr>
              <a:t>stars are interacting binaries in which an evolved red giant - a normal M giant in a S type symbiotic or a Mira in a D-type symbiotic - transfers material to a hot and compact companion. </a:t>
            </a:r>
          </a:p>
          <a:p>
            <a:pPr fontAlgn="auto">
              <a:spcBef>
                <a:spcPts val="0"/>
              </a:spcBef>
              <a:spcAft>
                <a:spcPts val="0"/>
              </a:spcAft>
              <a:defRPr/>
            </a:pPr>
            <a:r>
              <a:rPr lang="en-US" sz="2700" dirty="0">
                <a:latin typeface="Lucida Grande" charset="0"/>
                <a:ea typeface="+mn-ea"/>
                <a:cs typeface="Lucida Grande" charset="0"/>
                <a:sym typeface="Lucida Grande" charset="0"/>
              </a:rPr>
              <a:t>In most cases the hot star is a WD, but in some cases it is a main sequence star or a neutron star</a:t>
            </a:r>
          </a:p>
          <a:p>
            <a:pPr fontAlgn="auto">
              <a:spcBef>
                <a:spcPts val="0"/>
              </a:spcBef>
              <a:spcAft>
                <a:spcPts val="0"/>
              </a:spcAft>
              <a:defRPr/>
            </a:pPr>
            <a:r>
              <a:rPr lang="en-US" sz="2700" dirty="0">
                <a:latin typeface="Lucida Grande" charset="0"/>
                <a:ea typeface="+mn-ea"/>
                <a:cs typeface="Lucida Grande" charset="0"/>
                <a:sym typeface="Lucida Grande" charset="0"/>
              </a:rPr>
              <a:t>Symbiotic stars are thus interacting </a:t>
            </a:r>
            <a:r>
              <a:rPr lang="en-US" sz="2700" dirty="0" smtClean="0">
                <a:latin typeface="Lucida Grande" charset="0"/>
                <a:ea typeface="+mn-ea"/>
                <a:cs typeface="Lucida Grande" charset="0"/>
                <a:sym typeface="Lucida Grande" charset="0"/>
              </a:rPr>
              <a:t>binaries </a:t>
            </a:r>
            <a:r>
              <a:rPr lang="en-US" sz="2700" dirty="0">
                <a:latin typeface="Lucida Grande" charset="0"/>
                <a:ea typeface="+mn-ea"/>
                <a:cs typeface="Lucida Grande" charset="0"/>
                <a:sym typeface="Lucida Grande" charset="0"/>
              </a:rPr>
              <a:t>with the longest orbital periods and the largest component separations </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They are about 40 symbiotic systems with orbital period known...</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Most S-type systems seem to have normal giants, however, all symbiotic giants seem to have higher mass-loss rates than single giants of the same spectral type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3250"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a:latin typeface="Lucida Grande" charset="0"/>
                <a:ea typeface="Lucida Grande" charset="0"/>
                <a:cs typeface="Lucida Grande" charset="0"/>
                <a:sym typeface="Lucida Grande" charset="0"/>
              </a:rPr>
              <a:t>Symbiotic stars are known to have much higher mass loss rate than normal giants. </a:t>
            </a:r>
            <a:r>
              <a:rPr lang="en-US" sz="2000">
                <a:latin typeface="Helvetica" charset="0"/>
                <a:ea typeface="Helvetica" charset="0"/>
                <a:cs typeface="Helvetica" charset="0"/>
                <a:sym typeface="Helvetica" charset="0"/>
              </a:rPr>
              <a:t>From a theoretical point of view, the presence of a companion reduces the effective gravity of the mass losing star, thus enhancing the mass loss.</a:t>
            </a:r>
          </a:p>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latin typeface="Helvetica" charset="0"/>
                <a:sym typeface="Helvetica" charset="0"/>
              </a:rPr>
              <a:t>The mass loss and transfer occurred mostly during the last 500 000 years, with a mass loss ≃ 10</a:t>
            </a:r>
            <a:r>
              <a:rPr lang="en-US" sz="1700">
                <a:latin typeface="Helvetica" charset="0"/>
                <a:ea typeface="Helvetica" charset="0"/>
                <a:cs typeface="Helvetica" charset="0"/>
                <a:sym typeface="Helvetica" charset="0"/>
              </a:rPr>
              <a:t>−6 </a:t>
            </a:r>
            <a:r>
              <a:rPr lang="en-US" sz="2000">
                <a:latin typeface="Helvetica" charset="0"/>
                <a:ea typeface="Helvetica" charset="0"/>
                <a:cs typeface="Helvetica" charset="0"/>
                <a:sym typeface="Helvetica" charset="0"/>
              </a:rPr>
              <a:t>M</a:t>
            </a:r>
            <a:r>
              <a:rPr lang="en-US" sz="1700">
                <a:latin typeface="Helvetica" charset="0"/>
                <a:sym typeface="Helvetica" charset="0"/>
              </a:rPr>
              <a:t>⊙</a:t>
            </a:r>
            <a:r>
              <a:rPr lang="en-US" sz="2000">
                <a:latin typeface="Helvetica" charset="0"/>
                <a:ea typeface="Helvetica" charset="0"/>
                <a:cs typeface="Helvetica" charset="0"/>
                <a:sym typeface="Helvetica" charset="0"/>
              </a:rPr>
              <a:t>yr</a:t>
            </a:r>
            <a:r>
              <a:rPr lang="en-US" sz="1700">
                <a:latin typeface="Helvetica" charset="0"/>
                <a:ea typeface="Helvetica" charset="0"/>
                <a:cs typeface="Helvetica" charset="0"/>
                <a:sym typeface="Helvetica" charset="0"/>
              </a:rPr>
              <a:t>−1</a:t>
            </a:r>
            <a:r>
              <a:rPr lang="en-US" sz="2000">
                <a:latin typeface="Helvetica" charset="0"/>
                <a:ea typeface="Helvetica" charset="0"/>
                <a:cs typeface="Helvetica" charset="0"/>
                <a:sym typeface="Helvetica" charset="0"/>
              </a:rPr>
              <a:t>. During the whole process, the Roche lobe radius around the M star remained similar, with the smallest value being 74 R</a:t>
            </a:r>
            <a:r>
              <a:rPr lang="en-US" sz="1700">
                <a:latin typeface="Helvetica" charset="0"/>
                <a:sym typeface="Helvetica" charset="0"/>
              </a:rPr>
              <a:t>⊙ </a:t>
            </a:r>
            <a:r>
              <a:rPr lang="en-US" sz="2000">
                <a:latin typeface="Helvetica" charset="0"/>
                <a:ea typeface="Helvetica" charset="0"/>
                <a:cs typeface="Helvetica" charset="0"/>
                <a:sym typeface="Helvetica" charset="0"/>
              </a:rPr>
              <a:t>. No Roche lobe should thus have happened, unless the initial eccentricity was very high. The above scenario is certainly not the only possible, but it shows that we can explain the current and peculiar properties of SS Lep (including a low-mass circumbinary disc), without resorting to a RLOF.</a:t>
            </a:r>
          </a:p>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latin typeface="Helvetica" charset="0"/>
                <a:ea typeface="Helvetica" charset="0"/>
                <a:cs typeface="Helvetica" charset="0"/>
                <a:sym typeface="Helvetica" charset="0"/>
              </a:rPr>
              <a:t>Blondel et al. (1993) suggest an interpretation of the Lyman- α emission in terms of recombination of H</a:t>
            </a:r>
            <a:r>
              <a:rPr lang="en-US" sz="1700">
                <a:latin typeface="Helvetica" charset="0"/>
                <a:ea typeface="Helvetica" charset="0"/>
                <a:cs typeface="Helvetica" charset="0"/>
                <a:sym typeface="Helvetica" charset="0"/>
              </a:rPr>
              <a:t>+ </a:t>
            </a:r>
            <a:r>
              <a:rPr lang="en-US" sz="2000">
                <a:latin typeface="Helvetica" charset="0"/>
                <a:sym typeface="Helvetica" charset="0"/>
              </a:rPr>
              <a:t>during the in- flow of matter. They derive an accretion rate around 3.3 ∼ 5.5 × 10</a:t>
            </a:r>
            <a:r>
              <a:rPr lang="en-US" sz="1700">
                <a:latin typeface="Helvetica" charset="0"/>
                <a:ea typeface="Helvetica" charset="0"/>
                <a:cs typeface="Helvetica" charset="0"/>
                <a:sym typeface="Helvetica" charset="0"/>
              </a:rPr>
              <a:t>−7	</a:t>
            </a:r>
            <a:r>
              <a:rPr lang="en-US" sz="2000">
                <a:latin typeface="Helvetica" charset="0"/>
                <a:ea typeface="Helvetica" charset="0"/>
                <a:cs typeface="Helvetica" charset="0"/>
                <a:sym typeface="Helvetica" charset="0"/>
              </a:rPr>
              <a:t>M</a:t>
            </a:r>
            <a:r>
              <a:rPr lang="en-US" sz="1700">
                <a:latin typeface="Helvetica" charset="0"/>
                <a:sym typeface="Helvetica" charset="0"/>
              </a:rPr>
              <a:t>⊙ </a:t>
            </a:r>
            <a:r>
              <a:rPr lang="en-US" sz="2000">
                <a:latin typeface="Helvetica" charset="0"/>
                <a:ea typeface="Helvetica" charset="0"/>
                <a:cs typeface="Helvetica" charset="0"/>
                <a:sym typeface="Helvetica" charset="0"/>
              </a:rPr>
              <a:t>yr</a:t>
            </a:r>
            <a:r>
              <a:rPr lang="en-US" sz="1700">
                <a:latin typeface="Helvetica" charset="0"/>
                <a:ea typeface="Helvetica" charset="0"/>
                <a:cs typeface="Helvetica" charset="0"/>
                <a:sym typeface="Helvetica" charset="0"/>
              </a:rPr>
              <a:t>−1 </a:t>
            </a:r>
            <a:r>
              <a:rPr lang="en-US" sz="2000">
                <a:latin typeface="Helvetica" charset="0"/>
                <a:ea typeface="Helvetica" charset="0"/>
                <a:cs typeface="Helvetica" charset="0"/>
                <a:sym typeface="Helvetica" charset="0"/>
              </a:rPr>
              <a:t>.	This	is in rather good agreement with	our expectations for a rather low accretion 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3250"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a:latin typeface="Lucida Grande" charset="0"/>
                <a:ea typeface="Lucida Grande" charset="0"/>
                <a:cs typeface="Lucida Grande" charset="0"/>
                <a:sym typeface="Lucida Grande" charset="0"/>
              </a:rPr>
              <a:t>Symbiotic stars are known to have much higher mass loss rate than normal giants. </a:t>
            </a:r>
            <a:r>
              <a:rPr lang="en-US" sz="2000">
                <a:latin typeface="Helvetica" charset="0"/>
                <a:ea typeface="Helvetica" charset="0"/>
                <a:cs typeface="Helvetica" charset="0"/>
                <a:sym typeface="Helvetica" charset="0"/>
              </a:rPr>
              <a:t>From a theoretical point of view, the presence of a companion reduces the effective gravity of the mass losing star, thus enhancing the mass loss.</a:t>
            </a:r>
          </a:p>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latin typeface="Helvetica" charset="0"/>
                <a:sym typeface="Helvetica" charset="0"/>
              </a:rPr>
              <a:t>The mass loss and transfer occurred mostly during the last 500 000 years, with a mass loss ≃ 10</a:t>
            </a:r>
            <a:r>
              <a:rPr lang="en-US" sz="1700">
                <a:latin typeface="Helvetica" charset="0"/>
                <a:ea typeface="Helvetica" charset="0"/>
                <a:cs typeface="Helvetica" charset="0"/>
                <a:sym typeface="Helvetica" charset="0"/>
              </a:rPr>
              <a:t>−6 </a:t>
            </a:r>
            <a:r>
              <a:rPr lang="en-US" sz="2000">
                <a:latin typeface="Helvetica" charset="0"/>
                <a:ea typeface="Helvetica" charset="0"/>
                <a:cs typeface="Helvetica" charset="0"/>
                <a:sym typeface="Helvetica" charset="0"/>
              </a:rPr>
              <a:t>M</a:t>
            </a:r>
            <a:r>
              <a:rPr lang="en-US" sz="1700">
                <a:latin typeface="Helvetica" charset="0"/>
                <a:sym typeface="Helvetica" charset="0"/>
              </a:rPr>
              <a:t>⊙</a:t>
            </a:r>
            <a:r>
              <a:rPr lang="en-US" sz="2000">
                <a:latin typeface="Helvetica" charset="0"/>
                <a:ea typeface="Helvetica" charset="0"/>
                <a:cs typeface="Helvetica" charset="0"/>
                <a:sym typeface="Helvetica" charset="0"/>
              </a:rPr>
              <a:t>yr</a:t>
            </a:r>
            <a:r>
              <a:rPr lang="en-US" sz="1700">
                <a:latin typeface="Helvetica" charset="0"/>
                <a:ea typeface="Helvetica" charset="0"/>
                <a:cs typeface="Helvetica" charset="0"/>
                <a:sym typeface="Helvetica" charset="0"/>
              </a:rPr>
              <a:t>−1</a:t>
            </a:r>
            <a:r>
              <a:rPr lang="en-US" sz="2000">
                <a:latin typeface="Helvetica" charset="0"/>
                <a:ea typeface="Helvetica" charset="0"/>
                <a:cs typeface="Helvetica" charset="0"/>
                <a:sym typeface="Helvetica" charset="0"/>
              </a:rPr>
              <a:t>. During the whole process, the Roche lobe radius around the M star remained similar, with the smallest value being 74 R</a:t>
            </a:r>
            <a:r>
              <a:rPr lang="en-US" sz="1700">
                <a:latin typeface="Helvetica" charset="0"/>
                <a:sym typeface="Helvetica" charset="0"/>
              </a:rPr>
              <a:t>⊙ </a:t>
            </a:r>
            <a:r>
              <a:rPr lang="en-US" sz="2000">
                <a:latin typeface="Helvetica" charset="0"/>
                <a:ea typeface="Helvetica" charset="0"/>
                <a:cs typeface="Helvetica" charset="0"/>
                <a:sym typeface="Helvetica" charset="0"/>
              </a:rPr>
              <a:t>. No Roche lobe should thus have happened, unless the initial eccentricity was very high. The above scenario is certainly not the only possible, but it shows that we can explain the current and peculiar properties of SS Lep (including a low-mass circumbinary disc), without resorting to a RLOF.</a:t>
            </a:r>
          </a:p>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latin typeface="Helvetica" charset="0"/>
                <a:ea typeface="Helvetica" charset="0"/>
                <a:cs typeface="Helvetica" charset="0"/>
                <a:sym typeface="Helvetica" charset="0"/>
              </a:rPr>
              <a:t>Blondel et al. (1993) suggest an interpretation of the Lyman- α emission in terms of recombination of H</a:t>
            </a:r>
            <a:r>
              <a:rPr lang="en-US" sz="1700">
                <a:latin typeface="Helvetica" charset="0"/>
                <a:ea typeface="Helvetica" charset="0"/>
                <a:cs typeface="Helvetica" charset="0"/>
                <a:sym typeface="Helvetica" charset="0"/>
              </a:rPr>
              <a:t>+ </a:t>
            </a:r>
            <a:r>
              <a:rPr lang="en-US" sz="2000">
                <a:latin typeface="Helvetica" charset="0"/>
                <a:sym typeface="Helvetica" charset="0"/>
              </a:rPr>
              <a:t>during the in- flow of matter. They derive an accretion rate around 3.3 ∼ 5.5 × 10</a:t>
            </a:r>
            <a:r>
              <a:rPr lang="en-US" sz="1700">
                <a:latin typeface="Helvetica" charset="0"/>
                <a:ea typeface="Helvetica" charset="0"/>
                <a:cs typeface="Helvetica" charset="0"/>
                <a:sym typeface="Helvetica" charset="0"/>
              </a:rPr>
              <a:t>−7	</a:t>
            </a:r>
            <a:r>
              <a:rPr lang="en-US" sz="2000">
                <a:latin typeface="Helvetica" charset="0"/>
                <a:ea typeface="Helvetica" charset="0"/>
                <a:cs typeface="Helvetica" charset="0"/>
                <a:sym typeface="Helvetica" charset="0"/>
              </a:rPr>
              <a:t>M</a:t>
            </a:r>
            <a:r>
              <a:rPr lang="en-US" sz="1700">
                <a:latin typeface="Helvetica" charset="0"/>
                <a:sym typeface="Helvetica" charset="0"/>
              </a:rPr>
              <a:t>⊙ </a:t>
            </a:r>
            <a:r>
              <a:rPr lang="en-US" sz="2000">
                <a:latin typeface="Helvetica" charset="0"/>
                <a:ea typeface="Helvetica" charset="0"/>
                <a:cs typeface="Helvetica" charset="0"/>
                <a:sym typeface="Helvetica" charset="0"/>
              </a:rPr>
              <a:t>yr</a:t>
            </a:r>
            <a:r>
              <a:rPr lang="en-US" sz="1700">
                <a:latin typeface="Helvetica" charset="0"/>
                <a:ea typeface="Helvetica" charset="0"/>
                <a:cs typeface="Helvetica" charset="0"/>
                <a:sym typeface="Helvetica" charset="0"/>
              </a:rPr>
              <a:t>−1 </a:t>
            </a:r>
            <a:r>
              <a:rPr lang="en-US" sz="2000">
                <a:latin typeface="Helvetica" charset="0"/>
                <a:ea typeface="Helvetica" charset="0"/>
                <a:cs typeface="Helvetica" charset="0"/>
                <a:sym typeface="Helvetica" charset="0"/>
              </a:rPr>
              <a:t>.	This	is in rather good agreement with	our expectations for a rather low accretion rate.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2400" kern="1200" dirty="0" smtClean="0">
                <a:solidFill>
                  <a:schemeClr val="tx1"/>
                </a:solidFill>
                <a:latin typeface="Century Gothic"/>
                <a:ea typeface="+mn-ea"/>
                <a:cs typeface="+mn-cs"/>
              </a:rPr>
              <a:t>Another magnificent example is Eta </a:t>
            </a:r>
            <a:r>
              <a:rPr lang="en-US" sz="2400" kern="1200" dirty="0" err="1" smtClean="0">
                <a:solidFill>
                  <a:schemeClr val="tx1"/>
                </a:solidFill>
                <a:latin typeface="Century Gothic"/>
                <a:ea typeface="+mn-ea"/>
                <a:cs typeface="+mn-cs"/>
              </a:rPr>
              <a:t>Carinae</a:t>
            </a:r>
            <a:r>
              <a:rPr lang="en-US" sz="2400" kern="1200" dirty="0" smtClean="0">
                <a:solidFill>
                  <a:schemeClr val="tx1"/>
                </a:solidFill>
                <a:latin typeface="Century Gothic"/>
                <a:ea typeface="+mn-ea"/>
                <a:cs typeface="+mn-cs"/>
              </a:rPr>
              <a:t>, who in April 1843 was with a magnitude of −0.8</a:t>
            </a:r>
            <a:r>
              <a:rPr lang="en-US" sz="2400" kern="1200" baseline="0" dirty="0" smtClean="0">
                <a:solidFill>
                  <a:schemeClr val="tx1"/>
                </a:solidFill>
                <a:latin typeface="Century Gothic"/>
                <a:ea typeface="+mn-ea"/>
                <a:cs typeface="+mn-cs"/>
              </a:rPr>
              <a:t> </a:t>
            </a:r>
            <a:r>
              <a:rPr lang="en-US" sz="2400" kern="1200" dirty="0" smtClean="0">
                <a:solidFill>
                  <a:schemeClr val="tx1"/>
                </a:solidFill>
                <a:latin typeface="Century Gothic"/>
                <a:ea typeface="+mn-ea"/>
                <a:cs typeface="+mn-cs"/>
              </a:rPr>
              <a:t>the second brightest star in the night-time sky (after </a:t>
            </a:r>
            <a:r>
              <a:rPr lang="en-US" sz="2400" kern="1200" dirty="0" smtClean="0">
                <a:solidFill>
                  <a:schemeClr val="tx1"/>
                </a:solidFill>
                <a:latin typeface="Century Gothic"/>
                <a:ea typeface="+mn-ea"/>
                <a:cs typeface="+mn-cs"/>
                <a:hlinkClick r:id="rId3"/>
              </a:rPr>
              <a:t>Sirius at 8.6 light years away), despite its enormous distance. </a:t>
            </a:r>
            <a:endParaRPr lang="en-US" sz="2400" kern="1200" dirty="0" smtClean="0">
              <a:solidFill>
                <a:schemeClr val="tx1"/>
              </a:solidFill>
              <a:latin typeface="Century Gothic"/>
              <a:ea typeface="+mn-ea"/>
              <a:cs typeface="+mn-cs"/>
            </a:endParaRPr>
          </a:p>
          <a:p>
            <a:r>
              <a:rPr lang="en-US" sz="2400" kern="1200" dirty="0" smtClean="0">
                <a:solidFill>
                  <a:schemeClr val="tx1"/>
                </a:solidFill>
                <a:latin typeface="Century Gothic"/>
                <a:ea typeface="+mn-ea"/>
                <a:cs typeface="+mn-cs"/>
              </a:rPr>
              <a:t>It is now fainter but still visible with the naked eye and is known to contain 2 massive</a:t>
            </a:r>
            <a:r>
              <a:rPr lang="en-US" sz="2400" kern="1200" baseline="0" dirty="0" smtClean="0">
                <a:solidFill>
                  <a:schemeClr val="tx1"/>
                </a:solidFill>
                <a:latin typeface="Century Gothic"/>
                <a:ea typeface="+mn-ea"/>
                <a:cs typeface="+mn-cs"/>
              </a:rPr>
              <a:t> stars.</a:t>
            </a:r>
            <a:endParaRPr lang="en-US" sz="2400" dirty="0"/>
          </a:p>
        </p:txBody>
      </p:sp>
      <p:sp>
        <p:nvSpPr>
          <p:cNvPr id="4" name="Slide Number Placeholder 3"/>
          <p:cNvSpPr>
            <a:spLocks noGrp="1"/>
          </p:cNvSpPr>
          <p:nvPr>
            <p:ph type="sldNum" sz="quarter" idx="10"/>
          </p:nvPr>
        </p:nvSpPr>
        <p:spPr/>
        <p:txBody>
          <a:bodyPr/>
          <a:lstStyle/>
          <a:p>
            <a:fld id="{6D3857CD-FA50-4AC4-88FF-D64B603FCB93}" type="slidenum">
              <a:rPr lang="es-CL" smtClean="0"/>
              <a:pPr/>
              <a:t>39</a:t>
            </a:fld>
            <a:endParaRPr lang="es-C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6322"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700">
                <a:latin typeface="Helvetica" charset="0"/>
                <a:sym typeface="Helvetica" charset="0"/>
              </a:rPr>
              <a:t>The increase in radius of the A star is due to the response of the star on a mass transfer happening faster than its Kelvin- Helmotz time. For a typical A star, this means that the star will react by increasing its radius for any accretion rate above ≃ 10</a:t>
            </a:r>
            <a:r>
              <a:rPr lang="en-US" sz="3400">
                <a:latin typeface="Helvetica" charset="0"/>
                <a:ea typeface="Helvetica" charset="0"/>
                <a:cs typeface="Helvetica" charset="0"/>
                <a:sym typeface="Helvetica" charset="0"/>
              </a:rPr>
              <a:t>−6 </a:t>
            </a:r>
            <a:r>
              <a:rPr lang="en-US" sz="3700">
                <a:latin typeface="Helvetica" charset="0"/>
                <a:ea typeface="Helvetica" charset="0"/>
                <a:cs typeface="Helvetica" charset="0"/>
                <a:sym typeface="Helvetica" charset="0"/>
              </a:rPr>
              <a:t>M</a:t>
            </a:r>
            <a:r>
              <a:rPr lang="en-US" sz="3400">
                <a:latin typeface="Helvetica" charset="0"/>
                <a:sym typeface="Helvetica" charset="0"/>
              </a:rPr>
              <a:t>⊙</a:t>
            </a:r>
            <a:r>
              <a:rPr lang="en-US" sz="3700">
                <a:latin typeface="Helvetica" charset="0"/>
                <a:ea typeface="Helvetica" charset="0"/>
                <a:cs typeface="Helvetica" charset="0"/>
                <a:sym typeface="Helvetica" charset="0"/>
              </a:rPr>
              <a:t>yr</a:t>
            </a:r>
            <a:r>
              <a:rPr lang="en-US" sz="3400">
                <a:latin typeface="Helvetica" charset="0"/>
                <a:ea typeface="Helvetica" charset="0"/>
                <a:cs typeface="Helvetica" charset="0"/>
                <a:sym typeface="Helvetica" charset="0"/>
              </a:rPr>
              <a:t>−1</a:t>
            </a:r>
            <a:r>
              <a:rPr lang="en-US" sz="3700">
                <a:latin typeface="Helvetica" charset="0"/>
                <a:ea typeface="Helvetica" charset="0"/>
                <a:cs typeface="Helvetica" charset="0"/>
                <a:sym typeface="Helvetica" charset="0"/>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6322"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700">
                <a:latin typeface="Helvetica" charset="0"/>
                <a:sym typeface="Helvetica" charset="0"/>
              </a:rPr>
              <a:t>The increase in radius of the A star is due to the response of the star on a mass transfer happening faster than its Kelvin- Helmotz time. For a typical A star, this means that the star will react by increasing its radius for any accretion rate above ≃ 10</a:t>
            </a:r>
            <a:r>
              <a:rPr lang="en-US" sz="3400">
                <a:latin typeface="Helvetica" charset="0"/>
                <a:ea typeface="Helvetica" charset="0"/>
                <a:cs typeface="Helvetica" charset="0"/>
                <a:sym typeface="Helvetica" charset="0"/>
              </a:rPr>
              <a:t>−6 </a:t>
            </a:r>
            <a:r>
              <a:rPr lang="en-US" sz="3700">
                <a:latin typeface="Helvetica" charset="0"/>
                <a:ea typeface="Helvetica" charset="0"/>
                <a:cs typeface="Helvetica" charset="0"/>
                <a:sym typeface="Helvetica" charset="0"/>
              </a:rPr>
              <a:t>M</a:t>
            </a:r>
            <a:r>
              <a:rPr lang="en-US" sz="3400">
                <a:latin typeface="Helvetica" charset="0"/>
                <a:sym typeface="Helvetica" charset="0"/>
              </a:rPr>
              <a:t>⊙</a:t>
            </a:r>
            <a:r>
              <a:rPr lang="en-US" sz="3700">
                <a:latin typeface="Helvetica" charset="0"/>
                <a:ea typeface="Helvetica" charset="0"/>
                <a:cs typeface="Helvetica" charset="0"/>
                <a:sym typeface="Helvetica" charset="0"/>
              </a:rPr>
              <a:t>yr</a:t>
            </a:r>
            <a:r>
              <a:rPr lang="en-US" sz="3400">
                <a:latin typeface="Helvetica" charset="0"/>
                <a:ea typeface="Helvetica" charset="0"/>
                <a:cs typeface="Helvetica" charset="0"/>
                <a:sym typeface="Helvetica" charset="0"/>
              </a:rPr>
              <a:t>−1</a:t>
            </a:r>
            <a:r>
              <a:rPr lang="en-US" sz="3700">
                <a:latin typeface="Helvetica" charset="0"/>
                <a:ea typeface="Helvetica" charset="0"/>
                <a:cs typeface="Helvetica" charset="0"/>
                <a:sym typeface="Helvetica" charset="0"/>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6322"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ct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700">
                <a:latin typeface="Helvetica" charset="0"/>
                <a:sym typeface="Helvetica" charset="0"/>
              </a:rPr>
              <a:t>The increase in radius of the A star is due to the response of the star on a mass transfer happening faster than its Kelvin- Helmotz time. For a typical A star, this means that the star will react by increasing its radius for any accretion rate above ≃ 10</a:t>
            </a:r>
            <a:r>
              <a:rPr lang="en-US" sz="3400">
                <a:latin typeface="Helvetica" charset="0"/>
                <a:ea typeface="Helvetica" charset="0"/>
                <a:cs typeface="Helvetica" charset="0"/>
                <a:sym typeface="Helvetica" charset="0"/>
              </a:rPr>
              <a:t>−6 </a:t>
            </a:r>
            <a:r>
              <a:rPr lang="en-US" sz="3700">
                <a:latin typeface="Helvetica" charset="0"/>
                <a:ea typeface="Helvetica" charset="0"/>
                <a:cs typeface="Helvetica" charset="0"/>
                <a:sym typeface="Helvetica" charset="0"/>
              </a:rPr>
              <a:t>M</a:t>
            </a:r>
            <a:r>
              <a:rPr lang="en-US" sz="3400">
                <a:latin typeface="Helvetica" charset="0"/>
                <a:sym typeface="Helvetica" charset="0"/>
              </a:rPr>
              <a:t>⊙</a:t>
            </a:r>
            <a:r>
              <a:rPr lang="en-US" sz="3700">
                <a:latin typeface="Helvetica" charset="0"/>
                <a:ea typeface="Helvetica" charset="0"/>
                <a:cs typeface="Helvetica" charset="0"/>
                <a:sym typeface="Helvetica" charset="0"/>
              </a:rPr>
              <a:t>yr</a:t>
            </a:r>
            <a:r>
              <a:rPr lang="en-US" sz="3400">
                <a:latin typeface="Helvetica" charset="0"/>
                <a:ea typeface="Helvetica" charset="0"/>
                <a:cs typeface="Helvetica" charset="0"/>
                <a:sym typeface="Helvetica" charset="0"/>
              </a:rPr>
              <a:t>−1</a:t>
            </a:r>
            <a:r>
              <a:rPr lang="en-US" sz="3700">
                <a:latin typeface="Helvetica" charset="0"/>
                <a:ea typeface="Helvetica" charset="0"/>
                <a:cs typeface="Helvetica" charset="0"/>
                <a:sym typeface="Helvetica"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2700" dirty="0" smtClean="0">
                <a:latin typeface="Lucida Grande" charset="0"/>
                <a:ea typeface="+mn-ea"/>
                <a:cs typeface="Lucida Grande" charset="0"/>
                <a:sym typeface="Lucida Grande" charset="0"/>
              </a:rPr>
              <a:t>Good systems to study mass transfer are symbiotic stars</a:t>
            </a:r>
          </a:p>
          <a:p>
            <a:pPr fontAlgn="auto">
              <a:spcBef>
                <a:spcPts val="0"/>
              </a:spcBef>
              <a:spcAft>
                <a:spcPts val="0"/>
              </a:spcAft>
              <a:defRPr/>
            </a:pPr>
            <a:endParaRPr lang="en-US" sz="2700" dirty="0" smtClean="0">
              <a:latin typeface="Lucida Grande" charset="0"/>
              <a:ea typeface="+mn-ea"/>
              <a:cs typeface="Lucida Grande" charset="0"/>
              <a:sym typeface="Lucida Grande" charset="0"/>
            </a:endParaRPr>
          </a:p>
          <a:p>
            <a:pPr fontAlgn="auto">
              <a:spcBef>
                <a:spcPts val="0"/>
              </a:spcBef>
              <a:spcAft>
                <a:spcPts val="0"/>
              </a:spcAft>
              <a:defRPr/>
            </a:pPr>
            <a:r>
              <a:rPr lang="en-US" sz="2700" dirty="0" smtClean="0">
                <a:latin typeface="Lucida Grande" charset="0"/>
                <a:ea typeface="+mn-ea"/>
                <a:cs typeface="Lucida Grande" charset="0"/>
                <a:sym typeface="Lucida Grande" charset="0"/>
              </a:rPr>
              <a:t>Symbiotic </a:t>
            </a:r>
            <a:r>
              <a:rPr lang="en-US" sz="2700" dirty="0">
                <a:latin typeface="Lucida Grande" charset="0"/>
                <a:ea typeface="+mn-ea"/>
                <a:cs typeface="Lucida Grande" charset="0"/>
                <a:sym typeface="Lucida Grande" charset="0"/>
              </a:rPr>
              <a:t>stars are interacting binaries in which an evolved red giant - a normal M giant in a S type symbiotic or a Mira in a D-type symbiotic - transfers material to a hot and compact companion. </a:t>
            </a:r>
          </a:p>
          <a:p>
            <a:pPr fontAlgn="auto">
              <a:spcBef>
                <a:spcPts val="0"/>
              </a:spcBef>
              <a:spcAft>
                <a:spcPts val="0"/>
              </a:spcAft>
              <a:defRPr/>
            </a:pPr>
            <a:r>
              <a:rPr lang="en-US" sz="2700" dirty="0">
                <a:latin typeface="Lucida Grande" charset="0"/>
                <a:ea typeface="+mn-ea"/>
                <a:cs typeface="Lucida Grande" charset="0"/>
                <a:sym typeface="Lucida Grande" charset="0"/>
              </a:rPr>
              <a:t>In most cases the hot star is a WD, but in some cases it is a main sequence star or a neutron star</a:t>
            </a:r>
          </a:p>
          <a:p>
            <a:pPr fontAlgn="auto">
              <a:spcBef>
                <a:spcPts val="0"/>
              </a:spcBef>
              <a:spcAft>
                <a:spcPts val="0"/>
              </a:spcAft>
              <a:defRPr/>
            </a:pPr>
            <a:r>
              <a:rPr lang="en-US" sz="2700" dirty="0">
                <a:latin typeface="Lucida Grande" charset="0"/>
                <a:ea typeface="+mn-ea"/>
                <a:cs typeface="Lucida Grande" charset="0"/>
                <a:sym typeface="Lucida Grande" charset="0"/>
              </a:rPr>
              <a:t>Symbiotic stars are thus interacting </a:t>
            </a:r>
            <a:r>
              <a:rPr lang="en-US" sz="2700" dirty="0" smtClean="0">
                <a:latin typeface="Lucida Grande" charset="0"/>
                <a:ea typeface="+mn-ea"/>
                <a:cs typeface="Lucida Grande" charset="0"/>
                <a:sym typeface="Lucida Grande" charset="0"/>
              </a:rPr>
              <a:t>binaries </a:t>
            </a:r>
            <a:r>
              <a:rPr lang="en-US" sz="2700" dirty="0">
                <a:latin typeface="Lucida Grande" charset="0"/>
                <a:ea typeface="+mn-ea"/>
                <a:cs typeface="Lucida Grande" charset="0"/>
                <a:sym typeface="Lucida Grande" charset="0"/>
              </a:rPr>
              <a:t>with the longest orbital periods and the largest component separations </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They are about 40 symbiotic systems with orbital period known...</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Most S-type systems seem to have normal giants, however, all symbiotic giants seem to have higher mass-loss rates than single giants of the same spectral type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rtlCol="0"/>
          <a:lstStyle/>
          <a:p>
            <a:pPr fontAlgn="auto">
              <a:spcBef>
                <a:spcPts val="0"/>
              </a:spcBef>
              <a:spcAft>
                <a:spcPts val="0"/>
              </a:spcAft>
              <a:defRPr/>
            </a:pPr>
            <a:r>
              <a:rPr lang="en-US" sz="2700" dirty="0" smtClean="0">
                <a:latin typeface="Lucida Grande" charset="0"/>
                <a:ea typeface="+mn-ea"/>
                <a:cs typeface="Lucida Grande" charset="0"/>
                <a:sym typeface="Lucida Grande" charset="0"/>
              </a:rPr>
              <a:t>Good systems to study mass transfer are symbiotic stars</a:t>
            </a:r>
          </a:p>
          <a:p>
            <a:pPr fontAlgn="auto">
              <a:spcBef>
                <a:spcPts val="0"/>
              </a:spcBef>
              <a:spcAft>
                <a:spcPts val="0"/>
              </a:spcAft>
              <a:defRPr/>
            </a:pPr>
            <a:endParaRPr lang="en-US" sz="2700" dirty="0" smtClean="0">
              <a:latin typeface="Lucida Grande" charset="0"/>
              <a:ea typeface="+mn-ea"/>
              <a:cs typeface="Lucida Grande" charset="0"/>
              <a:sym typeface="Lucida Grande" charset="0"/>
            </a:endParaRPr>
          </a:p>
          <a:p>
            <a:pPr fontAlgn="auto">
              <a:spcBef>
                <a:spcPts val="0"/>
              </a:spcBef>
              <a:spcAft>
                <a:spcPts val="0"/>
              </a:spcAft>
              <a:defRPr/>
            </a:pPr>
            <a:r>
              <a:rPr lang="en-US" sz="2700" dirty="0" smtClean="0">
                <a:latin typeface="Lucida Grande" charset="0"/>
                <a:ea typeface="+mn-ea"/>
                <a:cs typeface="Lucida Grande" charset="0"/>
                <a:sym typeface="Lucida Grande" charset="0"/>
              </a:rPr>
              <a:t>Symbiotic </a:t>
            </a:r>
            <a:r>
              <a:rPr lang="en-US" sz="2700" dirty="0">
                <a:latin typeface="Lucida Grande" charset="0"/>
                <a:ea typeface="+mn-ea"/>
                <a:cs typeface="Lucida Grande" charset="0"/>
                <a:sym typeface="Lucida Grande" charset="0"/>
              </a:rPr>
              <a:t>stars are interacting binaries in which an evolved red giant - a normal M giant in a S type symbiotic or a Mira in a D-type symbiotic - transfers material to a hot and compact companion. </a:t>
            </a:r>
          </a:p>
          <a:p>
            <a:pPr fontAlgn="auto">
              <a:spcBef>
                <a:spcPts val="0"/>
              </a:spcBef>
              <a:spcAft>
                <a:spcPts val="0"/>
              </a:spcAft>
              <a:defRPr/>
            </a:pPr>
            <a:r>
              <a:rPr lang="en-US" sz="2700" dirty="0">
                <a:latin typeface="Lucida Grande" charset="0"/>
                <a:ea typeface="+mn-ea"/>
                <a:cs typeface="Lucida Grande" charset="0"/>
                <a:sym typeface="Lucida Grande" charset="0"/>
              </a:rPr>
              <a:t>In most cases the hot star is a WD, but in some cases it is a main sequence star or a neutron star</a:t>
            </a:r>
          </a:p>
          <a:p>
            <a:pPr fontAlgn="auto">
              <a:spcBef>
                <a:spcPts val="0"/>
              </a:spcBef>
              <a:spcAft>
                <a:spcPts val="0"/>
              </a:spcAft>
              <a:defRPr/>
            </a:pPr>
            <a:r>
              <a:rPr lang="en-US" sz="2700" dirty="0">
                <a:latin typeface="Lucida Grande" charset="0"/>
                <a:ea typeface="+mn-ea"/>
                <a:cs typeface="Lucida Grande" charset="0"/>
                <a:sym typeface="Lucida Grande" charset="0"/>
              </a:rPr>
              <a:t>Symbiotic stars are thus interacting </a:t>
            </a:r>
            <a:r>
              <a:rPr lang="en-US" sz="2700" dirty="0" smtClean="0">
                <a:latin typeface="Lucida Grande" charset="0"/>
                <a:ea typeface="+mn-ea"/>
                <a:cs typeface="Lucida Grande" charset="0"/>
                <a:sym typeface="Lucida Grande" charset="0"/>
              </a:rPr>
              <a:t>binaries </a:t>
            </a:r>
            <a:r>
              <a:rPr lang="en-US" sz="2700" dirty="0">
                <a:latin typeface="Lucida Grande" charset="0"/>
                <a:ea typeface="+mn-ea"/>
                <a:cs typeface="Lucida Grande" charset="0"/>
                <a:sym typeface="Lucida Grande" charset="0"/>
              </a:rPr>
              <a:t>with the longest orbital periods and the largest component separations </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They are about 40 symbiotic systems with orbital period known...</a:t>
            </a:r>
          </a:p>
          <a:p>
            <a:pPr fontAlgn="auto">
              <a:spcBef>
                <a:spcPts val="0"/>
              </a:spcBef>
              <a:spcAft>
                <a:spcPts val="0"/>
              </a:spcAft>
              <a:defRPr/>
            </a:pPr>
            <a:endParaRPr lang="en-US" sz="2700" dirty="0">
              <a:latin typeface="Lucida Grande" charset="0"/>
              <a:ea typeface="+mn-ea"/>
              <a:cs typeface="Lucida Grande" charset="0"/>
              <a:sym typeface="Lucida Grande" charset="0"/>
            </a:endParaRPr>
          </a:p>
          <a:p>
            <a:pPr fontAlgn="auto">
              <a:spcBef>
                <a:spcPts val="0"/>
              </a:spcBef>
              <a:spcAft>
                <a:spcPts val="0"/>
              </a:spcAft>
              <a:defRPr/>
            </a:pPr>
            <a:r>
              <a:rPr lang="en-US" sz="2700" dirty="0">
                <a:latin typeface="Lucida Grande" charset="0"/>
                <a:ea typeface="+mn-ea"/>
                <a:cs typeface="Lucida Grande" charset="0"/>
                <a:sym typeface="Lucida Grande" charset="0"/>
              </a:rPr>
              <a:t>Most S-type systems seem to have normal giants, however, all symbiotic giants seem to have higher mass-loss rates than single giants of the same spectral type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 frequency in units of 10**7/rad</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16</a:t>
            </a:fld>
            <a:endParaRPr lang="en-US"/>
          </a:p>
        </p:txBody>
      </p:sp>
    </p:spTree>
    <p:extLst>
      <p:ext uri="{BB962C8B-B14F-4D97-AF65-F5344CB8AC3E}">
        <p14:creationId xmlns:p14="http://schemas.microsoft.com/office/powerpoint/2010/main" val="82217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all,</a:t>
            </a:r>
            <a:r>
              <a:rPr lang="en-US" baseline="0" dirty="0" smtClean="0"/>
              <a:t> but V1261 </a:t>
            </a:r>
            <a:r>
              <a:rPr lang="en-US" baseline="0" dirty="0" err="1" smtClean="0"/>
              <a:t>Ori</a:t>
            </a:r>
            <a:r>
              <a:rPr lang="en-US" baseline="0" dirty="0" smtClean="0"/>
              <a:t>, we used </a:t>
            </a:r>
            <a:r>
              <a:rPr lang="en-US" baseline="0" dirty="0" err="1" smtClean="0"/>
              <a:t>Nsp</a:t>
            </a:r>
            <a:r>
              <a:rPr lang="en-US" baseline="0" dirty="0" smtClean="0"/>
              <a:t>=3. For V1261 </a:t>
            </a:r>
            <a:r>
              <a:rPr lang="en-US" baseline="0" dirty="0" err="1" smtClean="0"/>
              <a:t>Ori</a:t>
            </a:r>
            <a:r>
              <a:rPr lang="en-US" baseline="0" dirty="0" smtClean="0"/>
              <a:t>, </a:t>
            </a:r>
            <a:r>
              <a:rPr lang="en-US" baseline="0" dirty="0" err="1" smtClean="0"/>
              <a:t>Nsp</a:t>
            </a:r>
            <a:r>
              <a:rPr lang="en-US" baseline="0" dirty="0" smtClean="0"/>
              <a:t>=7</a:t>
            </a:r>
            <a:endParaRPr lang="en-US" dirty="0"/>
          </a:p>
        </p:txBody>
      </p:sp>
      <p:sp>
        <p:nvSpPr>
          <p:cNvPr id="4" name="Slide Number Placeholder 3"/>
          <p:cNvSpPr>
            <a:spLocks noGrp="1"/>
          </p:cNvSpPr>
          <p:nvPr>
            <p:ph type="sldNum" sz="quarter" idx="10"/>
          </p:nvPr>
        </p:nvSpPr>
        <p:spPr/>
        <p:txBody>
          <a:bodyPr/>
          <a:lstStyle/>
          <a:p>
            <a:fld id="{5650F020-2792-8241-A937-94CB4808A2FB}" type="slidenum">
              <a:rPr lang="en-US" smtClean="0"/>
              <a:t>17</a:t>
            </a:fld>
            <a:endParaRPr lang="en-US"/>
          </a:p>
        </p:txBody>
      </p:sp>
    </p:spTree>
    <p:extLst>
      <p:ext uri="{BB962C8B-B14F-4D97-AF65-F5344CB8AC3E}">
        <p14:creationId xmlns:p14="http://schemas.microsoft.com/office/powerpoint/2010/main" val="168302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the results of the mini-survey – we see a dichotomy</a:t>
            </a:r>
            <a:r>
              <a:rPr lang="en-US" sz="1600" baseline="0" dirty="0" smtClean="0"/>
              <a:t> between systems filling their Roche lobe and those that don’t. We can also place the systems in an HR diagram.</a:t>
            </a:r>
          </a:p>
          <a:p>
            <a:endParaRPr lang="en-US" sz="1600" dirty="0" smtClean="0"/>
          </a:p>
          <a:p>
            <a:r>
              <a:rPr lang="en-US" sz="1600" dirty="0" smtClean="0"/>
              <a:t>These stars have V between 6.2 and 10.5, and H between 2</a:t>
            </a:r>
            <a:r>
              <a:rPr lang="en-US" sz="1600" baseline="0" dirty="0" smtClean="0"/>
              <a:t> and 5.4 – as they are red giants, we won’t gain much in number of objects we can observe by going in the visible. This is not the case for all systems.</a:t>
            </a:r>
            <a:endParaRPr lang="en-US" sz="1600" dirty="0"/>
          </a:p>
        </p:txBody>
      </p:sp>
      <p:sp>
        <p:nvSpPr>
          <p:cNvPr id="4" name="Slide Number Placeholder 3"/>
          <p:cNvSpPr>
            <a:spLocks noGrp="1"/>
          </p:cNvSpPr>
          <p:nvPr>
            <p:ph type="sldNum" sz="quarter" idx="10"/>
          </p:nvPr>
        </p:nvSpPr>
        <p:spPr/>
        <p:txBody>
          <a:bodyPr/>
          <a:lstStyle/>
          <a:p>
            <a:fld id="{5650F020-2792-8241-A937-94CB4808A2FB}" type="slidenum">
              <a:rPr lang="en-US" smtClean="0"/>
              <a:t>18</a:t>
            </a:fld>
            <a:endParaRPr lang="en-US"/>
          </a:p>
        </p:txBody>
      </p:sp>
    </p:spTree>
    <p:extLst>
      <p:ext uri="{BB962C8B-B14F-4D97-AF65-F5344CB8AC3E}">
        <p14:creationId xmlns:p14="http://schemas.microsoft.com/office/powerpoint/2010/main" val="150567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the results of the mini-survey – we see a dichotomy</a:t>
            </a:r>
            <a:r>
              <a:rPr lang="en-US" sz="1600" baseline="0" dirty="0" smtClean="0"/>
              <a:t> between systems filling their Roche lobe and those that don’t. We can also place the systems in an HR diagram.</a:t>
            </a:r>
          </a:p>
          <a:p>
            <a:endParaRPr lang="en-US" sz="1600" dirty="0" smtClean="0"/>
          </a:p>
          <a:p>
            <a:r>
              <a:rPr lang="en-US" sz="1600" dirty="0" smtClean="0"/>
              <a:t>These stars have V between 6.2 and 10.5, and H between 2</a:t>
            </a:r>
            <a:r>
              <a:rPr lang="en-US" sz="1600" baseline="0" dirty="0" smtClean="0"/>
              <a:t> and 5.4 – as they are red giants, we won’t gain much in number of objects we can observe by going in the visible. This is not the case for all systems.</a:t>
            </a:r>
            <a:endParaRPr lang="en-US" sz="1600" dirty="0"/>
          </a:p>
        </p:txBody>
      </p:sp>
      <p:sp>
        <p:nvSpPr>
          <p:cNvPr id="4" name="Slide Number Placeholder 3"/>
          <p:cNvSpPr>
            <a:spLocks noGrp="1"/>
          </p:cNvSpPr>
          <p:nvPr>
            <p:ph type="sldNum" sz="quarter" idx="10"/>
          </p:nvPr>
        </p:nvSpPr>
        <p:spPr/>
        <p:txBody>
          <a:bodyPr/>
          <a:lstStyle/>
          <a:p>
            <a:fld id="{5650F020-2792-8241-A937-94CB4808A2FB}" type="slidenum">
              <a:rPr lang="en-US" smtClean="0"/>
              <a:t>19</a:t>
            </a:fld>
            <a:endParaRPr lang="en-US"/>
          </a:p>
        </p:txBody>
      </p:sp>
    </p:spTree>
    <p:extLst>
      <p:ext uri="{BB962C8B-B14F-4D97-AF65-F5344CB8AC3E}">
        <p14:creationId xmlns:p14="http://schemas.microsoft.com/office/powerpoint/2010/main" val="150567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Here the results of the mini-survey – we see a dichotomy</a:t>
            </a:r>
            <a:r>
              <a:rPr lang="en-US" sz="1600" baseline="0" dirty="0" smtClean="0"/>
              <a:t> between systems filling their Roche lobe and those that don’t. We can also place the systems in an HR diagram.</a:t>
            </a:r>
          </a:p>
          <a:p>
            <a:endParaRPr lang="en-US" sz="1600" dirty="0" smtClean="0"/>
          </a:p>
          <a:p>
            <a:r>
              <a:rPr lang="en-US" sz="1600" dirty="0" smtClean="0"/>
              <a:t>These stars have V between 6.2 and 10.5, and H between 2</a:t>
            </a:r>
            <a:r>
              <a:rPr lang="en-US" sz="1600" baseline="0" dirty="0" smtClean="0"/>
              <a:t> and 5.4 – as they are red giants, we won’t gain much in number of objects we can observe by going in the visible. This is not the case for all systems.</a:t>
            </a:r>
            <a:endParaRPr lang="en-US" sz="1600" dirty="0"/>
          </a:p>
        </p:txBody>
      </p:sp>
      <p:sp>
        <p:nvSpPr>
          <p:cNvPr id="4" name="Slide Number Placeholder 3"/>
          <p:cNvSpPr>
            <a:spLocks noGrp="1"/>
          </p:cNvSpPr>
          <p:nvPr>
            <p:ph type="sldNum" sz="quarter" idx="10"/>
          </p:nvPr>
        </p:nvSpPr>
        <p:spPr/>
        <p:txBody>
          <a:bodyPr/>
          <a:lstStyle/>
          <a:p>
            <a:fld id="{5650F020-2792-8241-A937-94CB4808A2FB}" type="slidenum">
              <a:rPr lang="en-US" smtClean="0"/>
              <a:t>20</a:t>
            </a:fld>
            <a:endParaRPr lang="en-US"/>
          </a:p>
        </p:txBody>
      </p:sp>
    </p:spTree>
    <p:extLst>
      <p:ext uri="{BB962C8B-B14F-4D97-AF65-F5344CB8AC3E}">
        <p14:creationId xmlns:p14="http://schemas.microsoft.com/office/powerpoint/2010/main" val="150567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Tree>
    <p:extLst>
      <p:ext uri="{BB962C8B-B14F-4D97-AF65-F5344CB8AC3E}">
        <p14:creationId xmlns:p14="http://schemas.microsoft.com/office/powerpoint/2010/main" val="373269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
        <p:nvSpPr>
          <p:cNvPr id="10" name="Content Placeholder 9"/>
          <p:cNvSpPr>
            <a:spLocks noGrp="1"/>
          </p:cNvSpPr>
          <p:nvPr>
            <p:ph sz="quarter" idx="10"/>
          </p:nvPr>
        </p:nvSpPr>
        <p:spPr>
          <a:xfrm>
            <a:off x="393689" y="1131005"/>
            <a:ext cx="8748000" cy="5278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452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Tree>
    <p:extLst>
      <p:ext uri="{BB962C8B-B14F-4D97-AF65-F5344CB8AC3E}">
        <p14:creationId xmlns:p14="http://schemas.microsoft.com/office/powerpoint/2010/main" val="48522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124744"/>
            <a:ext cx="4392488"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8024" y="1124744"/>
            <a:ext cx="4355976"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7"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222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40768"/>
            <a:ext cx="4040188"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40768"/>
            <a:ext cx="4041775"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1"/>
          <p:cNvSpPr>
            <a:spLocks noGrp="1"/>
          </p:cNvSpPr>
          <p:nvPr>
            <p:ph type="ftr" sz="quarter" idx="10"/>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9" name="Slide Number Placeholder 2"/>
          <p:cNvSpPr>
            <a:spLocks noGrp="1"/>
          </p:cNvSpPr>
          <p:nvPr>
            <p:ph type="sldNum" sz="quarter" idx="11"/>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641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H.Boffin - STEPS - July 2015</a:t>
            </a:r>
            <a:endParaRPr lang="en-GB" dirty="0" smtClean="0"/>
          </a:p>
        </p:txBody>
      </p:sp>
      <p:sp>
        <p:nvSpPr>
          <p:cNvPr id="5"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904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GB" smtClean="0"/>
              <a:t>H.Boffin - STEPS - July 2015</a:t>
            </a:r>
            <a:endParaRPr lang="en-GB" dirty="0" smtClean="0"/>
          </a:p>
        </p:txBody>
      </p:sp>
      <p:sp>
        <p:nvSpPr>
          <p:cNvPr id="4" name="Slide Number Placeholder 3"/>
          <p:cNvSpPr>
            <a:spLocks noGrp="1"/>
          </p:cNvSpPr>
          <p:nvPr>
            <p:ph type="sldNum" sz="quarter" idx="11"/>
          </p:nvPr>
        </p:nvSpPr>
        <p:spPr/>
        <p:txBody>
          <a:bodyPr/>
          <a:lstStyle/>
          <a:p>
            <a:fld id="{CD6CA89A-7F63-7545-9B43-AF7DF332BE1B}" type="slidenum">
              <a:rPr lang="en-GB" smtClean="0"/>
              <a:pPr/>
              <a:t>‹#›</a:t>
            </a:fld>
            <a:endParaRPr lang="en-GB"/>
          </a:p>
        </p:txBody>
      </p:sp>
    </p:spTree>
    <p:extLst>
      <p:ext uri="{BB962C8B-B14F-4D97-AF65-F5344CB8AC3E}">
        <p14:creationId xmlns:p14="http://schemas.microsoft.com/office/powerpoint/2010/main" val="89420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0435"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H.Boffin - STEPS - July 2015</a:t>
            </a:r>
            <a:endParaRPr lang="en-US"/>
          </a:p>
        </p:txBody>
      </p:sp>
      <p:sp>
        <p:nvSpPr>
          <p:cNvPr id="4" name="Slide Number Placeholder 3"/>
          <p:cNvSpPr>
            <a:spLocks noGrp="1"/>
          </p:cNvSpPr>
          <p:nvPr>
            <p:ph type="sldNum" sz="quarter" idx="12"/>
          </p:nvPr>
        </p:nvSpPr>
        <p:spPr/>
        <p:txBody>
          <a:bodyPr/>
          <a:lstStyle/>
          <a:p>
            <a:fld id="{DD3C9F88-8B00-764C-915E-9A29D414D855}" type="slidenum">
              <a:rPr lang="en-US" smtClean="0"/>
              <a:t>‹#›</a:t>
            </a:fld>
            <a:endParaRPr lang="en-US"/>
          </a:p>
        </p:txBody>
      </p:sp>
    </p:spTree>
    <p:extLst>
      <p:ext uri="{BB962C8B-B14F-4D97-AF65-F5344CB8AC3E}">
        <p14:creationId xmlns:p14="http://schemas.microsoft.com/office/powerpoint/2010/main" val="34553880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emf"/><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9"/>
          <p:cNvSpPr>
            <a:spLocks noGrp="1" noChangeArrowheads="1"/>
          </p:cNvSpPr>
          <p:nvPr>
            <p:ph type="body" idx="1"/>
          </p:nvPr>
        </p:nvSpPr>
        <p:spPr bwMode="auto">
          <a:xfrm>
            <a:off x="395288" y="1122894"/>
            <a:ext cx="8748712" cy="52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Line 10"/>
          <p:cNvSpPr>
            <a:spLocks noChangeShapeType="1"/>
          </p:cNvSpPr>
          <p:nvPr/>
        </p:nvSpPr>
        <p:spPr bwMode="auto">
          <a:xfrm>
            <a:off x="0" y="1081959"/>
            <a:ext cx="9144000" cy="1"/>
          </a:xfrm>
          <a:prstGeom prst="line">
            <a:avLst/>
          </a:prstGeom>
          <a:noFill/>
          <a:ln w="9525">
            <a:solidFill>
              <a:schemeClr val="tx2"/>
            </a:solidFill>
            <a:round/>
            <a:headEnd/>
            <a:tailEnd/>
          </a:ln>
          <a:effectLst/>
        </p:spPr>
        <p:txBody>
          <a:bodyPr wrap="none" anchor="ctr"/>
          <a:lstStyle/>
          <a:p>
            <a:pPr>
              <a:defRPr/>
            </a:pPr>
            <a:endParaRPr lang="en-US">
              <a:ea typeface="+mn-ea"/>
            </a:endParaRPr>
          </a:p>
        </p:txBody>
      </p:sp>
      <p:sp>
        <p:nvSpPr>
          <p:cNvPr id="2"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GB" smtClean="0"/>
              <a:t>H.Boffin - STEPS - July 2015</a:t>
            </a:r>
            <a:endParaRPr lang="en-GB" dirty="0"/>
          </a:p>
        </p:txBody>
      </p:sp>
      <p:sp>
        <p:nvSpPr>
          <p:cNvPr id="3"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pic>
        <p:nvPicPr>
          <p:cNvPr id="9"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6581775"/>
            <a:ext cx="2809875"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6581775"/>
            <a:ext cx="2809875"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3"/>
          <p:cNvSpPr>
            <a:spLocks noGrp="1"/>
          </p:cNvSpPr>
          <p:nvPr>
            <p:ph type="title"/>
          </p:nvPr>
        </p:nvSpPr>
        <p:spPr>
          <a:xfrm>
            <a:off x="826294" y="0"/>
            <a:ext cx="8317706" cy="1073195"/>
          </a:xfrm>
          <a:prstGeom prst="rect">
            <a:avLst/>
          </a:prstGeom>
          <a:solidFill>
            <a:schemeClr val="bg1">
              <a:lumMod val="95000"/>
            </a:schemeClr>
          </a:solidFill>
        </p:spPr>
        <p:txBody>
          <a:bodyPr vert="horz" lIns="91440" tIns="45720" rIns="91440" bIns="45720" rtlCol="0" anchor="ctr">
            <a:normAutofit/>
          </a:bodyPr>
          <a:lstStyle/>
          <a:p>
            <a:r>
              <a:rPr lang="en-US" smtClean="0"/>
              <a:t>Click to edit Master title style</a:t>
            </a:r>
            <a:endParaRPr lang="en-US" dirty="0"/>
          </a:p>
        </p:txBody>
      </p:sp>
      <p:pic>
        <p:nvPicPr>
          <p:cNvPr id="5" name="Picture 4"/>
          <p:cNvPicPr>
            <a:picLocks noChangeAspect="1"/>
          </p:cNvPicPr>
          <p:nvPr userDrawn="1"/>
        </p:nvPicPr>
        <p:blipFill rotWithShape="1">
          <a:blip r:embed="rId11"/>
          <a:srcRect/>
          <a:stretch/>
        </p:blipFill>
        <p:spPr>
          <a:xfrm>
            <a:off x="0" y="0"/>
            <a:ext cx="825500" cy="10795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78" r:id="rId2"/>
    <p:sldLayoutId id="2147483687" r:id="rId3"/>
    <p:sldLayoutId id="2147483688" r:id="rId4"/>
    <p:sldLayoutId id="2147483689" r:id="rId5"/>
    <p:sldLayoutId id="2147483690" r:id="rId6"/>
    <p:sldLayoutId id="2147483691" r:id="rId7"/>
    <p:sldLayoutId id="2147483692" r:id="rId8"/>
  </p:sldLayoutIdLst>
  <p:hf hdr="0" dt="0"/>
  <p:txStyles>
    <p:titleStyle>
      <a:lvl1pPr algn="ctr" rtl="0" eaLnBrk="1" fontAlgn="base" hangingPunct="1">
        <a:spcBef>
          <a:spcPct val="0"/>
        </a:spcBef>
        <a:spcAft>
          <a:spcPct val="0"/>
        </a:spcAft>
        <a:defRPr sz="4000" b="1">
          <a:solidFill>
            <a:schemeClr val="tx2"/>
          </a:solidFill>
          <a:latin typeface="+mj-lt"/>
          <a:ea typeface="ＭＳ Ｐゴシック" charset="0"/>
          <a:cs typeface="+mj-cs"/>
        </a:defRPr>
      </a:lvl1pPr>
      <a:lvl2pPr algn="ctr" rtl="0" eaLnBrk="1" fontAlgn="base" hangingPunct="1">
        <a:spcBef>
          <a:spcPct val="0"/>
        </a:spcBef>
        <a:spcAft>
          <a:spcPct val="0"/>
        </a:spcAft>
        <a:defRPr sz="4000" b="1">
          <a:solidFill>
            <a:schemeClr val="tx2"/>
          </a:solidFill>
          <a:latin typeface="Arial" charset="0"/>
          <a:ea typeface="ＭＳ Ｐゴシック" charset="0"/>
        </a:defRPr>
      </a:lvl2pPr>
      <a:lvl3pPr algn="ctr" rtl="0" eaLnBrk="1" fontAlgn="base" hangingPunct="1">
        <a:spcBef>
          <a:spcPct val="0"/>
        </a:spcBef>
        <a:spcAft>
          <a:spcPct val="0"/>
        </a:spcAft>
        <a:defRPr sz="4000" b="1">
          <a:solidFill>
            <a:schemeClr val="tx2"/>
          </a:solidFill>
          <a:latin typeface="Arial" charset="0"/>
          <a:ea typeface="ＭＳ Ｐゴシック" charset="0"/>
        </a:defRPr>
      </a:lvl3pPr>
      <a:lvl4pPr algn="ctr" rtl="0" eaLnBrk="1" fontAlgn="base" hangingPunct="1">
        <a:spcBef>
          <a:spcPct val="0"/>
        </a:spcBef>
        <a:spcAft>
          <a:spcPct val="0"/>
        </a:spcAft>
        <a:defRPr sz="4000" b="1">
          <a:solidFill>
            <a:schemeClr val="tx2"/>
          </a:solidFill>
          <a:latin typeface="Arial" charset="0"/>
          <a:ea typeface="ＭＳ Ｐゴシック" charset="0"/>
        </a:defRPr>
      </a:lvl4pPr>
      <a:lvl5pPr algn="ctr" rtl="0" eaLnBrk="1" fontAlgn="base" hangingPunct="1">
        <a:spcBef>
          <a:spcPct val="0"/>
        </a:spcBef>
        <a:spcAft>
          <a:spcPct val="0"/>
        </a:spcAft>
        <a:defRPr sz="4000" b="1">
          <a:solidFill>
            <a:schemeClr val="tx2"/>
          </a:solidFill>
          <a:latin typeface="Arial" charset="0"/>
          <a:ea typeface="ＭＳ Ｐゴシック"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24000" indent="-324000" algn="l" rtl="0" eaLnBrk="1" fontAlgn="base" hangingPunct="1">
        <a:spcBef>
          <a:spcPts val="1200"/>
        </a:spcBef>
        <a:spcAft>
          <a:spcPts val="0"/>
        </a:spcAft>
        <a:buClr>
          <a:srgbClr val="FF0000"/>
        </a:buClr>
        <a:buSzPct val="90000"/>
        <a:buFontTx/>
        <a:buBlip>
          <a:blip r:embed="rId12"/>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3.wdp"/><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5" Type="http://schemas.openxmlformats.org/officeDocument/2006/relationships/image" Target="../media/image11.emf"/><Relationship Id="rId6" Type="http://schemas.openxmlformats.org/officeDocument/2006/relationships/image" Target="../media/image12.emf"/><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hyperlink" Target="http://www.gettyimage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9091"/>
            <a:ext cx="7772400" cy="1470025"/>
          </a:xfrm>
          <a:noFill/>
          <a:effectLst>
            <a:outerShdw blurRad="50800" dist="38100" dir="2700000" algn="tl" rotWithShape="0">
              <a:prstClr val="black">
                <a:alpha val="40000"/>
              </a:prstClr>
            </a:outerShdw>
          </a:effectLst>
        </p:spPr>
        <p:txBody>
          <a:bodyPr>
            <a:normAutofit/>
          </a:bodyPr>
          <a:lstStyle/>
          <a:p>
            <a:r>
              <a:rPr lang="en-US" sz="4800" b="0" dirty="0" smtClean="0"/>
              <a:t>Interacting Binaries</a:t>
            </a:r>
            <a:endParaRPr lang="en-US" sz="4800" b="0" dirty="0"/>
          </a:p>
        </p:txBody>
      </p:sp>
      <p:sp>
        <p:nvSpPr>
          <p:cNvPr id="3" name="Subtitle 2"/>
          <p:cNvSpPr>
            <a:spLocks noGrp="1"/>
          </p:cNvSpPr>
          <p:nvPr>
            <p:ph type="subTitle" idx="1"/>
          </p:nvPr>
        </p:nvSpPr>
        <p:spPr>
          <a:xfrm>
            <a:off x="1371600" y="2260787"/>
            <a:ext cx="6400800" cy="1752600"/>
          </a:xfrm>
          <a:effectLst>
            <a:outerShdw blurRad="50800" dist="38100" dir="2700000" algn="tl" rotWithShape="0">
              <a:prstClr val="black">
                <a:alpha val="40000"/>
              </a:prstClr>
            </a:outerShdw>
          </a:effectLst>
        </p:spPr>
        <p:txBody>
          <a:bodyPr/>
          <a:lstStyle/>
          <a:p>
            <a:r>
              <a:rPr lang="en-US" sz="3600" dirty="0" smtClean="0"/>
              <a:t>The </a:t>
            </a:r>
            <a:r>
              <a:rPr lang="en-US" sz="3600" dirty="0" err="1" smtClean="0"/>
              <a:t>Interferometric</a:t>
            </a:r>
            <a:r>
              <a:rPr lang="en-US" sz="3600" dirty="0" smtClean="0"/>
              <a:t> View</a:t>
            </a:r>
          </a:p>
          <a:p>
            <a:endParaRPr lang="en-US" sz="3600" dirty="0" smtClean="0"/>
          </a:p>
          <a:p>
            <a:r>
              <a:rPr lang="en-US" dirty="0" smtClean="0">
                <a:solidFill>
                  <a:srgbClr val="FF0000"/>
                </a:solidFill>
              </a:rPr>
              <a:t>Henri M.J. Boffin</a:t>
            </a:r>
            <a:endParaRPr lang="en-US" dirty="0">
              <a:solidFill>
                <a:srgbClr val="FF0000"/>
              </a:solidFill>
            </a:endParaRPr>
          </a:p>
        </p:txBody>
      </p:sp>
      <p:pic>
        <p:nvPicPr>
          <p:cNvPr id="4" name="Picture 2" descr="http://i110.photobucket.com/albums/n114/corsiphoto/photos-part2/bears-1.jpg?t=1234503638"/>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25796" y1="84906" x2="25796" y2="84906"/>
                        <a14:backgroundMark x1="60302" y1="54987" x2="60302" y2="54987"/>
                        <a14:backgroundMark x1="36683" y1="82210" x2="36683" y2="82210"/>
                        <a14:backgroundMark x1="36013" y1="78976" x2="36013" y2="78976"/>
                        <a14:backgroundMark x1="37186" y1="78976" x2="37186" y2="78976"/>
                      </a14:backgroundRemoval>
                    </a14:imgEffect>
                  </a14:imgLayer>
                </a14:imgProps>
              </a:ext>
              <a:ext uri="{28A0092B-C50C-407E-A947-70E740481C1C}">
                <a14:useLocalDpi xmlns:a14="http://schemas.microsoft.com/office/drawing/2010/main" val="0"/>
              </a:ext>
            </a:extLst>
          </a:blip>
          <a:srcRect r="50000"/>
          <a:stretch/>
        </p:blipFill>
        <p:spPr bwMode="auto">
          <a:xfrm>
            <a:off x="-630366" y="1375473"/>
            <a:ext cx="2632331" cy="3271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243665" y="4527298"/>
            <a:ext cx="5080001" cy="1956595"/>
          </a:xfrm>
          <a:prstGeom prst="rect">
            <a:avLst/>
          </a:prstGeom>
        </p:spPr>
      </p:pic>
      <p:sp>
        <p:nvSpPr>
          <p:cNvPr id="9" name="TextBox 8"/>
          <p:cNvSpPr txBox="1"/>
          <p:nvPr/>
        </p:nvSpPr>
        <p:spPr>
          <a:xfrm>
            <a:off x="2173110" y="6440511"/>
            <a:ext cx="1707445" cy="215444"/>
          </a:xfrm>
          <a:prstGeom prst="rect">
            <a:avLst/>
          </a:prstGeom>
          <a:noFill/>
        </p:spPr>
        <p:txBody>
          <a:bodyPr wrap="square" rtlCol="0">
            <a:spAutoFit/>
          </a:bodyPr>
          <a:lstStyle/>
          <a:p>
            <a:r>
              <a:rPr lang="en-US" sz="800" dirty="0" smtClean="0"/>
              <a:t>© </a:t>
            </a:r>
            <a:r>
              <a:rPr lang="en-US" sz="800" dirty="0" err="1" smtClean="0"/>
              <a:t>R.Wesson</a:t>
            </a:r>
            <a:endParaRPr lang="en-US" sz="800" dirty="0"/>
          </a:p>
        </p:txBody>
      </p:sp>
      <p:sp>
        <p:nvSpPr>
          <p:cNvPr id="10" name="TextBox 9"/>
          <p:cNvSpPr txBox="1"/>
          <p:nvPr/>
        </p:nvSpPr>
        <p:spPr>
          <a:xfrm>
            <a:off x="2001965" y="649111"/>
            <a:ext cx="5321701" cy="366889"/>
          </a:xfrm>
          <a:prstGeom prst="rect">
            <a:avLst/>
          </a:prstGeom>
          <a:noFill/>
        </p:spPr>
        <p:txBody>
          <a:bodyPr wrap="square" rtlCol="0">
            <a:spAutoFit/>
          </a:bodyPr>
          <a:lstStyle/>
          <a:p>
            <a:pPr algn="ctr"/>
            <a:r>
              <a:rPr lang="en-US" dirty="0" smtClean="0"/>
              <a:t>STEPS – 8 July 2015</a:t>
            </a:r>
            <a:endParaRPr lang="en-US" dirty="0"/>
          </a:p>
        </p:txBody>
      </p:sp>
    </p:spTree>
    <p:extLst>
      <p:ext uri="{BB962C8B-B14F-4D97-AF65-F5344CB8AC3E}">
        <p14:creationId xmlns:p14="http://schemas.microsoft.com/office/powerpoint/2010/main" val="931894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Symbiotic as Binaries</a:t>
            </a:r>
            <a:endParaRPr lang="en-US" dirty="0"/>
          </a:p>
        </p:txBody>
      </p:sp>
      <p:sp>
        <p:nvSpPr>
          <p:cNvPr id="3" name="Content Placeholder 2"/>
          <p:cNvSpPr>
            <a:spLocks noGrp="1"/>
          </p:cNvSpPr>
          <p:nvPr>
            <p:ph idx="4294967295"/>
          </p:nvPr>
        </p:nvSpPr>
        <p:spPr>
          <a:xfrm>
            <a:off x="685800" y="1869141"/>
            <a:ext cx="7770813" cy="4257022"/>
          </a:xfrm>
          <a:prstGeom prst="rect">
            <a:avLst/>
          </a:prstGeom>
        </p:spPr>
        <p:txBody>
          <a:bodyPr/>
          <a:lstStyle/>
          <a:p>
            <a:pPr marL="0" indent="0">
              <a:buNone/>
            </a:pPr>
            <a:r>
              <a:rPr lang="en-US" dirty="0"/>
              <a:t>Current accepted model: Symbiotic stars are interacting binaries containing a cool giant (G, K, M) and an accreting hot star </a:t>
            </a:r>
            <a:r>
              <a:rPr lang="en-US" dirty="0" smtClean="0"/>
              <a:t>(</a:t>
            </a:r>
            <a:r>
              <a:rPr lang="en-US" dirty="0"/>
              <a:t>main sequence or white dwarf) </a:t>
            </a:r>
          </a:p>
        </p:txBody>
      </p:sp>
      <p:pic>
        <p:nvPicPr>
          <p:cNvPr id="5" name="Picture 4" descr="s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480" y="3862115"/>
            <a:ext cx="4124960" cy="2682618"/>
          </a:xfrm>
          <a:prstGeom prst="rect">
            <a:avLst/>
          </a:prstGeom>
        </p:spPr>
      </p:pic>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6" name="Slide Number Placeholder 5"/>
          <p:cNvSpPr>
            <a:spLocks noGrp="1"/>
          </p:cNvSpPr>
          <p:nvPr>
            <p:ph type="sldNum" sz="quarter" idx="4"/>
          </p:nvPr>
        </p:nvSpPr>
        <p:spPr/>
        <p:txBody>
          <a:bodyPr/>
          <a:lstStyle/>
          <a:p>
            <a:fld id="{CD6CA89A-7F63-7545-9B43-AF7DF332BE1B}" type="slidenum">
              <a:rPr lang="en-GB" smtClean="0"/>
              <a:pPr/>
              <a:t>10</a:t>
            </a:fld>
            <a:endParaRPr lang="en-GB"/>
          </a:p>
        </p:txBody>
      </p:sp>
    </p:spTree>
    <p:extLst>
      <p:ext uri="{BB962C8B-B14F-4D97-AF65-F5344CB8AC3E}">
        <p14:creationId xmlns:p14="http://schemas.microsoft.com/office/powerpoint/2010/main" val="28594133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ítulo 1"/>
          <p:cNvSpPr>
            <a:spLocks noGrp="1"/>
          </p:cNvSpPr>
          <p:nvPr>
            <p:ph type="title"/>
          </p:nvPr>
        </p:nvSpPr>
        <p:spPr/>
        <p:txBody>
          <a:bodyPr/>
          <a:lstStyle/>
          <a:p>
            <a:r>
              <a:rPr lang="en-US" dirty="0" smtClean="0"/>
              <a:t>Symbiotic as Binaries</a:t>
            </a:r>
            <a:endParaRPr lang="es-ES" dirty="0">
              <a:solidFill>
                <a:srgbClr val="000000"/>
              </a:solidFill>
              <a:latin typeface="BlairMdITC TT-Medium" charset="0"/>
            </a:endParaRPr>
          </a:p>
        </p:txBody>
      </p:sp>
      <p:pic>
        <p:nvPicPr>
          <p:cNvPr id="82947" name="Picture 2"/>
          <p:cNvPicPr>
            <a:picLocks noChangeAspect="1" noChangeArrowheads="1"/>
          </p:cNvPicPr>
          <p:nvPr/>
        </p:nvPicPr>
        <p:blipFill>
          <a:blip r:embed="rId3"/>
          <a:srcRect/>
          <a:stretch>
            <a:fillRect/>
          </a:stretch>
        </p:blipFill>
        <p:spPr bwMode="auto">
          <a:xfrm>
            <a:off x="466725" y="2312988"/>
            <a:ext cx="3929063" cy="3003550"/>
          </a:xfrm>
          <a:prstGeom prst="rect">
            <a:avLst/>
          </a:prstGeom>
          <a:noFill/>
          <a:ln w="12700">
            <a:noFill/>
            <a:miter lim="800000"/>
            <a:headEnd/>
            <a:tailEnd/>
          </a:ln>
        </p:spPr>
      </p:pic>
      <p:sp>
        <p:nvSpPr>
          <p:cNvPr id="82948" name="Rectangle 4"/>
          <p:cNvSpPr>
            <a:spLocks/>
          </p:cNvSpPr>
          <p:nvPr/>
        </p:nvSpPr>
        <p:spPr bwMode="auto">
          <a:xfrm>
            <a:off x="2366963" y="31750"/>
            <a:ext cx="4687887" cy="785813"/>
          </a:xfrm>
          <a:prstGeom prst="rect">
            <a:avLst/>
          </a:prstGeom>
          <a:noFill/>
          <a:ln w="12700">
            <a:noFill/>
            <a:miter lim="800000"/>
            <a:headEnd/>
            <a:tailEnd/>
          </a:ln>
        </p:spPr>
        <p:txBody>
          <a:bodyPr lIns="0" tIns="0" rIns="0" bIns="0" anchor="ctr">
            <a:prstTxWarp prst="textNoShape">
              <a:avLst/>
            </a:prstTxWarp>
          </a:bodyPr>
          <a:lstStyle/>
          <a:p>
            <a:endParaRPr lang="en-US" sz="4900">
              <a:solidFill>
                <a:srgbClr val="FFFFFF"/>
              </a:solidFill>
              <a:ea typeface="Gill Sans" charset="0"/>
              <a:cs typeface="Gill Sans" charset="0"/>
            </a:endParaRPr>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11</a:t>
            </a:fld>
            <a:endParaRPr lang="en-GB"/>
          </a:p>
        </p:txBody>
      </p:sp>
      <p:sp>
        <p:nvSpPr>
          <p:cNvPr id="8" name="Rectangle 1"/>
          <p:cNvSpPr>
            <a:spLocks noGrp="1" noChangeArrowheads="1"/>
          </p:cNvSpPr>
          <p:nvPr>
            <p:ph idx="4294967295"/>
          </p:nvPr>
        </p:nvSpPr>
        <p:spPr>
          <a:xfrm>
            <a:off x="4386263" y="2312988"/>
            <a:ext cx="4300537" cy="3726568"/>
          </a:xfrm>
          <a:prstGeom prst="rect">
            <a:avLst/>
          </a:prstGeom>
          <a:ln>
            <a:noFill/>
          </a:ln>
        </p:spPr>
        <p:txBody>
          <a:bodyPr lIns="64291" tIns="32146" rIns="64291" bIns="32146" rtlCol="0">
            <a:normAutofit fontScale="85000" lnSpcReduction="10000"/>
          </a:bodyPr>
          <a:lstStyle/>
          <a:p>
            <a:pPr fontAlgn="auto">
              <a:spcAft>
                <a:spcPts val="0"/>
              </a:spcAft>
              <a:buSzPct val="97000"/>
              <a:buFont typeface="Arial"/>
              <a:buChar char="•"/>
              <a:defRPr/>
            </a:pPr>
            <a:r>
              <a:rPr lang="en-US" dirty="0" smtClean="0">
                <a:ea typeface="+mn-ea"/>
                <a:cs typeface="+mn-cs"/>
              </a:rPr>
              <a:t>About 40 symbiotic systems with orbital period known</a:t>
            </a:r>
            <a:endParaRPr lang="en-US" dirty="0">
              <a:ea typeface="+mn-ea"/>
              <a:cs typeface="+mn-cs"/>
            </a:endParaRPr>
          </a:p>
          <a:p>
            <a:pPr fontAlgn="auto">
              <a:spcAft>
                <a:spcPts val="0"/>
              </a:spcAft>
              <a:buSzPct val="97000"/>
              <a:buFont typeface="Arial"/>
              <a:buChar char="•"/>
              <a:defRPr/>
            </a:pPr>
            <a:r>
              <a:rPr lang="en-US" dirty="0">
                <a:ea typeface="+mn-ea"/>
                <a:cs typeface="+mn-cs"/>
              </a:rPr>
              <a:t>Orbital period: 100 – 1400 </a:t>
            </a:r>
            <a:r>
              <a:rPr lang="en-US" dirty="0" smtClean="0">
                <a:ea typeface="+mn-ea"/>
                <a:cs typeface="+mn-cs"/>
              </a:rPr>
              <a:t>d</a:t>
            </a:r>
            <a:endParaRPr lang="en-US" dirty="0">
              <a:ea typeface="+mn-ea"/>
              <a:cs typeface="+mn-cs"/>
            </a:endParaRPr>
          </a:p>
          <a:p>
            <a:pPr fontAlgn="auto">
              <a:spcAft>
                <a:spcPts val="0"/>
              </a:spcAft>
              <a:buSzPct val="97000"/>
              <a:buFont typeface="Arial"/>
              <a:buChar char="•"/>
              <a:defRPr/>
            </a:pPr>
            <a:r>
              <a:rPr lang="en-US" dirty="0">
                <a:ea typeface="+mn-ea"/>
                <a:cs typeface="+mn-cs"/>
              </a:rPr>
              <a:t>Giant have larger mass-loss rates than single giants of the same spectral type: why?</a:t>
            </a:r>
            <a:r>
              <a:rPr lang="en-US" dirty="0" smtClean="0">
                <a:ea typeface="+mn-ea"/>
                <a:cs typeface="+mn-cs"/>
              </a:rPr>
              <a:t> </a:t>
            </a:r>
          </a:p>
          <a:p>
            <a:pPr fontAlgn="auto">
              <a:spcAft>
                <a:spcPts val="0"/>
              </a:spcAft>
              <a:buSzPct val="97000"/>
              <a:buFont typeface="Arial"/>
              <a:buChar char="•"/>
              <a:defRPr/>
            </a:pPr>
            <a:r>
              <a:rPr lang="en-US" dirty="0" smtClean="0">
                <a:ea typeface="+mn-ea"/>
              </a:rPr>
              <a:t>What is th</a:t>
            </a:r>
            <a:r>
              <a:rPr lang="en-US" dirty="0" smtClean="0">
                <a:ea typeface="+mn-ea"/>
              </a:rPr>
              <a:t>e o</a:t>
            </a:r>
            <a:r>
              <a:rPr lang="en-US" dirty="0" smtClean="0">
                <a:ea typeface="+mn-ea"/>
                <a:cs typeface="+mn-cs"/>
              </a:rPr>
              <a:t>rigin </a:t>
            </a:r>
            <a:r>
              <a:rPr lang="en-US" dirty="0">
                <a:ea typeface="+mn-ea"/>
                <a:cs typeface="+mn-cs"/>
              </a:rPr>
              <a:t>of </a:t>
            </a:r>
            <a:r>
              <a:rPr lang="en-US" dirty="0" smtClean="0">
                <a:ea typeface="+mn-ea"/>
                <a:cs typeface="+mn-cs"/>
              </a:rPr>
              <a:t>the mass </a:t>
            </a:r>
            <a:r>
              <a:rPr lang="en-US" dirty="0">
                <a:ea typeface="+mn-ea"/>
                <a:cs typeface="+mn-cs"/>
              </a:rPr>
              <a:t>transfer?</a:t>
            </a:r>
          </a:p>
        </p:txBody>
      </p:sp>
      <p:sp>
        <p:nvSpPr>
          <p:cNvPr id="4" name="Rectangle 3"/>
          <p:cNvSpPr/>
          <p:nvPr/>
        </p:nvSpPr>
        <p:spPr bwMode="auto">
          <a:xfrm>
            <a:off x="4395788" y="3598333"/>
            <a:ext cx="4291012" cy="244122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852169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ítulo 1"/>
          <p:cNvSpPr>
            <a:spLocks noGrp="1"/>
          </p:cNvSpPr>
          <p:nvPr>
            <p:ph type="title"/>
          </p:nvPr>
        </p:nvSpPr>
        <p:spPr/>
        <p:txBody>
          <a:bodyPr/>
          <a:lstStyle/>
          <a:p>
            <a:r>
              <a:rPr lang="en-US" dirty="0" smtClean="0"/>
              <a:t>Symbiotic as Binaries</a:t>
            </a:r>
            <a:endParaRPr lang="es-ES" dirty="0">
              <a:solidFill>
                <a:srgbClr val="000000"/>
              </a:solidFill>
              <a:latin typeface="BlairMdITC TT-Medium" charset="0"/>
            </a:endParaRPr>
          </a:p>
        </p:txBody>
      </p:sp>
      <p:pic>
        <p:nvPicPr>
          <p:cNvPr id="82947" name="Picture 2"/>
          <p:cNvPicPr>
            <a:picLocks noChangeAspect="1" noChangeArrowheads="1"/>
          </p:cNvPicPr>
          <p:nvPr/>
        </p:nvPicPr>
        <p:blipFill>
          <a:blip r:embed="rId3"/>
          <a:srcRect/>
          <a:stretch>
            <a:fillRect/>
          </a:stretch>
        </p:blipFill>
        <p:spPr bwMode="auto">
          <a:xfrm>
            <a:off x="466725" y="2312988"/>
            <a:ext cx="3929063" cy="3003550"/>
          </a:xfrm>
          <a:prstGeom prst="rect">
            <a:avLst/>
          </a:prstGeom>
          <a:noFill/>
          <a:ln w="12700">
            <a:noFill/>
            <a:miter lim="800000"/>
            <a:headEnd/>
            <a:tailEnd/>
          </a:ln>
        </p:spPr>
      </p:pic>
      <p:sp>
        <p:nvSpPr>
          <p:cNvPr id="82948" name="Rectangle 4"/>
          <p:cNvSpPr>
            <a:spLocks/>
          </p:cNvSpPr>
          <p:nvPr/>
        </p:nvSpPr>
        <p:spPr bwMode="auto">
          <a:xfrm>
            <a:off x="2366963" y="31750"/>
            <a:ext cx="4687887" cy="785813"/>
          </a:xfrm>
          <a:prstGeom prst="rect">
            <a:avLst/>
          </a:prstGeom>
          <a:noFill/>
          <a:ln w="12700">
            <a:noFill/>
            <a:miter lim="800000"/>
            <a:headEnd/>
            <a:tailEnd/>
          </a:ln>
        </p:spPr>
        <p:txBody>
          <a:bodyPr lIns="0" tIns="0" rIns="0" bIns="0" anchor="ctr">
            <a:prstTxWarp prst="textNoShape">
              <a:avLst/>
            </a:prstTxWarp>
          </a:bodyPr>
          <a:lstStyle/>
          <a:p>
            <a:endParaRPr lang="en-US" sz="4900">
              <a:solidFill>
                <a:srgbClr val="FFFFFF"/>
              </a:solidFill>
              <a:ea typeface="Gill Sans" charset="0"/>
              <a:cs typeface="Gill Sans" charset="0"/>
            </a:endParaRPr>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12</a:t>
            </a:fld>
            <a:endParaRPr lang="en-GB"/>
          </a:p>
        </p:txBody>
      </p:sp>
      <p:sp>
        <p:nvSpPr>
          <p:cNvPr id="8" name="Rectangle 1"/>
          <p:cNvSpPr>
            <a:spLocks noGrp="1" noChangeArrowheads="1"/>
          </p:cNvSpPr>
          <p:nvPr>
            <p:ph idx="4294967295"/>
          </p:nvPr>
        </p:nvSpPr>
        <p:spPr>
          <a:xfrm>
            <a:off x="4386263" y="2312988"/>
            <a:ext cx="4300537" cy="3726568"/>
          </a:xfrm>
          <a:prstGeom prst="rect">
            <a:avLst/>
          </a:prstGeom>
          <a:ln>
            <a:noFill/>
          </a:ln>
        </p:spPr>
        <p:txBody>
          <a:bodyPr lIns="64291" tIns="32146" rIns="64291" bIns="32146" rtlCol="0">
            <a:normAutofit fontScale="85000" lnSpcReduction="10000"/>
          </a:bodyPr>
          <a:lstStyle/>
          <a:p>
            <a:pPr fontAlgn="auto">
              <a:spcAft>
                <a:spcPts val="0"/>
              </a:spcAft>
              <a:buSzPct val="97000"/>
              <a:buFont typeface="Arial"/>
              <a:buChar char="•"/>
              <a:defRPr/>
            </a:pPr>
            <a:r>
              <a:rPr lang="en-US" dirty="0" smtClean="0">
                <a:ea typeface="+mn-ea"/>
                <a:cs typeface="+mn-cs"/>
              </a:rPr>
              <a:t>About 40 symbiotic systems with orbital period known</a:t>
            </a:r>
            <a:endParaRPr lang="en-US" dirty="0">
              <a:ea typeface="+mn-ea"/>
              <a:cs typeface="+mn-cs"/>
            </a:endParaRPr>
          </a:p>
          <a:p>
            <a:pPr fontAlgn="auto">
              <a:spcAft>
                <a:spcPts val="0"/>
              </a:spcAft>
              <a:buSzPct val="97000"/>
              <a:buFont typeface="Arial"/>
              <a:buChar char="•"/>
              <a:defRPr/>
            </a:pPr>
            <a:r>
              <a:rPr lang="en-US" dirty="0">
                <a:ea typeface="+mn-ea"/>
                <a:cs typeface="+mn-cs"/>
              </a:rPr>
              <a:t>Orbital period: 100 – 1400 </a:t>
            </a:r>
            <a:r>
              <a:rPr lang="en-US" dirty="0" smtClean="0">
                <a:ea typeface="+mn-ea"/>
                <a:cs typeface="+mn-cs"/>
              </a:rPr>
              <a:t>d</a:t>
            </a:r>
            <a:endParaRPr lang="en-US" dirty="0">
              <a:ea typeface="+mn-ea"/>
              <a:cs typeface="+mn-cs"/>
            </a:endParaRPr>
          </a:p>
          <a:p>
            <a:pPr fontAlgn="auto">
              <a:spcAft>
                <a:spcPts val="0"/>
              </a:spcAft>
              <a:buSzPct val="97000"/>
              <a:buFont typeface="Arial"/>
              <a:buChar char="•"/>
              <a:defRPr/>
            </a:pPr>
            <a:r>
              <a:rPr lang="en-US" dirty="0">
                <a:ea typeface="+mn-ea"/>
                <a:cs typeface="+mn-cs"/>
              </a:rPr>
              <a:t>Giant have larger mass-loss rates than single giants of the same spectral type: why?</a:t>
            </a:r>
            <a:r>
              <a:rPr lang="en-US" dirty="0" smtClean="0">
                <a:ea typeface="+mn-ea"/>
                <a:cs typeface="+mn-cs"/>
              </a:rPr>
              <a:t> </a:t>
            </a:r>
          </a:p>
          <a:p>
            <a:pPr fontAlgn="auto">
              <a:spcAft>
                <a:spcPts val="0"/>
              </a:spcAft>
              <a:buSzPct val="97000"/>
              <a:buFont typeface="Arial"/>
              <a:buChar char="•"/>
              <a:defRPr/>
            </a:pPr>
            <a:r>
              <a:rPr lang="en-US" dirty="0" smtClean="0">
                <a:ea typeface="+mn-ea"/>
              </a:rPr>
              <a:t>What is th</a:t>
            </a:r>
            <a:r>
              <a:rPr lang="en-US" dirty="0" smtClean="0">
                <a:ea typeface="+mn-ea"/>
              </a:rPr>
              <a:t>e o</a:t>
            </a:r>
            <a:r>
              <a:rPr lang="en-US" dirty="0" smtClean="0">
                <a:ea typeface="+mn-ea"/>
                <a:cs typeface="+mn-cs"/>
              </a:rPr>
              <a:t>rigin </a:t>
            </a:r>
            <a:r>
              <a:rPr lang="en-US" dirty="0">
                <a:ea typeface="+mn-ea"/>
                <a:cs typeface="+mn-cs"/>
              </a:rPr>
              <a:t>of </a:t>
            </a:r>
            <a:r>
              <a:rPr lang="en-US" dirty="0" smtClean="0">
                <a:ea typeface="+mn-ea"/>
                <a:cs typeface="+mn-cs"/>
              </a:rPr>
              <a:t>the mass </a:t>
            </a:r>
            <a:r>
              <a:rPr lang="en-US" dirty="0">
                <a:ea typeface="+mn-ea"/>
                <a:cs typeface="+mn-cs"/>
              </a:rPr>
              <a:t>transfer?</a:t>
            </a:r>
          </a:p>
        </p:txBody>
      </p:sp>
      <p:sp>
        <p:nvSpPr>
          <p:cNvPr id="9" name="Rectangle 8"/>
          <p:cNvSpPr/>
          <p:nvPr/>
        </p:nvSpPr>
        <p:spPr bwMode="auto">
          <a:xfrm>
            <a:off x="4395788" y="5136444"/>
            <a:ext cx="4291012" cy="90311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493315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ítulo 1"/>
          <p:cNvSpPr>
            <a:spLocks noGrp="1"/>
          </p:cNvSpPr>
          <p:nvPr>
            <p:ph type="title"/>
          </p:nvPr>
        </p:nvSpPr>
        <p:spPr/>
        <p:txBody>
          <a:bodyPr/>
          <a:lstStyle/>
          <a:p>
            <a:r>
              <a:rPr lang="en-US" dirty="0" smtClean="0"/>
              <a:t>Symbiotic as Binaries</a:t>
            </a:r>
            <a:endParaRPr lang="es-ES" dirty="0">
              <a:solidFill>
                <a:srgbClr val="000000"/>
              </a:solidFill>
              <a:latin typeface="BlairMdITC TT-Medium" charset="0"/>
            </a:endParaRPr>
          </a:p>
        </p:txBody>
      </p:sp>
      <p:sp>
        <p:nvSpPr>
          <p:cNvPr id="21505" name="Rectangle 1"/>
          <p:cNvSpPr>
            <a:spLocks noGrp="1" noChangeArrowheads="1"/>
          </p:cNvSpPr>
          <p:nvPr>
            <p:ph idx="4294967295"/>
          </p:nvPr>
        </p:nvSpPr>
        <p:spPr>
          <a:xfrm>
            <a:off x="4386263" y="2312988"/>
            <a:ext cx="4300537" cy="3726568"/>
          </a:xfrm>
          <a:prstGeom prst="rect">
            <a:avLst/>
          </a:prstGeom>
          <a:ln>
            <a:noFill/>
          </a:ln>
        </p:spPr>
        <p:txBody>
          <a:bodyPr lIns="64291" tIns="32146" rIns="64291" bIns="32146" rtlCol="0">
            <a:normAutofit fontScale="85000" lnSpcReduction="10000"/>
          </a:bodyPr>
          <a:lstStyle/>
          <a:p>
            <a:pPr fontAlgn="auto">
              <a:spcAft>
                <a:spcPts val="0"/>
              </a:spcAft>
              <a:buSzPct val="97000"/>
              <a:buFont typeface="Arial"/>
              <a:buChar char="•"/>
              <a:defRPr/>
            </a:pPr>
            <a:r>
              <a:rPr lang="en-US" dirty="0" smtClean="0">
                <a:ea typeface="+mn-ea"/>
                <a:cs typeface="+mn-cs"/>
              </a:rPr>
              <a:t>About 40 symbiotic systems with orbital period known</a:t>
            </a:r>
            <a:endParaRPr lang="en-US" dirty="0">
              <a:ea typeface="+mn-ea"/>
              <a:cs typeface="+mn-cs"/>
            </a:endParaRPr>
          </a:p>
          <a:p>
            <a:pPr fontAlgn="auto">
              <a:spcAft>
                <a:spcPts val="0"/>
              </a:spcAft>
              <a:buSzPct val="97000"/>
              <a:buFont typeface="Arial"/>
              <a:buChar char="•"/>
              <a:defRPr/>
            </a:pPr>
            <a:r>
              <a:rPr lang="en-US" dirty="0">
                <a:ea typeface="+mn-ea"/>
                <a:cs typeface="+mn-cs"/>
              </a:rPr>
              <a:t>Orbital period: 100 – 1400 </a:t>
            </a:r>
            <a:r>
              <a:rPr lang="en-US" dirty="0" smtClean="0">
                <a:ea typeface="+mn-ea"/>
                <a:cs typeface="+mn-cs"/>
              </a:rPr>
              <a:t>d</a:t>
            </a:r>
            <a:endParaRPr lang="en-US" dirty="0">
              <a:ea typeface="+mn-ea"/>
              <a:cs typeface="+mn-cs"/>
            </a:endParaRPr>
          </a:p>
          <a:p>
            <a:pPr fontAlgn="auto">
              <a:spcAft>
                <a:spcPts val="0"/>
              </a:spcAft>
              <a:buSzPct val="97000"/>
              <a:buFont typeface="Arial"/>
              <a:buChar char="•"/>
              <a:defRPr/>
            </a:pPr>
            <a:r>
              <a:rPr lang="en-US" dirty="0">
                <a:ea typeface="+mn-ea"/>
                <a:cs typeface="+mn-cs"/>
              </a:rPr>
              <a:t>Giant have larger mass-loss rates than single giants of the same spectral type: why?</a:t>
            </a:r>
            <a:r>
              <a:rPr lang="en-US" dirty="0" smtClean="0">
                <a:ea typeface="+mn-ea"/>
                <a:cs typeface="+mn-cs"/>
              </a:rPr>
              <a:t> </a:t>
            </a:r>
          </a:p>
          <a:p>
            <a:pPr fontAlgn="auto">
              <a:spcAft>
                <a:spcPts val="0"/>
              </a:spcAft>
              <a:buSzPct val="97000"/>
              <a:buFont typeface="Arial"/>
              <a:buChar char="•"/>
              <a:defRPr/>
            </a:pPr>
            <a:r>
              <a:rPr lang="en-US" dirty="0" smtClean="0">
                <a:ea typeface="+mn-ea"/>
              </a:rPr>
              <a:t>What is th</a:t>
            </a:r>
            <a:r>
              <a:rPr lang="en-US" dirty="0" smtClean="0">
                <a:ea typeface="+mn-ea"/>
              </a:rPr>
              <a:t>e o</a:t>
            </a:r>
            <a:r>
              <a:rPr lang="en-US" dirty="0" smtClean="0">
                <a:ea typeface="+mn-ea"/>
                <a:cs typeface="+mn-cs"/>
              </a:rPr>
              <a:t>rigin </a:t>
            </a:r>
            <a:r>
              <a:rPr lang="en-US" dirty="0">
                <a:ea typeface="+mn-ea"/>
                <a:cs typeface="+mn-cs"/>
              </a:rPr>
              <a:t>of </a:t>
            </a:r>
            <a:r>
              <a:rPr lang="en-US" dirty="0" smtClean="0">
                <a:ea typeface="+mn-ea"/>
                <a:cs typeface="+mn-cs"/>
              </a:rPr>
              <a:t>the mass </a:t>
            </a:r>
            <a:r>
              <a:rPr lang="en-US" dirty="0">
                <a:ea typeface="+mn-ea"/>
                <a:cs typeface="+mn-cs"/>
              </a:rPr>
              <a:t>transfer?</a:t>
            </a:r>
          </a:p>
        </p:txBody>
      </p:sp>
      <p:pic>
        <p:nvPicPr>
          <p:cNvPr id="82947" name="Picture 2"/>
          <p:cNvPicPr>
            <a:picLocks noChangeAspect="1" noChangeArrowheads="1"/>
          </p:cNvPicPr>
          <p:nvPr/>
        </p:nvPicPr>
        <p:blipFill>
          <a:blip r:embed="rId3"/>
          <a:srcRect/>
          <a:stretch>
            <a:fillRect/>
          </a:stretch>
        </p:blipFill>
        <p:spPr bwMode="auto">
          <a:xfrm>
            <a:off x="466725" y="2312988"/>
            <a:ext cx="3929063" cy="3003550"/>
          </a:xfrm>
          <a:prstGeom prst="rect">
            <a:avLst/>
          </a:prstGeom>
          <a:noFill/>
          <a:ln w="12700">
            <a:noFill/>
            <a:miter lim="800000"/>
            <a:headEnd/>
            <a:tailEnd/>
          </a:ln>
        </p:spPr>
      </p:pic>
      <p:sp>
        <p:nvSpPr>
          <p:cNvPr id="82948" name="Rectangle 4"/>
          <p:cNvSpPr>
            <a:spLocks/>
          </p:cNvSpPr>
          <p:nvPr/>
        </p:nvSpPr>
        <p:spPr bwMode="auto">
          <a:xfrm>
            <a:off x="2366963" y="31750"/>
            <a:ext cx="4687887" cy="785813"/>
          </a:xfrm>
          <a:prstGeom prst="rect">
            <a:avLst/>
          </a:prstGeom>
          <a:noFill/>
          <a:ln w="12700">
            <a:noFill/>
            <a:miter lim="800000"/>
            <a:headEnd/>
            <a:tailEnd/>
          </a:ln>
        </p:spPr>
        <p:txBody>
          <a:bodyPr lIns="0" tIns="0" rIns="0" bIns="0" anchor="ctr">
            <a:prstTxWarp prst="textNoShape">
              <a:avLst/>
            </a:prstTxWarp>
          </a:bodyPr>
          <a:lstStyle/>
          <a:p>
            <a:endParaRPr lang="en-US" sz="4900">
              <a:solidFill>
                <a:srgbClr val="FFFFFF"/>
              </a:solidFill>
              <a:ea typeface="Gill Sans" charset="0"/>
              <a:cs typeface="Gill Sans" charset="0"/>
            </a:endParaRPr>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13</a:t>
            </a:fld>
            <a:endParaRPr lang="en-GB"/>
          </a:p>
        </p:txBody>
      </p:sp>
    </p:spTree>
    <p:extLst>
      <p:ext uri="{BB962C8B-B14F-4D97-AF65-F5344CB8AC3E}">
        <p14:creationId xmlns:p14="http://schemas.microsoft.com/office/powerpoint/2010/main" val="35167445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2" name="Rectangle 12"/>
          <p:cNvSpPr>
            <a:spLocks noGrp="1" noChangeArrowheads="1"/>
          </p:cNvSpPr>
          <p:nvPr>
            <p:ph type="title"/>
          </p:nvPr>
        </p:nvSpPr>
        <p:spPr>
          <a:ln/>
        </p:spPr>
        <p:txBody>
          <a:bodyPr rIns="116994">
            <a:normAutofit/>
          </a:bodyPr>
          <a:lstStyle/>
          <a:p>
            <a:pPr marL="40182"/>
            <a:r>
              <a:rPr lang="en-US" dirty="0" smtClean="0"/>
              <a:t>Mass Transfer</a:t>
            </a:r>
            <a:endParaRPr lang="en-US" dirty="0">
              <a:latin typeface="ＭＳ Ｐゴシック" charset="0"/>
              <a:ea typeface="ＭＳ Ｐゴシック" charset="0"/>
              <a:cs typeface="ＭＳ Ｐゴシック" charset="0"/>
              <a:sym typeface="ＭＳ Ｐゴシック" charset="0"/>
            </a:endParaRPr>
          </a:p>
        </p:txBody>
      </p:sp>
      <p:pic>
        <p:nvPicPr>
          <p:cNvPr id="66574" name="Picture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54" y="1315206"/>
            <a:ext cx="3965366" cy="21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6575" name="Rectangle 15"/>
          <p:cNvSpPr>
            <a:spLocks/>
          </p:cNvSpPr>
          <p:nvPr/>
        </p:nvSpPr>
        <p:spPr bwMode="auto">
          <a:xfrm>
            <a:off x="609600" y="3502683"/>
            <a:ext cx="7398468"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8" bIns="0"/>
          <a:lstStyle/>
          <a:p>
            <a:pPr marL="40182">
              <a:spcBef>
                <a:spcPts val="844"/>
              </a:spcBef>
            </a:pPr>
            <a:r>
              <a:rPr lang="en-US" sz="1300" dirty="0" err="1" smtClean="0">
                <a:latin typeface="Century Gothic" charset="0"/>
                <a:ea typeface="ＭＳ Ｐゴシック" charset="0"/>
                <a:cs typeface="Century Gothic" charset="0"/>
                <a:sym typeface="Century Gothic" charset="0"/>
              </a:rPr>
              <a:t>Theuns</a:t>
            </a:r>
            <a:r>
              <a:rPr lang="en-US" sz="1300" dirty="0" smtClean="0">
                <a:latin typeface="Century Gothic" charset="0"/>
                <a:ea typeface="ＭＳ Ｐゴシック" charset="0"/>
                <a:cs typeface="Century Gothic" charset="0"/>
                <a:sym typeface="Century Gothic" charset="0"/>
              </a:rPr>
              <a:t> &amp; </a:t>
            </a:r>
            <a:r>
              <a:rPr lang="en-US" sz="1300" dirty="0" err="1" smtClean="0">
                <a:latin typeface="Century Gothic" charset="0"/>
                <a:ea typeface="ＭＳ Ｐゴシック" charset="0"/>
                <a:cs typeface="Century Gothic" charset="0"/>
                <a:sym typeface="Century Gothic" charset="0"/>
              </a:rPr>
              <a:t>Jorissen</a:t>
            </a:r>
            <a:r>
              <a:rPr lang="en-US" sz="1300" dirty="0" smtClean="0">
                <a:latin typeface="Century Gothic" charset="0"/>
                <a:ea typeface="ＭＳ Ｐゴシック" charset="0"/>
                <a:cs typeface="Century Gothic" charset="0"/>
                <a:sym typeface="Century Gothic" charset="0"/>
              </a:rPr>
              <a:t> 1993; Boffin</a:t>
            </a:r>
            <a:r>
              <a:rPr lang="en-US" sz="1300" dirty="0">
                <a:latin typeface="Century Gothic" charset="0"/>
                <a:ea typeface="ＭＳ Ｐゴシック" charset="0"/>
                <a:cs typeface="Century Gothic" charset="0"/>
                <a:sym typeface="Century Gothic" charset="0"/>
              </a:rPr>
              <a:t>, </a:t>
            </a:r>
            <a:r>
              <a:rPr lang="en-US" sz="1300" dirty="0" err="1">
                <a:latin typeface="Century Gothic" charset="0"/>
                <a:ea typeface="ＭＳ Ｐゴシック" charset="0"/>
                <a:cs typeface="Century Gothic" charset="0"/>
                <a:sym typeface="Century Gothic" charset="0"/>
              </a:rPr>
              <a:t>Theuns</a:t>
            </a:r>
            <a:r>
              <a:rPr lang="en-US" sz="1300" dirty="0">
                <a:latin typeface="Century Gothic" charset="0"/>
                <a:ea typeface="ＭＳ Ｐゴシック" charset="0"/>
                <a:cs typeface="Century Gothic" charset="0"/>
                <a:sym typeface="Century Gothic" charset="0"/>
              </a:rPr>
              <a:t> &amp; </a:t>
            </a:r>
            <a:r>
              <a:rPr lang="en-US" sz="1300" dirty="0" err="1">
                <a:latin typeface="Century Gothic" charset="0"/>
                <a:ea typeface="ＭＳ Ｐゴシック" charset="0"/>
                <a:cs typeface="Century Gothic" charset="0"/>
                <a:sym typeface="Century Gothic" charset="0"/>
              </a:rPr>
              <a:t>Jorissen</a:t>
            </a:r>
            <a:r>
              <a:rPr lang="en-US" sz="1300" dirty="0">
                <a:latin typeface="Century Gothic" charset="0"/>
                <a:ea typeface="ＭＳ Ｐゴシック" charset="0"/>
                <a:cs typeface="Century Gothic" charset="0"/>
                <a:sym typeface="Century Gothic" charset="0"/>
              </a:rPr>
              <a:t> 1994; </a:t>
            </a:r>
            <a:r>
              <a:rPr lang="en-US" sz="1300" dirty="0" err="1">
                <a:latin typeface="Century Gothic" charset="0"/>
                <a:ea typeface="ＭＳ Ｐゴシック" charset="0"/>
                <a:cs typeface="Century Gothic" charset="0"/>
                <a:sym typeface="Century Gothic" charset="0"/>
              </a:rPr>
              <a:t>Theuns</a:t>
            </a:r>
            <a:r>
              <a:rPr lang="en-US" sz="1300" dirty="0">
                <a:latin typeface="Century Gothic" charset="0"/>
                <a:ea typeface="ＭＳ Ｐゴシック" charset="0"/>
                <a:cs typeface="Century Gothic" charset="0"/>
                <a:sym typeface="Century Gothic" charset="0"/>
              </a:rPr>
              <a:t>, Boffin &amp; </a:t>
            </a:r>
            <a:r>
              <a:rPr lang="en-US" sz="1300" dirty="0" err="1">
                <a:latin typeface="Century Gothic" charset="0"/>
                <a:ea typeface="ＭＳ Ｐゴシック" charset="0"/>
                <a:cs typeface="Century Gothic" charset="0"/>
                <a:sym typeface="Century Gothic" charset="0"/>
              </a:rPr>
              <a:t>Jorissen</a:t>
            </a:r>
            <a:r>
              <a:rPr lang="en-US" sz="1300" dirty="0">
                <a:latin typeface="Century Gothic" charset="0"/>
                <a:ea typeface="ＭＳ Ｐゴシック" charset="0"/>
                <a:cs typeface="Century Gothic" charset="0"/>
                <a:sym typeface="Century Gothic" charset="0"/>
              </a:rPr>
              <a:t> 1996</a:t>
            </a:r>
          </a:p>
        </p:txBody>
      </p:sp>
      <p:pic>
        <p:nvPicPr>
          <p:cNvPr id="66576" name="Picture 16"/>
          <p:cNvPicPr>
            <a:picLocks noChangeArrowheads="1"/>
          </p:cNvPicPr>
          <p:nvPr/>
        </p:nvPicPr>
        <p:blipFill>
          <a:blip r:embed="rId3">
            <a:extLst>
              <a:ext uri="{28A0092B-C50C-407E-A947-70E740481C1C}">
                <a14:useLocalDpi xmlns:a14="http://schemas.microsoft.com/office/drawing/2010/main" val="0"/>
              </a:ext>
            </a:extLst>
          </a:blip>
          <a:srcRect l="9164" r="4276"/>
          <a:stretch>
            <a:fillRect/>
          </a:stretch>
        </p:blipFill>
        <p:spPr bwMode="auto">
          <a:xfrm>
            <a:off x="2366846" y="1315206"/>
            <a:ext cx="3673926" cy="207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Content Placeholder 3" descr="595_0hi.jpg"/>
          <p:cNvPicPr>
            <a:picLocks noGrp="1" noChangeAspect="1"/>
          </p:cNvPicPr>
          <p:nvPr>
            <p:ph idx="4294967295"/>
          </p:nvPr>
        </p:nvPicPr>
        <p:blipFill>
          <a:blip r:embed="rId4">
            <a:extLst>
              <a:ext uri="{28A0092B-C50C-407E-A947-70E740481C1C}">
                <a14:useLocalDpi xmlns:a14="http://schemas.microsoft.com/office/drawing/2010/main" val="0"/>
              </a:ext>
            </a:extLst>
          </a:blip>
          <a:srcRect t="-1398" b="-1398"/>
          <a:stretch>
            <a:fillRect/>
          </a:stretch>
        </p:blipFill>
        <p:spPr>
          <a:xfrm>
            <a:off x="609600" y="4172534"/>
            <a:ext cx="3001011" cy="1958568"/>
          </a:xfrm>
          <a:prstGeom prst="rect">
            <a:avLst/>
          </a:prstGeom>
        </p:spPr>
      </p:pic>
      <p:sp>
        <p:nvSpPr>
          <p:cNvPr id="4" name="TextBox 3"/>
          <p:cNvSpPr txBox="1"/>
          <p:nvPr/>
        </p:nvSpPr>
        <p:spPr>
          <a:xfrm>
            <a:off x="6843889" y="1735667"/>
            <a:ext cx="2046111" cy="461665"/>
          </a:xfrm>
          <a:prstGeom prst="rect">
            <a:avLst/>
          </a:prstGeom>
          <a:noFill/>
        </p:spPr>
        <p:txBody>
          <a:bodyPr wrap="square" rtlCol="0">
            <a:spAutoFit/>
          </a:bodyPr>
          <a:lstStyle/>
          <a:p>
            <a:r>
              <a:rPr lang="en-US" sz="2400" b="1" dirty="0" smtClean="0"/>
              <a:t>Stellar Wind</a:t>
            </a:r>
            <a:endParaRPr lang="en-US" sz="2400" b="1" dirty="0"/>
          </a:p>
        </p:txBody>
      </p:sp>
      <p:sp>
        <p:nvSpPr>
          <p:cNvPr id="12" name="TextBox 11"/>
          <p:cNvSpPr txBox="1"/>
          <p:nvPr/>
        </p:nvSpPr>
        <p:spPr>
          <a:xfrm>
            <a:off x="3780476" y="4540956"/>
            <a:ext cx="2046111" cy="830997"/>
          </a:xfrm>
          <a:prstGeom prst="rect">
            <a:avLst/>
          </a:prstGeom>
          <a:noFill/>
        </p:spPr>
        <p:txBody>
          <a:bodyPr wrap="square" rtlCol="0">
            <a:spAutoFit/>
          </a:bodyPr>
          <a:lstStyle/>
          <a:p>
            <a:r>
              <a:rPr lang="en-US" sz="2400" b="1" dirty="0" smtClean="0"/>
              <a:t>Roche lobe overflow</a:t>
            </a:r>
            <a:endParaRPr lang="en-US" sz="2400" b="1" dirty="0"/>
          </a:p>
        </p:txBody>
      </p:sp>
      <p:sp>
        <p:nvSpPr>
          <p:cNvPr id="6" name="Footer Placeholder 5"/>
          <p:cNvSpPr>
            <a:spLocks noGrp="1"/>
          </p:cNvSpPr>
          <p:nvPr>
            <p:ph type="ftr" sz="quarter" idx="3"/>
          </p:nvPr>
        </p:nvSpPr>
        <p:spPr/>
        <p:txBody>
          <a:bodyPr/>
          <a:lstStyle/>
          <a:p>
            <a:r>
              <a:rPr lang="en-GB" smtClean="0"/>
              <a:t>H.Boffin - STEPS - July 2015</a:t>
            </a:r>
            <a:endParaRPr lang="en-GB" dirty="0" smtClean="0"/>
          </a:p>
        </p:txBody>
      </p:sp>
      <p:sp>
        <p:nvSpPr>
          <p:cNvPr id="7" name="Slide Number Placeholder 6"/>
          <p:cNvSpPr>
            <a:spLocks noGrp="1"/>
          </p:cNvSpPr>
          <p:nvPr>
            <p:ph type="sldNum" sz="quarter" idx="4"/>
          </p:nvPr>
        </p:nvSpPr>
        <p:spPr/>
        <p:txBody>
          <a:bodyPr/>
          <a:lstStyle/>
          <a:p>
            <a:fld id="{CD6CA89A-7F63-7545-9B43-AF7DF332BE1B}" type="slidenum">
              <a:rPr lang="en-GB" smtClean="0"/>
              <a:pPr/>
              <a:t>14</a:t>
            </a:fld>
            <a:endParaRPr lang="en-GB"/>
          </a:p>
        </p:txBody>
      </p:sp>
    </p:spTree>
    <p:extLst>
      <p:ext uri="{BB962C8B-B14F-4D97-AF65-F5344CB8AC3E}">
        <p14:creationId xmlns:p14="http://schemas.microsoft.com/office/powerpoint/2010/main" val="219192487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2" name="Rectangle 12"/>
          <p:cNvSpPr>
            <a:spLocks noGrp="1" noChangeArrowheads="1"/>
          </p:cNvSpPr>
          <p:nvPr>
            <p:ph type="title"/>
          </p:nvPr>
        </p:nvSpPr>
        <p:spPr>
          <a:ln/>
        </p:spPr>
        <p:txBody>
          <a:bodyPr rIns="116994">
            <a:normAutofit/>
          </a:bodyPr>
          <a:lstStyle/>
          <a:p>
            <a:pPr marL="40182"/>
            <a:r>
              <a:rPr lang="en-US" dirty="0" smtClean="0"/>
              <a:t>Mass Transfer</a:t>
            </a:r>
            <a:endParaRPr lang="en-US" dirty="0">
              <a:latin typeface="ＭＳ Ｐゴシック" charset="0"/>
              <a:ea typeface="ＭＳ Ｐゴシック" charset="0"/>
              <a:cs typeface="ＭＳ Ｐゴシック" charset="0"/>
              <a:sym typeface="ＭＳ Ｐゴシック" charset="0"/>
            </a:endParaRPr>
          </a:p>
        </p:txBody>
      </p:sp>
      <p:pic>
        <p:nvPicPr>
          <p:cNvPr id="66574" name="Picture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54" y="1315206"/>
            <a:ext cx="3965366" cy="21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6575" name="Rectangle 15"/>
          <p:cNvSpPr>
            <a:spLocks/>
          </p:cNvSpPr>
          <p:nvPr/>
        </p:nvSpPr>
        <p:spPr bwMode="auto">
          <a:xfrm>
            <a:off x="609600" y="3502683"/>
            <a:ext cx="7398468"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0638" bIns="0"/>
          <a:lstStyle/>
          <a:p>
            <a:pPr marL="40182">
              <a:spcBef>
                <a:spcPts val="844"/>
              </a:spcBef>
            </a:pPr>
            <a:r>
              <a:rPr lang="en-US" sz="1300" dirty="0" err="1" smtClean="0">
                <a:latin typeface="Century Gothic" charset="0"/>
                <a:ea typeface="ＭＳ Ｐゴシック" charset="0"/>
                <a:cs typeface="Century Gothic" charset="0"/>
                <a:sym typeface="Century Gothic" charset="0"/>
              </a:rPr>
              <a:t>Theuns</a:t>
            </a:r>
            <a:r>
              <a:rPr lang="en-US" sz="1300" dirty="0" smtClean="0">
                <a:latin typeface="Century Gothic" charset="0"/>
                <a:ea typeface="ＭＳ Ｐゴシック" charset="0"/>
                <a:cs typeface="Century Gothic" charset="0"/>
                <a:sym typeface="Century Gothic" charset="0"/>
              </a:rPr>
              <a:t> &amp; </a:t>
            </a:r>
            <a:r>
              <a:rPr lang="en-US" sz="1300" dirty="0" err="1" smtClean="0">
                <a:latin typeface="Century Gothic" charset="0"/>
                <a:ea typeface="ＭＳ Ｐゴシック" charset="0"/>
                <a:cs typeface="Century Gothic" charset="0"/>
                <a:sym typeface="Century Gothic" charset="0"/>
              </a:rPr>
              <a:t>Jorissen</a:t>
            </a:r>
            <a:r>
              <a:rPr lang="en-US" sz="1300" dirty="0" smtClean="0">
                <a:latin typeface="Century Gothic" charset="0"/>
                <a:ea typeface="ＭＳ Ｐゴシック" charset="0"/>
                <a:cs typeface="Century Gothic" charset="0"/>
                <a:sym typeface="Century Gothic" charset="0"/>
              </a:rPr>
              <a:t> 1993; Boffin</a:t>
            </a:r>
            <a:r>
              <a:rPr lang="en-US" sz="1300" dirty="0">
                <a:latin typeface="Century Gothic" charset="0"/>
                <a:ea typeface="ＭＳ Ｐゴシック" charset="0"/>
                <a:cs typeface="Century Gothic" charset="0"/>
                <a:sym typeface="Century Gothic" charset="0"/>
              </a:rPr>
              <a:t>, </a:t>
            </a:r>
            <a:r>
              <a:rPr lang="en-US" sz="1300" dirty="0" err="1">
                <a:latin typeface="Century Gothic" charset="0"/>
                <a:ea typeface="ＭＳ Ｐゴシック" charset="0"/>
                <a:cs typeface="Century Gothic" charset="0"/>
                <a:sym typeface="Century Gothic" charset="0"/>
              </a:rPr>
              <a:t>Theuns</a:t>
            </a:r>
            <a:r>
              <a:rPr lang="en-US" sz="1300" dirty="0">
                <a:latin typeface="Century Gothic" charset="0"/>
                <a:ea typeface="ＭＳ Ｐゴシック" charset="0"/>
                <a:cs typeface="Century Gothic" charset="0"/>
                <a:sym typeface="Century Gothic" charset="0"/>
              </a:rPr>
              <a:t> &amp; </a:t>
            </a:r>
            <a:r>
              <a:rPr lang="en-US" sz="1300" dirty="0" err="1">
                <a:latin typeface="Century Gothic" charset="0"/>
                <a:ea typeface="ＭＳ Ｐゴシック" charset="0"/>
                <a:cs typeface="Century Gothic" charset="0"/>
                <a:sym typeface="Century Gothic" charset="0"/>
              </a:rPr>
              <a:t>Jorissen</a:t>
            </a:r>
            <a:r>
              <a:rPr lang="en-US" sz="1300" dirty="0">
                <a:latin typeface="Century Gothic" charset="0"/>
                <a:ea typeface="ＭＳ Ｐゴシック" charset="0"/>
                <a:cs typeface="Century Gothic" charset="0"/>
                <a:sym typeface="Century Gothic" charset="0"/>
              </a:rPr>
              <a:t> 1994; </a:t>
            </a:r>
            <a:r>
              <a:rPr lang="en-US" sz="1300" dirty="0" err="1">
                <a:latin typeface="Century Gothic" charset="0"/>
                <a:ea typeface="ＭＳ Ｐゴシック" charset="0"/>
                <a:cs typeface="Century Gothic" charset="0"/>
                <a:sym typeface="Century Gothic" charset="0"/>
              </a:rPr>
              <a:t>Theuns</a:t>
            </a:r>
            <a:r>
              <a:rPr lang="en-US" sz="1300" dirty="0">
                <a:latin typeface="Century Gothic" charset="0"/>
                <a:ea typeface="ＭＳ Ｐゴシック" charset="0"/>
                <a:cs typeface="Century Gothic" charset="0"/>
                <a:sym typeface="Century Gothic" charset="0"/>
              </a:rPr>
              <a:t>, Boffin &amp; </a:t>
            </a:r>
            <a:r>
              <a:rPr lang="en-US" sz="1300" dirty="0" err="1">
                <a:latin typeface="Century Gothic" charset="0"/>
                <a:ea typeface="ＭＳ Ｐゴシック" charset="0"/>
                <a:cs typeface="Century Gothic" charset="0"/>
                <a:sym typeface="Century Gothic" charset="0"/>
              </a:rPr>
              <a:t>Jorissen</a:t>
            </a:r>
            <a:r>
              <a:rPr lang="en-US" sz="1300" dirty="0">
                <a:latin typeface="Century Gothic" charset="0"/>
                <a:ea typeface="ＭＳ Ｐゴシック" charset="0"/>
                <a:cs typeface="Century Gothic" charset="0"/>
                <a:sym typeface="Century Gothic" charset="0"/>
              </a:rPr>
              <a:t> 1996</a:t>
            </a:r>
          </a:p>
        </p:txBody>
      </p:sp>
      <p:pic>
        <p:nvPicPr>
          <p:cNvPr id="66576" name="Picture 16"/>
          <p:cNvPicPr>
            <a:picLocks noChangeArrowheads="1"/>
          </p:cNvPicPr>
          <p:nvPr/>
        </p:nvPicPr>
        <p:blipFill>
          <a:blip r:embed="rId3">
            <a:extLst>
              <a:ext uri="{28A0092B-C50C-407E-A947-70E740481C1C}">
                <a14:useLocalDpi xmlns:a14="http://schemas.microsoft.com/office/drawing/2010/main" val="0"/>
              </a:ext>
            </a:extLst>
          </a:blip>
          <a:srcRect l="9164" r="4276"/>
          <a:stretch>
            <a:fillRect/>
          </a:stretch>
        </p:blipFill>
        <p:spPr bwMode="auto">
          <a:xfrm>
            <a:off x="2366846" y="1315206"/>
            <a:ext cx="3673926" cy="207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Content Placeholder 3" descr="595_0hi.jpg"/>
          <p:cNvPicPr>
            <a:picLocks noGrp="1" noChangeAspect="1"/>
          </p:cNvPicPr>
          <p:nvPr>
            <p:ph idx="4294967295"/>
          </p:nvPr>
        </p:nvPicPr>
        <p:blipFill>
          <a:blip r:embed="rId4">
            <a:extLst>
              <a:ext uri="{28A0092B-C50C-407E-A947-70E740481C1C}">
                <a14:useLocalDpi xmlns:a14="http://schemas.microsoft.com/office/drawing/2010/main" val="0"/>
              </a:ext>
            </a:extLst>
          </a:blip>
          <a:srcRect t="-1398" b="-1398"/>
          <a:stretch>
            <a:fillRect/>
          </a:stretch>
        </p:blipFill>
        <p:spPr>
          <a:xfrm>
            <a:off x="609600" y="4172534"/>
            <a:ext cx="3001011" cy="1958568"/>
          </a:xfrm>
          <a:prstGeom prst="rect">
            <a:avLst/>
          </a:prstGeom>
        </p:spPr>
      </p:pic>
      <p:sp>
        <p:nvSpPr>
          <p:cNvPr id="4" name="TextBox 3"/>
          <p:cNvSpPr txBox="1"/>
          <p:nvPr/>
        </p:nvSpPr>
        <p:spPr>
          <a:xfrm>
            <a:off x="6843889" y="1735667"/>
            <a:ext cx="2046111" cy="461665"/>
          </a:xfrm>
          <a:prstGeom prst="rect">
            <a:avLst/>
          </a:prstGeom>
          <a:noFill/>
        </p:spPr>
        <p:txBody>
          <a:bodyPr wrap="square" rtlCol="0">
            <a:spAutoFit/>
          </a:bodyPr>
          <a:lstStyle/>
          <a:p>
            <a:r>
              <a:rPr lang="en-US" sz="2400" b="1" dirty="0" smtClean="0"/>
              <a:t>Stellar Wind</a:t>
            </a:r>
            <a:endParaRPr lang="en-US" sz="2400" b="1" dirty="0"/>
          </a:p>
        </p:txBody>
      </p:sp>
      <p:sp>
        <p:nvSpPr>
          <p:cNvPr id="12" name="TextBox 11"/>
          <p:cNvSpPr txBox="1"/>
          <p:nvPr/>
        </p:nvSpPr>
        <p:spPr>
          <a:xfrm>
            <a:off x="3780476" y="4540956"/>
            <a:ext cx="2046111" cy="830997"/>
          </a:xfrm>
          <a:prstGeom prst="rect">
            <a:avLst/>
          </a:prstGeom>
          <a:noFill/>
        </p:spPr>
        <p:txBody>
          <a:bodyPr wrap="square" rtlCol="0">
            <a:spAutoFit/>
          </a:bodyPr>
          <a:lstStyle/>
          <a:p>
            <a:r>
              <a:rPr lang="en-US" sz="2400" b="1" dirty="0" smtClean="0"/>
              <a:t>Roche lobe overflow</a:t>
            </a:r>
            <a:endParaRPr lang="en-US" sz="2400" b="1" dirty="0"/>
          </a:p>
        </p:txBody>
      </p:sp>
      <p:sp>
        <p:nvSpPr>
          <p:cNvPr id="5" name="TextBox 4"/>
          <p:cNvSpPr txBox="1"/>
          <p:nvPr/>
        </p:nvSpPr>
        <p:spPr>
          <a:xfrm>
            <a:off x="5969001" y="4374444"/>
            <a:ext cx="2920999" cy="1754327"/>
          </a:xfrm>
          <a:prstGeom prst="rect">
            <a:avLst/>
          </a:prstGeom>
          <a:noFill/>
        </p:spPr>
        <p:txBody>
          <a:bodyPr wrap="square" rtlCol="0">
            <a:spAutoFit/>
          </a:bodyPr>
          <a:lstStyle/>
          <a:p>
            <a:r>
              <a:rPr lang="en-US" b="1" dirty="0" smtClean="0">
                <a:solidFill>
                  <a:srgbClr val="FF0000"/>
                </a:solidFill>
              </a:rPr>
              <a:t>To answer, requires measuring the diameter of the red giant in symbiotic stars!</a:t>
            </a:r>
          </a:p>
          <a:p>
            <a:endParaRPr lang="en-US" b="1" dirty="0">
              <a:solidFill>
                <a:srgbClr val="FF0000"/>
              </a:solidFill>
            </a:endParaRPr>
          </a:p>
          <a:p>
            <a:r>
              <a:rPr lang="en-US" b="1" dirty="0" smtClean="0">
                <a:solidFill>
                  <a:srgbClr val="FF0000"/>
                </a:solidFill>
              </a:rPr>
              <a:t>Ideal for interferometry</a:t>
            </a:r>
            <a:endParaRPr lang="en-US" b="1" dirty="0">
              <a:solidFill>
                <a:srgbClr val="FF0000"/>
              </a:solidFill>
            </a:endParaRPr>
          </a:p>
        </p:txBody>
      </p:sp>
      <p:sp>
        <p:nvSpPr>
          <p:cNvPr id="6" name="Footer Placeholder 5"/>
          <p:cNvSpPr>
            <a:spLocks noGrp="1"/>
          </p:cNvSpPr>
          <p:nvPr>
            <p:ph type="ftr" sz="quarter" idx="3"/>
          </p:nvPr>
        </p:nvSpPr>
        <p:spPr/>
        <p:txBody>
          <a:bodyPr/>
          <a:lstStyle/>
          <a:p>
            <a:r>
              <a:rPr lang="en-GB" smtClean="0"/>
              <a:t>H.Boffin - STEPS - July 2015</a:t>
            </a:r>
            <a:endParaRPr lang="en-GB" dirty="0" smtClean="0"/>
          </a:p>
        </p:txBody>
      </p:sp>
      <p:sp>
        <p:nvSpPr>
          <p:cNvPr id="7" name="Slide Number Placeholder 6"/>
          <p:cNvSpPr>
            <a:spLocks noGrp="1"/>
          </p:cNvSpPr>
          <p:nvPr>
            <p:ph type="sldNum" sz="quarter" idx="4"/>
          </p:nvPr>
        </p:nvSpPr>
        <p:spPr/>
        <p:txBody>
          <a:bodyPr/>
          <a:lstStyle/>
          <a:p>
            <a:fld id="{CD6CA89A-7F63-7545-9B43-AF7DF332BE1B}" type="slidenum">
              <a:rPr lang="en-GB" smtClean="0"/>
              <a:pPr/>
              <a:t>15</a:t>
            </a:fld>
            <a:endParaRPr lang="en-GB"/>
          </a:p>
        </p:txBody>
      </p:sp>
    </p:spTree>
    <p:extLst>
      <p:ext uri="{BB962C8B-B14F-4D97-AF65-F5344CB8AC3E}">
        <p14:creationId xmlns:p14="http://schemas.microsoft.com/office/powerpoint/2010/main" val="124766392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PIONIER Visibilities</a:t>
            </a:r>
            <a:endParaRPr lang="en-US" dirty="0"/>
          </a:p>
        </p:txBody>
      </p:sp>
      <p:pic>
        <p:nvPicPr>
          <p:cNvPr id="4" name="Picture 3" descr="vis2symbi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613" y="2727115"/>
            <a:ext cx="2500889" cy="2338774"/>
          </a:xfrm>
          <a:prstGeom prst="rect">
            <a:avLst/>
          </a:prstGeom>
        </p:spPr>
      </p:pic>
      <p:pic>
        <p:nvPicPr>
          <p:cNvPr id="5" name="Picture 4" descr="vis2symbio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187" y="2636838"/>
            <a:ext cx="2623813" cy="2429051"/>
          </a:xfrm>
          <a:prstGeom prst="rect">
            <a:avLst/>
          </a:prstGeom>
        </p:spPr>
      </p:pic>
      <p:sp>
        <p:nvSpPr>
          <p:cNvPr id="8" name="TextBox 7"/>
          <p:cNvSpPr txBox="1"/>
          <p:nvPr/>
        </p:nvSpPr>
        <p:spPr>
          <a:xfrm>
            <a:off x="1419339" y="5371007"/>
            <a:ext cx="6891265" cy="461665"/>
          </a:xfrm>
          <a:prstGeom prst="rect">
            <a:avLst/>
          </a:prstGeom>
          <a:noFill/>
        </p:spPr>
        <p:txBody>
          <a:bodyPr wrap="square" rtlCol="0">
            <a:spAutoFit/>
          </a:bodyPr>
          <a:lstStyle/>
          <a:p>
            <a:r>
              <a:rPr lang="en-US" sz="2400" dirty="0" smtClean="0"/>
              <a:t>Can generally be fitted with a simple uniform disc</a:t>
            </a:r>
            <a:endParaRPr lang="en-US" sz="2400" dirty="0"/>
          </a:p>
        </p:txBody>
      </p:sp>
      <p:sp>
        <p:nvSpPr>
          <p:cNvPr id="12" name="TextBox 11"/>
          <p:cNvSpPr txBox="1"/>
          <p:nvPr/>
        </p:nvSpPr>
        <p:spPr>
          <a:xfrm>
            <a:off x="7549445" y="5065889"/>
            <a:ext cx="4027311" cy="276999"/>
          </a:xfrm>
          <a:prstGeom prst="rect">
            <a:avLst/>
          </a:prstGeom>
          <a:noFill/>
        </p:spPr>
        <p:txBody>
          <a:bodyPr wrap="square" rtlCol="0">
            <a:spAutoFit/>
          </a:bodyPr>
          <a:lstStyle/>
          <a:p>
            <a:r>
              <a:rPr lang="en-US" sz="1200" dirty="0" smtClean="0"/>
              <a:t>Boffin+ 2014</a:t>
            </a:r>
            <a:endParaRPr lang="en-US" sz="1200" dirty="0"/>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13" name="Slide Number Placeholder 12"/>
          <p:cNvSpPr>
            <a:spLocks noGrp="1"/>
          </p:cNvSpPr>
          <p:nvPr>
            <p:ph type="sldNum" sz="quarter" idx="4"/>
          </p:nvPr>
        </p:nvSpPr>
        <p:spPr/>
        <p:txBody>
          <a:bodyPr/>
          <a:lstStyle/>
          <a:p>
            <a:fld id="{CD6CA89A-7F63-7545-9B43-AF7DF332BE1B}" type="slidenum">
              <a:rPr lang="en-GB" smtClean="0"/>
              <a:pPr/>
              <a:t>16</a:t>
            </a:fld>
            <a:endParaRPr lang="en-GB"/>
          </a:p>
        </p:txBody>
      </p:sp>
      <p:pic>
        <p:nvPicPr>
          <p:cNvPr id="14" name="Picture 13" descr="diamsymbio.jpg"/>
          <p:cNvPicPr>
            <a:picLocks noChangeAspect="1"/>
          </p:cNvPicPr>
          <p:nvPr/>
        </p:nvPicPr>
        <p:blipFill rotWithShape="1">
          <a:blip r:embed="rId5">
            <a:extLst>
              <a:ext uri="{28A0092B-C50C-407E-A947-70E740481C1C}">
                <a14:useLocalDpi xmlns:a14="http://schemas.microsoft.com/office/drawing/2010/main" val="0"/>
              </a:ext>
            </a:extLst>
          </a:blip>
          <a:srcRect l="20305" t="10707" r="33240"/>
          <a:stretch/>
        </p:blipFill>
        <p:spPr>
          <a:xfrm>
            <a:off x="268110" y="1710585"/>
            <a:ext cx="3697112" cy="3660422"/>
          </a:xfrm>
          <a:prstGeom prst="rect">
            <a:avLst/>
          </a:prstGeom>
        </p:spPr>
      </p:pic>
      <p:sp>
        <p:nvSpPr>
          <p:cNvPr id="15" name="TextBox 14"/>
          <p:cNvSpPr txBox="1"/>
          <p:nvPr/>
        </p:nvSpPr>
        <p:spPr>
          <a:xfrm>
            <a:off x="2652889" y="1212334"/>
            <a:ext cx="4699000" cy="369332"/>
          </a:xfrm>
          <a:prstGeom prst="rect">
            <a:avLst/>
          </a:prstGeom>
          <a:noFill/>
        </p:spPr>
        <p:txBody>
          <a:bodyPr wrap="square" rtlCol="0">
            <a:spAutoFit/>
          </a:bodyPr>
          <a:lstStyle/>
          <a:p>
            <a:r>
              <a:rPr lang="en-US" dirty="0" smtClean="0"/>
              <a:t>Studied 6 symbiotic or related stars</a:t>
            </a:r>
            <a:endParaRPr lang="en-US" dirty="0"/>
          </a:p>
        </p:txBody>
      </p:sp>
      <p:sp>
        <p:nvSpPr>
          <p:cNvPr id="16" name="TextBox 15"/>
          <p:cNvSpPr txBox="1"/>
          <p:nvPr/>
        </p:nvSpPr>
        <p:spPr>
          <a:xfrm>
            <a:off x="5207000" y="2173111"/>
            <a:ext cx="3259667" cy="369332"/>
          </a:xfrm>
          <a:prstGeom prst="rect">
            <a:avLst/>
          </a:prstGeom>
          <a:noFill/>
        </p:spPr>
        <p:txBody>
          <a:bodyPr wrap="square" rtlCol="0">
            <a:spAutoFit/>
          </a:bodyPr>
          <a:lstStyle/>
          <a:p>
            <a:pPr algn="ctr"/>
            <a:r>
              <a:rPr lang="en-US" dirty="0" smtClean="0"/>
              <a:t>Visibilities</a:t>
            </a:r>
            <a:endParaRPr lang="en-US" dirty="0"/>
          </a:p>
        </p:txBody>
      </p:sp>
    </p:spTree>
    <p:extLst>
      <p:ext uri="{BB962C8B-B14F-4D97-AF65-F5344CB8AC3E}">
        <p14:creationId xmlns:p14="http://schemas.microsoft.com/office/powerpoint/2010/main" val="17710488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PIONIER mini-survey</a:t>
            </a:r>
            <a:endParaRPr lang="en-US" dirty="0"/>
          </a:p>
        </p:txBody>
      </p:sp>
      <p:pic>
        <p:nvPicPr>
          <p:cNvPr id="4" name="Picture 3" descr="diamsymbio.jpg"/>
          <p:cNvPicPr>
            <a:picLocks noChangeAspect="1"/>
          </p:cNvPicPr>
          <p:nvPr/>
        </p:nvPicPr>
        <p:blipFill rotWithShape="1">
          <a:blip r:embed="rId3">
            <a:extLst>
              <a:ext uri="{28A0092B-C50C-407E-A947-70E740481C1C}">
                <a14:useLocalDpi xmlns:a14="http://schemas.microsoft.com/office/drawing/2010/main" val="0"/>
              </a:ext>
            </a:extLst>
          </a:blip>
          <a:srcRect t="12084"/>
          <a:stretch/>
        </p:blipFill>
        <p:spPr>
          <a:xfrm>
            <a:off x="599441" y="1354666"/>
            <a:ext cx="7958484" cy="3603978"/>
          </a:xfrm>
          <a:prstGeom prst="rect">
            <a:avLst/>
          </a:prstGeom>
        </p:spPr>
      </p:pic>
      <p:sp>
        <p:nvSpPr>
          <p:cNvPr id="5" name="TextBox 4"/>
          <p:cNvSpPr txBox="1"/>
          <p:nvPr/>
        </p:nvSpPr>
        <p:spPr>
          <a:xfrm>
            <a:off x="2322689" y="4529667"/>
            <a:ext cx="4027311" cy="276999"/>
          </a:xfrm>
          <a:prstGeom prst="rect">
            <a:avLst/>
          </a:prstGeom>
          <a:noFill/>
        </p:spPr>
        <p:txBody>
          <a:bodyPr wrap="square" rtlCol="0">
            <a:spAutoFit/>
          </a:bodyPr>
          <a:lstStyle/>
          <a:p>
            <a:r>
              <a:rPr lang="en-US" sz="1200" dirty="0" smtClean="0"/>
              <a:t>Boffin+ 2014</a:t>
            </a:r>
            <a:endParaRPr lang="en-US" sz="1200" dirty="0"/>
          </a:p>
        </p:txBody>
      </p:sp>
      <p:sp>
        <p:nvSpPr>
          <p:cNvPr id="3" name="TextBox 2"/>
          <p:cNvSpPr txBox="1"/>
          <p:nvPr/>
        </p:nvSpPr>
        <p:spPr>
          <a:xfrm>
            <a:off x="3683000" y="4958644"/>
            <a:ext cx="4620925" cy="923330"/>
          </a:xfrm>
          <a:prstGeom prst="rect">
            <a:avLst/>
          </a:prstGeom>
          <a:solidFill>
            <a:srgbClr val="FFFFFF"/>
          </a:solidFill>
        </p:spPr>
        <p:txBody>
          <a:bodyPr wrap="square" rtlCol="0">
            <a:spAutoFit/>
          </a:bodyPr>
          <a:lstStyle/>
          <a:p>
            <a:r>
              <a:rPr lang="en-US" dirty="0" smtClean="0"/>
              <a:t>Can use these to compare with Roche lobe radius, if can estimate distance and masses of components</a:t>
            </a:r>
            <a:endParaRPr lang="en-US" dirty="0"/>
          </a:p>
        </p:txBody>
      </p:sp>
      <p:sp>
        <p:nvSpPr>
          <p:cNvPr id="8" name="Footer Placeholder 7"/>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17</a:t>
            </a:fld>
            <a:endParaRPr lang="en-GB"/>
          </a:p>
        </p:txBody>
      </p:sp>
    </p:spTree>
    <p:extLst>
      <p:ext uri="{BB962C8B-B14F-4D97-AF65-F5344CB8AC3E}">
        <p14:creationId xmlns:p14="http://schemas.microsoft.com/office/powerpoint/2010/main" val="14423929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5969000"/>
            <a:ext cx="4027311" cy="276999"/>
          </a:xfrm>
          <a:prstGeom prst="rect">
            <a:avLst/>
          </a:prstGeom>
          <a:noFill/>
        </p:spPr>
        <p:txBody>
          <a:bodyPr wrap="square" rtlCol="0">
            <a:spAutoFit/>
          </a:bodyPr>
          <a:lstStyle/>
          <a:p>
            <a:r>
              <a:rPr lang="en-US" sz="1200" dirty="0" smtClean="0"/>
              <a:t>Boffin+, 2014</a:t>
            </a:r>
            <a:endParaRPr lang="en-US" sz="1200" dirty="0"/>
          </a:p>
        </p:txBody>
      </p:sp>
      <p:pic>
        <p:nvPicPr>
          <p:cNvPr id="7" name="Picture 6" descr="hrdiag_symbio.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67023" y="1182924"/>
            <a:ext cx="5940778" cy="5262539"/>
          </a:xfrm>
          <a:prstGeom prst="rect">
            <a:avLst/>
          </a:prstGeom>
        </p:spPr>
      </p:pic>
      <p:sp>
        <p:nvSpPr>
          <p:cNvPr id="9" name="Title 1"/>
          <p:cNvSpPr>
            <a:spLocks noGrp="1"/>
          </p:cNvSpPr>
          <p:nvPr>
            <p:ph type="title"/>
          </p:nvPr>
        </p:nvSpPr>
        <p:spPr>
          <a:xfrm>
            <a:off x="826294" y="0"/>
            <a:ext cx="8317706" cy="1073195"/>
          </a:xfrm>
        </p:spPr>
        <p:txBody>
          <a:bodyPr/>
          <a:lstStyle/>
          <a:p>
            <a:r>
              <a:rPr lang="en-US" dirty="0" smtClean="0"/>
              <a:t>PIONIER mini-survey</a:t>
            </a:r>
            <a:endParaRPr lang="en-US" dirty="0"/>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18</a:t>
            </a:fld>
            <a:endParaRPr lang="en-GB"/>
          </a:p>
        </p:txBody>
      </p:sp>
      <p:sp>
        <p:nvSpPr>
          <p:cNvPr id="10" name="Rectangle 9"/>
          <p:cNvSpPr/>
          <p:nvPr/>
        </p:nvSpPr>
        <p:spPr bwMode="auto">
          <a:xfrm>
            <a:off x="5644444" y="4572000"/>
            <a:ext cx="1312334"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34785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5969000"/>
            <a:ext cx="4027311" cy="276999"/>
          </a:xfrm>
          <a:prstGeom prst="rect">
            <a:avLst/>
          </a:prstGeom>
          <a:noFill/>
        </p:spPr>
        <p:txBody>
          <a:bodyPr wrap="square" rtlCol="0">
            <a:spAutoFit/>
          </a:bodyPr>
          <a:lstStyle/>
          <a:p>
            <a:r>
              <a:rPr lang="en-US" sz="1200" dirty="0" smtClean="0"/>
              <a:t>Boffin+, 2014</a:t>
            </a:r>
            <a:endParaRPr lang="en-US" sz="1200" dirty="0"/>
          </a:p>
        </p:txBody>
      </p:sp>
      <p:pic>
        <p:nvPicPr>
          <p:cNvPr id="7" name="Picture 6" descr="hrdiag_symbio.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67023" y="1182924"/>
            <a:ext cx="5940778" cy="5262539"/>
          </a:xfrm>
          <a:prstGeom prst="rect">
            <a:avLst/>
          </a:prstGeom>
        </p:spPr>
      </p:pic>
      <p:sp>
        <p:nvSpPr>
          <p:cNvPr id="9" name="Title 1"/>
          <p:cNvSpPr>
            <a:spLocks noGrp="1"/>
          </p:cNvSpPr>
          <p:nvPr>
            <p:ph type="title"/>
          </p:nvPr>
        </p:nvSpPr>
        <p:spPr>
          <a:xfrm>
            <a:off x="826294" y="0"/>
            <a:ext cx="8317706" cy="1073195"/>
          </a:xfrm>
        </p:spPr>
        <p:txBody>
          <a:bodyPr/>
          <a:lstStyle/>
          <a:p>
            <a:r>
              <a:rPr lang="en-US" dirty="0" smtClean="0"/>
              <a:t>PIONIER mini-survey</a:t>
            </a:r>
            <a:endParaRPr lang="en-US" dirty="0"/>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19</a:t>
            </a:fld>
            <a:endParaRPr lang="en-GB"/>
          </a:p>
        </p:txBody>
      </p:sp>
      <p:sp>
        <p:nvSpPr>
          <p:cNvPr id="10" name="Rectangle 9"/>
          <p:cNvSpPr/>
          <p:nvPr/>
        </p:nvSpPr>
        <p:spPr bwMode="auto">
          <a:xfrm>
            <a:off x="5644444" y="4572000"/>
            <a:ext cx="1312334"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4" name="Oval 3"/>
          <p:cNvSpPr/>
          <p:nvPr/>
        </p:nvSpPr>
        <p:spPr bwMode="auto">
          <a:xfrm>
            <a:off x="6335889" y="1439333"/>
            <a:ext cx="197556" cy="19755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5" name="TextBox 4"/>
          <p:cNvSpPr txBox="1"/>
          <p:nvPr/>
        </p:nvSpPr>
        <p:spPr>
          <a:xfrm>
            <a:off x="6477001" y="1456056"/>
            <a:ext cx="1030111" cy="276999"/>
          </a:xfrm>
          <a:prstGeom prst="rect">
            <a:avLst/>
          </a:prstGeom>
          <a:noFill/>
        </p:spPr>
        <p:txBody>
          <a:bodyPr wrap="square" rtlCol="0">
            <a:spAutoFit/>
          </a:bodyPr>
          <a:lstStyle/>
          <a:p>
            <a:r>
              <a:rPr lang="en-US" sz="1200" dirty="0" smtClean="0">
                <a:solidFill>
                  <a:schemeClr val="tx2"/>
                </a:solidFill>
              </a:rPr>
              <a:t>Hen3-1761</a:t>
            </a:r>
            <a:endParaRPr lang="en-US" sz="1200" dirty="0">
              <a:solidFill>
                <a:schemeClr val="tx2"/>
              </a:solidFill>
            </a:endParaRPr>
          </a:p>
        </p:txBody>
      </p:sp>
      <p:sp>
        <p:nvSpPr>
          <p:cNvPr id="12" name="TextBox 11"/>
          <p:cNvSpPr txBox="1"/>
          <p:nvPr/>
        </p:nvSpPr>
        <p:spPr>
          <a:xfrm>
            <a:off x="7809090" y="1453444"/>
            <a:ext cx="4027311" cy="1754327"/>
          </a:xfrm>
          <a:prstGeom prst="rect">
            <a:avLst/>
          </a:prstGeom>
          <a:noFill/>
        </p:spPr>
        <p:txBody>
          <a:bodyPr wrap="square" rtlCol="0">
            <a:spAutoFit/>
          </a:bodyPr>
          <a:lstStyle/>
          <a:p>
            <a:r>
              <a:rPr lang="en-US" sz="1200" dirty="0" smtClean="0"/>
              <a:t>Hen3-1761</a:t>
            </a:r>
          </a:p>
          <a:p>
            <a:endParaRPr lang="en-US" sz="1200" dirty="0"/>
          </a:p>
          <a:p>
            <a:r>
              <a:rPr lang="en-US" sz="1200" dirty="0" smtClean="0"/>
              <a:t>M4IIIe</a:t>
            </a:r>
          </a:p>
          <a:p>
            <a:r>
              <a:rPr lang="en-US" sz="1200" dirty="0" smtClean="0"/>
              <a:t>D=3.7 </a:t>
            </a:r>
            <a:r>
              <a:rPr lang="en-US" sz="1200" dirty="0" err="1" smtClean="0"/>
              <a:t>kpc</a:t>
            </a:r>
            <a:endParaRPr lang="en-US" sz="1200" dirty="0" smtClean="0"/>
          </a:p>
          <a:p>
            <a:r>
              <a:rPr lang="en-US" sz="1200" dirty="0" err="1" smtClean="0"/>
              <a:t>Mbol</a:t>
            </a:r>
            <a:r>
              <a:rPr lang="en-US" sz="1200" dirty="0" smtClean="0"/>
              <a:t>=-4.3</a:t>
            </a:r>
          </a:p>
          <a:p>
            <a:r>
              <a:rPr lang="en-US" sz="1200" dirty="0" err="1" smtClean="0"/>
              <a:t>Teff</a:t>
            </a:r>
            <a:r>
              <a:rPr lang="en-US" sz="1200" dirty="0" smtClean="0"/>
              <a:t>=3000 K</a:t>
            </a:r>
          </a:p>
          <a:p>
            <a:r>
              <a:rPr lang="en-US" sz="1200" dirty="0" smtClean="0"/>
              <a:t>R=206 R</a:t>
            </a:r>
            <a:r>
              <a:rPr lang="en-US" sz="1200" baseline="-25000" dirty="0" smtClean="0">
                <a:latin typeface="Wingdings" charset="2"/>
                <a:ea typeface="Wingdings" charset="2"/>
                <a:cs typeface="Wingdings" charset="2"/>
                <a:sym typeface="Wingdings" charset="2"/>
              </a:rPr>
              <a:t></a:t>
            </a:r>
          </a:p>
          <a:p>
            <a:endParaRPr lang="en-US" sz="1200" dirty="0" smtClean="0"/>
          </a:p>
          <a:p>
            <a:r>
              <a:rPr lang="en-US" sz="1200" dirty="0" smtClean="0"/>
              <a:t>Boffin</a:t>
            </a:r>
            <a:r>
              <a:rPr lang="en-US" sz="1200" dirty="0" smtClean="0"/>
              <a:t>+, </a:t>
            </a:r>
            <a:r>
              <a:rPr lang="en-US" sz="1200" dirty="0" smtClean="0"/>
              <a:t>in prep</a:t>
            </a:r>
            <a:endParaRPr lang="en-US" sz="1200" dirty="0"/>
          </a:p>
        </p:txBody>
      </p:sp>
    </p:spTree>
    <p:extLst>
      <p:ext uri="{BB962C8B-B14F-4D97-AF65-F5344CB8AC3E}">
        <p14:creationId xmlns:p14="http://schemas.microsoft.com/office/powerpoint/2010/main" val="2291380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Angular Resolution: Visual binary</a:t>
            </a:r>
            <a:endParaRPr lang="en-US" dirty="0"/>
          </a:p>
        </p:txBody>
      </p:sp>
      <p:pic>
        <p:nvPicPr>
          <p:cNvPr id="7" name="Content Placeholder 6" descr="LuhCol.jpg"/>
          <p:cNvPicPr>
            <a:picLocks noGrp="1" noChangeAspect="1"/>
          </p:cNvPicPr>
          <p:nvPr>
            <p:ph idx="4294967295"/>
          </p:nvPr>
        </p:nvPicPr>
        <p:blipFill rotWithShape="1">
          <a:blip r:embed="rId2"/>
          <a:srcRect l="37336" t="66756" r="49655"/>
          <a:stretch/>
        </p:blipFill>
        <p:spPr>
          <a:xfrm>
            <a:off x="2397476" y="1171975"/>
            <a:ext cx="2525889" cy="4232864"/>
          </a:xfrm>
          <a:prstGeom prst="rect">
            <a:avLst/>
          </a:prstGeom>
        </p:spPr>
      </p:pic>
      <p:sp>
        <p:nvSpPr>
          <p:cNvPr id="9" name="TextBox 8"/>
          <p:cNvSpPr txBox="1"/>
          <p:nvPr/>
        </p:nvSpPr>
        <p:spPr>
          <a:xfrm>
            <a:off x="705555" y="3969891"/>
            <a:ext cx="3124200" cy="738664"/>
          </a:xfrm>
          <a:prstGeom prst="rect">
            <a:avLst/>
          </a:prstGeom>
          <a:noFill/>
        </p:spPr>
        <p:txBody>
          <a:bodyPr wrap="square" rtlCol="0">
            <a:spAutoFit/>
          </a:bodyPr>
          <a:lstStyle/>
          <a:p>
            <a:r>
              <a:rPr lang="en-US" sz="1400" dirty="0" smtClean="0">
                <a:latin typeface="Century Gothic"/>
                <a:cs typeface="Century Gothic"/>
              </a:rPr>
              <a:t>Luhman</a:t>
            </a:r>
            <a:r>
              <a:rPr lang="en-US" sz="1400" dirty="0" smtClean="0">
                <a:latin typeface="Century Gothic"/>
                <a:cs typeface="Century Gothic"/>
              </a:rPr>
              <a:t>-16 AB</a:t>
            </a:r>
            <a:endParaRPr lang="en-US" sz="1400" dirty="0" smtClean="0">
              <a:latin typeface="Century Gothic"/>
              <a:cs typeface="Century Gothic"/>
            </a:endParaRPr>
          </a:p>
          <a:p>
            <a:r>
              <a:rPr lang="en-US" sz="1400" dirty="0" smtClean="0">
                <a:latin typeface="Century Gothic"/>
                <a:cs typeface="Century Gothic"/>
              </a:rPr>
              <a:t>Boffin</a:t>
            </a:r>
            <a:r>
              <a:rPr lang="en-US" sz="1400" dirty="0" smtClean="0">
                <a:latin typeface="Century Gothic"/>
                <a:cs typeface="Century Gothic"/>
              </a:rPr>
              <a:t>+ 13	</a:t>
            </a:r>
            <a:r>
              <a:rPr lang="en-US" sz="1400" dirty="0" smtClean="0">
                <a:latin typeface="Century Gothic"/>
                <a:cs typeface="Century Gothic"/>
              </a:rPr>
              <a:t>FORS2</a:t>
            </a:r>
          </a:p>
          <a:p>
            <a:r>
              <a:rPr lang="en-US" sz="1400" dirty="0" smtClean="0">
                <a:latin typeface="Century Gothic"/>
                <a:cs typeface="Century Gothic"/>
              </a:rPr>
              <a:t>0.3”–0.8” </a:t>
            </a:r>
            <a:endParaRPr lang="en-US" sz="1400" dirty="0">
              <a:latin typeface="Century Gothic"/>
              <a:cs typeface="Century Gothic"/>
            </a:endParaRPr>
          </a:p>
        </p:txBody>
      </p:sp>
      <p:sp>
        <p:nvSpPr>
          <p:cNvPr id="17" name="Oval 16"/>
          <p:cNvSpPr/>
          <p:nvPr/>
        </p:nvSpPr>
        <p:spPr bwMode="auto">
          <a:xfrm>
            <a:off x="-4515552" y="1073196"/>
            <a:ext cx="5418661" cy="1010280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TextBox 17"/>
          <p:cNvSpPr txBox="1"/>
          <p:nvPr/>
        </p:nvSpPr>
        <p:spPr>
          <a:xfrm>
            <a:off x="705555" y="1072417"/>
            <a:ext cx="1217587" cy="923330"/>
          </a:xfrm>
          <a:prstGeom prst="rect">
            <a:avLst/>
          </a:prstGeom>
          <a:noFill/>
        </p:spPr>
        <p:txBody>
          <a:bodyPr wrap="square" rtlCol="0">
            <a:spAutoFit/>
          </a:bodyPr>
          <a:lstStyle/>
          <a:p>
            <a:r>
              <a:rPr lang="en-US" dirty="0" smtClean="0"/>
              <a:t>8-m VLT</a:t>
            </a:r>
          </a:p>
          <a:p>
            <a:r>
              <a:rPr lang="en-US" dirty="0" smtClean="0"/>
              <a:t>Seeing-limited</a:t>
            </a:r>
            <a:endParaRPr lang="en-US" dirty="0"/>
          </a:p>
        </p:txBody>
      </p:sp>
      <p:sp>
        <p:nvSpPr>
          <p:cNvPr id="4" name="TextBox 3"/>
          <p:cNvSpPr txBox="1"/>
          <p:nvPr/>
        </p:nvSpPr>
        <p:spPr>
          <a:xfrm>
            <a:off x="5051778" y="1608667"/>
            <a:ext cx="3795889" cy="3139321"/>
          </a:xfrm>
          <a:prstGeom prst="rect">
            <a:avLst/>
          </a:prstGeom>
          <a:noFill/>
        </p:spPr>
        <p:txBody>
          <a:bodyPr wrap="square" rtlCol="0">
            <a:spAutoFit/>
          </a:bodyPr>
          <a:lstStyle/>
          <a:p>
            <a:r>
              <a:rPr lang="en-US" dirty="0" smtClean="0"/>
              <a:t>Closest binary BD</a:t>
            </a:r>
          </a:p>
          <a:p>
            <a:r>
              <a:rPr lang="en-US" dirty="0" smtClean="0"/>
              <a:t>1.5” separation 2 pc </a:t>
            </a:r>
            <a:r>
              <a:rPr lang="en-US" dirty="0" smtClean="0">
                <a:sym typeface="Wingdings"/>
              </a:rPr>
              <a:t> 3 AU</a:t>
            </a:r>
            <a:endParaRPr lang="en-US" dirty="0" smtClean="0"/>
          </a:p>
          <a:p>
            <a:endParaRPr lang="en-US" dirty="0" smtClean="0"/>
          </a:p>
          <a:p>
            <a:r>
              <a:rPr lang="en-US" dirty="0" smtClean="0"/>
              <a:t>0.5”</a:t>
            </a:r>
          </a:p>
          <a:p>
            <a:endParaRPr lang="en-US" dirty="0" smtClean="0"/>
          </a:p>
          <a:p>
            <a:r>
              <a:rPr lang="en-US" dirty="0"/>
              <a:t>25 </a:t>
            </a:r>
            <a:r>
              <a:rPr lang="en-US" dirty="0" smtClean="0"/>
              <a:t>pc    </a:t>
            </a:r>
            <a:r>
              <a:rPr lang="en-US" dirty="0" smtClean="0">
                <a:sym typeface="Wingdings"/>
              </a:rPr>
              <a:t> 12.5 </a:t>
            </a:r>
            <a:r>
              <a:rPr lang="en-US" dirty="0">
                <a:sym typeface="Wingdings"/>
              </a:rPr>
              <a:t>AU	</a:t>
            </a:r>
            <a:r>
              <a:rPr lang="en-US" dirty="0" smtClean="0">
                <a:sym typeface="Wingdings"/>
              </a:rPr>
              <a:t>~</a:t>
            </a:r>
            <a:r>
              <a:rPr lang="en-US" dirty="0">
                <a:sym typeface="Wingdings"/>
              </a:rPr>
              <a:t>10-20 </a:t>
            </a:r>
            <a:r>
              <a:rPr lang="en-US" dirty="0" err="1">
                <a:sym typeface="Wingdings"/>
              </a:rPr>
              <a:t>yr</a:t>
            </a:r>
            <a:endParaRPr lang="en-US" dirty="0">
              <a:sym typeface="Wingdings"/>
            </a:endParaRPr>
          </a:p>
          <a:p>
            <a:r>
              <a:rPr lang="en-US" dirty="0" smtClean="0">
                <a:solidFill>
                  <a:srgbClr val="FF0000"/>
                </a:solidFill>
                <a:sym typeface="Wingdings"/>
              </a:rPr>
              <a:t>100 pc   50 </a:t>
            </a:r>
            <a:r>
              <a:rPr lang="en-US" dirty="0">
                <a:solidFill>
                  <a:srgbClr val="FF0000"/>
                </a:solidFill>
                <a:sym typeface="Wingdings"/>
              </a:rPr>
              <a:t>AU		~ 100 </a:t>
            </a:r>
            <a:r>
              <a:rPr lang="en-US" dirty="0" err="1">
                <a:solidFill>
                  <a:srgbClr val="FF0000"/>
                </a:solidFill>
                <a:sym typeface="Wingdings"/>
              </a:rPr>
              <a:t>yr</a:t>
            </a:r>
            <a:endParaRPr lang="en-US" dirty="0">
              <a:solidFill>
                <a:srgbClr val="FF0000"/>
              </a:solidFill>
              <a:sym typeface="Wingdings"/>
            </a:endParaRPr>
          </a:p>
          <a:p>
            <a:r>
              <a:rPr lang="en-US" dirty="0" smtClean="0">
                <a:sym typeface="Wingdings"/>
              </a:rPr>
              <a:t>1.5 </a:t>
            </a:r>
            <a:r>
              <a:rPr lang="en-US" dirty="0" err="1" smtClean="0">
                <a:sym typeface="Wingdings"/>
              </a:rPr>
              <a:t>kpc</a:t>
            </a:r>
            <a:r>
              <a:rPr lang="en-US" dirty="0" smtClean="0">
                <a:sym typeface="Wingdings"/>
              </a:rPr>
              <a:t>  </a:t>
            </a:r>
            <a:r>
              <a:rPr lang="en-US" dirty="0">
                <a:sym typeface="Wingdings"/>
              </a:rPr>
              <a:t>450 AU	</a:t>
            </a:r>
            <a:r>
              <a:rPr lang="en-US" dirty="0" smtClean="0">
                <a:sym typeface="Wingdings"/>
              </a:rPr>
              <a:t>~ </a:t>
            </a:r>
            <a:r>
              <a:rPr lang="en-US" dirty="0">
                <a:sym typeface="Wingdings"/>
              </a:rPr>
              <a:t>2000 </a:t>
            </a:r>
            <a:r>
              <a:rPr lang="en-US" dirty="0" err="1">
                <a:sym typeface="Wingdings"/>
              </a:rPr>
              <a:t>yr</a:t>
            </a:r>
            <a:endParaRPr lang="en-US" dirty="0">
              <a:sym typeface="Wingdings"/>
            </a:endParaRPr>
          </a:p>
          <a:p>
            <a:r>
              <a:rPr lang="en-US" dirty="0">
                <a:sym typeface="Wingdings"/>
              </a:rPr>
              <a:t>(massive stars)			</a:t>
            </a:r>
          </a:p>
          <a:p>
            <a:endParaRPr lang="en-US" dirty="0"/>
          </a:p>
          <a:p>
            <a:endParaRPr lang="en-US" dirty="0"/>
          </a:p>
        </p:txBody>
      </p:sp>
      <p:sp>
        <p:nvSpPr>
          <p:cNvPr id="5" name="Footer Placeholder 4"/>
          <p:cNvSpPr>
            <a:spLocks noGrp="1"/>
          </p:cNvSpPr>
          <p:nvPr>
            <p:ph type="ftr" sz="quarter" idx="3"/>
          </p:nvPr>
        </p:nvSpPr>
        <p:spPr/>
        <p:txBody>
          <a:bodyPr/>
          <a:lstStyle/>
          <a:p>
            <a:r>
              <a:rPr lang="en-GB" dirty="0" err="1" smtClean="0"/>
              <a:t>H.Boffin</a:t>
            </a:r>
            <a:r>
              <a:rPr lang="en-GB" dirty="0" smtClean="0"/>
              <a:t> - STEPS - July 2015</a:t>
            </a:r>
            <a:endParaRPr lang="en-GB" dirty="0" smtClean="0"/>
          </a:p>
        </p:txBody>
      </p:sp>
      <p:sp>
        <p:nvSpPr>
          <p:cNvPr id="6" name="Slide Number Placeholder 5"/>
          <p:cNvSpPr>
            <a:spLocks noGrp="1"/>
          </p:cNvSpPr>
          <p:nvPr>
            <p:ph type="sldNum" sz="quarter" idx="4"/>
          </p:nvPr>
        </p:nvSpPr>
        <p:spPr/>
        <p:txBody>
          <a:bodyPr/>
          <a:lstStyle/>
          <a:p>
            <a:fld id="{CD6CA89A-7F63-7545-9B43-AF7DF332BE1B}" type="slidenum">
              <a:rPr lang="en-GB" smtClean="0"/>
              <a:pPr/>
              <a:t>2</a:t>
            </a:fld>
            <a:endParaRPr lang="en-GB"/>
          </a:p>
        </p:txBody>
      </p:sp>
    </p:spTree>
    <p:extLst>
      <p:ext uri="{BB962C8B-B14F-4D97-AF65-F5344CB8AC3E}">
        <p14:creationId xmlns:p14="http://schemas.microsoft.com/office/powerpoint/2010/main" val="28158877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5969000"/>
            <a:ext cx="4027311" cy="276999"/>
          </a:xfrm>
          <a:prstGeom prst="rect">
            <a:avLst/>
          </a:prstGeom>
          <a:noFill/>
        </p:spPr>
        <p:txBody>
          <a:bodyPr wrap="square" rtlCol="0">
            <a:spAutoFit/>
          </a:bodyPr>
          <a:lstStyle/>
          <a:p>
            <a:r>
              <a:rPr lang="en-US" sz="1200" dirty="0" smtClean="0"/>
              <a:t>Boffin+, 2014</a:t>
            </a:r>
            <a:endParaRPr lang="en-US" sz="1200" dirty="0"/>
          </a:p>
        </p:txBody>
      </p:sp>
      <p:pic>
        <p:nvPicPr>
          <p:cNvPr id="7" name="Picture 6" descr="hrdiag_symbio.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67023" y="1182924"/>
            <a:ext cx="5940778" cy="5262539"/>
          </a:xfrm>
          <a:prstGeom prst="rect">
            <a:avLst/>
          </a:prstGeom>
        </p:spPr>
      </p:pic>
      <p:sp>
        <p:nvSpPr>
          <p:cNvPr id="9" name="Title 1"/>
          <p:cNvSpPr>
            <a:spLocks noGrp="1"/>
          </p:cNvSpPr>
          <p:nvPr>
            <p:ph type="title"/>
          </p:nvPr>
        </p:nvSpPr>
        <p:spPr>
          <a:xfrm>
            <a:off x="826294" y="0"/>
            <a:ext cx="8317706" cy="1073195"/>
          </a:xfrm>
        </p:spPr>
        <p:txBody>
          <a:bodyPr/>
          <a:lstStyle/>
          <a:p>
            <a:r>
              <a:rPr lang="en-US" dirty="0" smtClean="0"/>
              <a:t>PIONIER mini-survey</a:t>
            </a:r>
            <a:endParaRPr lang="en-US" dirty="0"/>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20</a:t>
            </a:fld>
            <a:endParaRPr lang="en-GB"/>
          </a:p>
        </p:txBody>
      </p:sp>
      <p:sp>
        <p:nvSpPr>
          <p:cNvPr id="10" name="Rectangle 9"/>
          <p:cNvSpPr/>
          <p:nvPr/>
        </p:nvSpPr>
        <p:spPr bwMode="auto">
          <a:xfrm>
            <a:off x="5644444" y="4572000"/>
            <a:ext cx="1312334"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 name="TextBox 10"/>
          <p:cNvSpPr txBox="1"/>
          <p:nvPr/>
        </p:nvSpPr>
        <p:spPr>
          <a:xfrm>
            <a:off x="268111" y="1848556"/>
            <a:ext cx="2215445" cy="2031325"/>
          </a:xfrm>
          <a:prstGeom prst="rect">
            <a:avLst/>
          </a:prstGeom>
          <a:noFill/>
        </p:spPr>
        <p:txBody>
          <a:bodyPr wrap="square" rtlCol="0">
            <a:spAutoFit/>
          </a:bodyPr>
          <a:lstStyle/>
          <a:p>
            <a:r>
              <a:rPr lang="en-US" dirty="0" smtClean="0"/>
              <a:t>Giants in these systems seem to be normal giants</a:t>
            </a:r>
          </a:p>
          <a:p>
            <a:endParaRPr lang="en-US" dirty="0"/>
          </a:p>
          <a:p>
            <a:r>
              <a:rPr lang="en-US" dirty="0" smtClean="0">
                <a:sym typeface="Wingdings"/>
              </a:rPr>
              <a:t> Why the enhanced mass loss?</a:t>
            </a:r>
            <a:endParaRPr lang="en-US" dirty="0"/>
          </a:p>
        </p:txBody>
      </p:sp>
      <p:sp>
        <p:nvSpPr>
          <p:cNvPr id="4" name="Oval 3"/>
          <p:cNvSpPr/>
          <p:nvPr/>
        </p:nvSpPr>
        <p:spPr bwMode="auto">
          <a:xfrm>
            <a:off x="6335889" y="1439333"/>
            <a:ext cx="197556" cy="19755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5" name="TextBox 4"/>
          <p:cNvSpPr txBox="1"/>
          <p:nvPr/>
        </p:nvSpPr>
        <p:spPr>
          <a:xfrm>
            <a:off x="6477001" y="1456056"/>
            <a:ext cx="1030111" cy="276999"/>
          </a:xfrm>
          <a:prstGeom prst="rect">
            <a:avLst/>
          </a:prstGeom>
          <a:noFill/>
        </p:spPr>
        <p:txBody>
          <a:bodyPr wrap="square" rtlCol="0">
            <a:spAutoFit/>
          </a:bodyPr>
          <a:lstStyle/>
          <a:p>
            <a:r>
              <a:rPr lang="en-US" sz="1200" dirty="0" smtClean="0">
                <a:solidFill>
                  <a:schemeClr val="tx2"/>
                </a:solidFill>
              </a:rPr>
              <a:t>Hen3-1761</a:t>
            </a:r>
            <a:endParaRPr lang="en-US" sz="1200" dirty="0">
              <a:solidFill>
                <a:schemeClr val="tx2"/>
              </a:solidFill>
            </a:endParaRPr>
          </a:p>
        </p:txBody>
      </p:sp>
      <p:sp>
        <p:nvSpPr>
          <p:cNvPr id="12" name="TextBox 11"/>
          <p:cNvSpPr txBox="1"/>
          <p:nvPr/>
        </p:nvSpPr>
        <p:spPr>
          <a:xfrm>
            <a:off x="7809090" y="1453444"/>
            <a:ext cx="4027311" cy="1754327"/>
          </a:xfrm>
          <a:prstGeom prst="rect">
            <a:avLst/>
          </a:prstGeom>
          <a:noFill/>
        </p:spPr>
        <p:txBody>
          <a:bodyPr wrap="square" rtlCol="0">
            <a:spAutoFit/>
          </a:bodyPr>
          <a:lstStyle/>
          <a:p>
            <a:r>
              <a:rPr lang="en-US" sz="1200" dirty="0" smtClean="0"/>
              <a:t>Hen3-1761</a:t>
            </a:r>
          </a:p>
          <a:p>
            <a:endParaRPr lang="en-US" sz="1200" dirty="0"/>
          </a:p>
          <a:p>
            <a:r>
              <a:rPr lang="en-US" sz="1200" dirty="0" smtClean="0"/>
              <a:t>M4IIIe</a:t>
            </a:r>
          </a:p>
          <a:p>
            <a:r>
              <a:rPr lang="en-US" sz="1200" dirty="0" smtClean="0"/>
              <a:t>D=3.7 </a:t>
            </a:r>
            <a:r>
              <a:rPr lang="en-US" sz="1200" dirty="0" err="1" smtClean="0"/>
              <a:t>kpc</a:t>
            </a:r>
            <a:endParaRPr lang="en-US" sz="1200" dirty="0" smtClean="0"/>
          </a:p>
          <a:p>
            <a:r>
              <a:rPr lang="en-US" sz="1200" dirty="0" err="1" smtClean="0"/>
              <a:t>Mbol</a:t>
            </a:r>
            <a:r>
              <a:rPr lang="en-US" sz="1200" dirty="0" smtClean="0"/>
              <a:t>=-4.3</a:t>
            </a:r>
          </a:p>
          <a:p>
            <a:r>
              <a:rPr lang="en-US" sz="1200" dirty="0" err="1" smtClean="0"/>
              <a:t>Teff</a:t>
            </a:r>
            <a:r>
              <a:rPr lang="en-US" sz="1200" dirty="0" smtClean="0"/>
              <a:t>=3000 K</a:t>
            </a:r>
          </a:p>
          <a:p>
            <a:r>
              <a:rPr lang="en-US" sz="1200" dirty="0" smtClean="0"/>
              <a:t>R=206 R</a:t>
            </a:r>
            <a:r>
              <a:rPr lang="en-US" sz="1200" baseline="-25000" dirty="0" smtClean="0">
                <a:latin typeface="Wingdings" charset="2"/>
                <a:ea typeface="Wingdings" charset="2"/>
                <a:cs typeface="Wingdings" charset="2"/>
                <a:sym typeface="Wingdings" charset="2"/>
              </a:rPr>
              <a:t></a:t>
            </a:r>
          </a:p>
          <a:p>
            <a:endParaRPr lang="en-US" sz="1200" dirty="0" smtClean="0"/>
          </a:p>
          <a:p>
            <a:r>
              <a:rPr lang="en-US" sz="1200" dirty="0" smtClean="0"/>
              <a:t>Boffin</a:t>
            </a:r>
            <a:r>
              <a:rPr lang="en-US" sz="1200" dirty="0" smtClean="0"/>
              <a:t>+, </a:t>
            </a:r>
            <a:r>
              <a:rPr lang="en-US" sz="1200" dirty="0" smtClean="0"/>
              <a:t>in prep</a:t>
            </a:r>
            <a:endParaRPr lang="en-US" sz="1200" dirty="0"/>
          </a:p>
        </p:txBody>
      </p:sp>
    </p:spTree>
    <p:extLst>
      <p:ext uri="{BB962C8B-B14F-4D97-AF65-F5344CB8AC3E}">
        <p14:creationId xmlns:p14="http://schemas.microsoft.com/office/powerpoint/2010/main" val="31836680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 352 = AP </a:t>
            </a:r>
            <a:r>
              <a:rPr lang="en-US" dirty="0" err="1" smtClean="0"/>
              <a:t>Psc</a:t>
            </a:r>
            <a:r>
              <a:rPr lang="en-US" dirty="0" smtClean="0"/>
              <a:t> = 5 </a:t>
            </a:r>
            <a:r>
              <a:rPr lang="en-US" dirty="0" err="1" smtClean="0"/>
              <a:t>Cet</a:t>
            </a:r>
            <a:endParaRPr lang="en-US" dirty="0"/>
          </a:p>
        </p:txBody>
      </p:sp>
      <p:sp>
        <p:nvSpPr>
          <p:cNvPr id="3" name="Content Placeholder 2"/>
          <p:cNvSpPr>
            <a:spLocks noGrp="1"/>
          </p:cNvSpPr>
          <p:nvPr>
            <p:ph idx="4294967295"/>
          </p:nvPr>
        </p:nvSpPr>
        <p:spPr>
          <a:xfrm>
            <a:off x="826294" y="1389363"/>
            <a:ext cx="7770813" cy="4257022"/>
          </a:xfrm>
          <a:prstGeom prst="rect">
            <a:avLst/>
          </a:prstGeom>
        </p:spPr>
        <p:txBody>
          <a:bodyPr/>
          <a:lstStyle/>
          <a:p>
            <a:r>
              <a:rPr lang="en-US" dirty="0" smtClean="0"/>
              <a:t>Semi-detached system? (Eaton &amp; Barden 86, 88: hot secondary is immersed in dense lower atmosphere of K giant)</a:t>
            </a:r>
          </a:p>
          <a:p>
            <a:r>
              <a:rPr lang="en-US" dirty="0" smtClean="0"/>
              <a:t>P = 96.4371 </a:t>
            </a:r>
            <a:r>
              <a:rPr lang="en-US" dirty="0" err="1" smtClean="0"/>
              <a:t>d</a:t>
            </a:r>
            <a:r>
              <a:rPr lang="en-US" dirty="0" smtClean="0"/>
              <a:t>  </a:t>
            </a:r>
          </a:p>
          <a:p>
            <a:r>
              <a:rPr lang="en-US" dirty="0" smtClean="0"/>
              <a:t>Ellipsoidal variations</a:t>
            </a:r>
          </a:p>
          <a:p>
            <a:r>
              <a:rPr lang="en-US" dirty="0" err="1" smtClean="0"/>
              <a:t>ϖ</a:t>
            </a:r>
            <a:r>
              <a:rPr lang="en-US" dirty="0" smtClean="0"/>
              <a:t> </a:t>
            </a:r>
            <a:r>
              <a:rPr lang="en-US" dirty="0" smtClean="0"/>
              <a:t>= 3.58 ± 0.48 mas (van </a:t>
            </a:r>
            <a:r>
              <a:rPr lang="en-US" dirty="0" err="1" smtClean="0"/>
              <a:t>Leeuwen</a:t>
            </a:r>
            <a:r>
              <a:rPr lang="en-US" dirty="0" smtClean="0"/>
              <a:t> 07</a:t>
            </a:r>
            <a:r>
              <a:rPr lang="en-US" dirty="0" smtClean="0"/>
              <a:t>)</a:t>
            </a:r>
          </a:p>
          <a:p>
            <a:pPr marL="0" indent="0">
              <a:buNone/>
            </a:pPr>
            <a:r>
              <a:rPr lang="en-US" dirty="0" smtClean="0"/>
              <a:t>	(d = 280 pc)</a:t>
            </a:r>
            <a:endParaRPr lang="en-US" dirty="0" smtClean="0"/>
          </a:p>
          <a:p>
            <a:r>
              <a:rPr lang="en-US" dirty="0" smtClean="0"/>
              <a:t>PIONIER: R = 0.745 </a:t>
            </a:r>
            <a:r>
              <a:rPr lang="en-US" dirty="0" err="1" smtClean="0"/>
              <a:t>mas</a:t>
            </a:r>
            <a:r>
              <a:rPr lang="en-US" dirty="0" smtClean="0"/>
              <a:t> </a:t>
            </a:r>
            <a:r>
              <a:rPr lang="en-US" dirty="0" err="1" smtClean="0">
                <a:sym typeface="Wingdings"/>
              </a:rPr>
              <a:t></a:t>
            </a:r>
            <a:r>
              <a:rPr lang="en-US" dirty="0" smtClean="0">
                <a:sym typeface="Wingdings"/>
              </a:rPr>
              <a:t> R = 45 </a:t>
            </a:r>
            <a:r>
              <a:rPr lang="en-US" dirty="0" smtClean="0"/>
              <a:t>± 6 R</a:t>
            </a:r>
            <a:r>
              <a:rPr lang="en-US" baseline="-25000" dirty="0" smtClean="0">
                <a:latin typeface="Wingdings" charset="2"/>
                <a:ea typeface="Wingdings" charset="2"/>
                <a:cs typeface="Wingdings" charset="2"/>
                <a:sym typeface="Wingdings" charset="2"/>
              </a:rPr>
              <a:t></a:t>
            </a:r>
            <a:endParaRPr lang="en-US" dirty="0" smtClean="0"/>
          </a:p>
          <a:p>
            <a:r>
              <a:rPr lang="en-US" dirty="0" smtClean="0">
                <a:sym typeface="Wingdings"/>
              </a:rPr>
              <a:t>R</a:t>
            </a:r>
            <a:r>
              <a:rPr lang="en-US" baseline="-25000" dirty="0" smtClean="0">
                <a:sym typeface="Wingdings"/>
              </a:rPr>
              <a:t>L</a:t>
            </a:r>
            <a:r>
              <a:rPr lang="en-US" dirty="0" smtClean="0">
                <a:sym typeface="Wingdings"/>
              </a:rPr>
              <a:t> ≈ 50 R</a:t>
            </a:r>
            <a:r>
              <a:rPr lang="en-US" baseline="-25000" dirty="0" smtClean="0">
                <a:latin typeface="Wingdings" charset="2"/>
                <a:ea typeface="Wingdings" charset="2"/>
                <a:cs typeface="Wingdings" charset="2"/>
                <a:sym typeface="Wingdings" charset="2"/>
              </a:rPr>
              <a:t></a:t>
            </a:r>
            <a:r>
              <a:rPr lang="en-US" dirty="0" smtClean="0">
                <a:sym typeface="Wingdings"/>
              </a:rPr>
              <a:t>  R/R</a:t>
            </a:r>
            <a:r>
              <a:rPr lang="en-US" baseline="-25000" dirty="0" smtClean="0">
                <a:sym typeface="Wingdings"/>
              </a:rPr>
              <a:t>L</a:t>
            </a:r>
            <a:r>
              <a:rPr lang="en-US" dirty="0" smtClean="0">
                <a:sym typeface="Wingdings"/>
              </a:rPr>
              <a:t> ≈ 0.9 </a:t>
            </a:r>
            <a:r>
              <a:rPr lang="en-US" dirty="0" smtClean="0"/>
              <a:t>± </a:t>
            </a:r>
            <a:r>
              <a:rPr lang="en-US" dirty="0" smtClean="0"/>
              <a:t>0.1 </a:t>
            </a:r>
            <a:r>
              <a:rPr lang="en-US" dirty="0" smtClean="0"/>
              <a:t>!</a:t>
            </a:r>
            <a:r>
              <a:rPr lang="en-US" dirty="0" smtClean="0">
                <a:sym typeface="Wingdings"/>
              </a:rPr>
              <a:t> </a:t>
            </a:r>
            <a:endParaRPr lang="en-US" dirty="0" smtClean="0"/>
          </a:p>
          <a:p>
            <a:endParaRPr lang="en-US" dirty="0"/>
          </a:p>
        </p:txBody>
      </p:sp>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5" name="Slide Number Placeholder 4"/>
          <p:cNvSpPr>
            <a:spLocks noGrp="1"/>
          </p:cNvSpPr>
          <p:nvPr>
            <p:ph type="sldNum" sz="quarter" idx="4"/>
          </p:nvPr>
        </p:nvSpPr>
        <p:spPr/>
        <p:txBody>
          <a:bodyPr/>
          <a:lstStyle/>
          <a:p>
            <a:fld id="{CD6CA89A-7F63-7545-9B43-AF7DF332BE1B}" type="slidenum">
              <a:rPr lang="en-GB" smtClean="0"/>
              <a:pPr/>
              <a:t>21</a:t>
            </a:fld>
            <a:endParaRPr lang="en-GB"/>
          </a:p>
        </p:txBody>
      </p:sp>
    </p:spTree>
    <p:extLst>
      <p:ext uri="{BB962C8B-B14F-4D97-AF65-F5344CB8AC3E}">
        <p14:creationId xmlns:p14="http://schemas.microsoft.com/office/powerpoint/2010/main" val="9703008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 352 - Elongated</a:t>
            </a:r>
            <a:endParaRPr lang="en-US" dirty="0"/>
          </a:p>
        </p:txBody>
      </p:sp>
      <p:pic>
        <p:nvPicPr>
          <p:cNvPr id="4" name="Picture 3" descr="vis2hd352.jpg"/>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46112" y="1143750"/>
            <a:ext cx="5804542" cy="2995307"/>
          </a:xfrm>
          <a:prstGeom prst="rect">
            <a:avLst/>
          </a:prstGeom>
        </p:spPr>
      </p:pic>
      <p:sp>
        <p:nvSpPr>
          <p:cNvPr id="5" name="TextBox 4"/>
          <p:cNvSpPr txBox="1"/>
          <p:nvPr/>
        </p:nvSpPr>
        <p:spPr>
          <a:xfrm>
            <a:off x="2416951" y="1735560"/>
            <a:ext cx="487680" cy="369332"/>
          </a:xfrm>
          <a:prstGeom prst="rect">
            <a:avLst/>
          </a:prstGeom>
          <a:noFill/>
        </p:spPr>
        <p:txBody>
          <a:bodyPr wrap="square" rtlCol="0">
            <a:spAutoFit/>
          </a:bodyPr>
          <a:lstStyle/>
          <a:p>
            <a:r>
              <a:rPr lang="en-US" dirty="0" smtClean="0">
                <a:solidFill>
                  <a:schemeClr val="bg1"/>
                </a:solidFill>
              </a:rPr>
              <a:t>V</a:t>
            </a:r>
            <a:r>
              <a:rPr lang="en-US" baseline="30000" dirty="0" smtClean="0">
                <a:solidFill>
                  <a:schemeClr val="bg1"/>
                </a:solidFill>
              </a:rPr>
              <a:t>2</a:t>
            </a:r>
            <a:endParaRPr lang="en-US" baseline="30000" dirty="0">
              <a:solidFill>
                <a:schemeClr val="bg1"/>
              </a:solidFill>
            </a:endParaRPr>
          </a:p>
        </p:txBody>
      </p:sp>
      <p:pic>
        <p:nvPicPr>
          <p:cNvPr id="6" name="Picture 5" descr="modelhd352.jpg"/>
          <p:cNvPicPr>
            <a:picLocks noChangeAspect="1"/>
          </p:cNvPicPr>
          <p:nvPr/>
        </p:nvPicPr>
        <p:blipFill rotWithShape="1">
          <a:blip r:embed="rId5">
            <a:extLst>
              <a:ext uri="{28A0092B-C50C-407E-A947-70E740481C1C}">
                <a14:useLocalDpi xmlns:a14="http://schemas.microsoft.com/office/drawing/2010/main" val="0"/>
              </a:ext>
            </a:extLst>
          </a:blip>
          <a:srcRect l="17998" r="16801" b="17594"/>
          <a:stretch/>
        </p:blipFill>
        <p:spPr>
          <a:xfrm>
            <a:off x="3705411" y="4258235"/>
            <a:ext cx="2390590" cy="2344366"/>
          </a:xfrm>
          <a:prstGeom prst="rect">
            <a:avLst/>
          </a:prstGeom>
        </p:spPr>
      </p:pic>
      <p:sp>
        <p:nvSpPr>
          <p:cNvPr id="7" name="TextBox 6"/>
          <p:cNvSpPr txBox="1"/>
          <p:nvPr/>
        </p:nvSpPr>
        <p:spPr>
          <a:xfrm>
            <a:off x="6200588" y="4258235"/>
            <a:ext cx="1651000" cy="1200329"/>
          </a:xfrm>
          <a:prstGeom prst="rect">
            <a:avLst/>
          </a:prstGeom>
          <a:noFill/>
        </p:spPr>
        <p:txBody>
          <a:bodyPr wrap="square" rtlCol="0">
            <a:spAutoFit/>
          </a:bodyPr>
          <a:lstStyle/>
          <a:p>
            <a:r>
              <a:rPr lang="en-US" dirty="0" smtClean="0"/>
              <a:t>Elongation ratio: 1.16</a:t>
            </a:r>
          </a:p>
          <a:p>
            <a:endParaRPr lang="en-US" dirty="0"/>
          </a:p>
          <a:p>
            <a:r>
              <a:rPr lang="en-US" dirty="0" smtClean="0"/>
              <a:t>1.38 x</a:t>
            </a:r>
            <a:r>
              <a:rPr lang="en-US" i="1" dirty="0" smtClean="0"/>
              <a:t> </a:t>
            </a:r>
            <a:r>
              <a:rPr lang="en-US" dirty="0" smtClean="0"/>
              <a:t>1.6 mas</a:t>
            </a:r>
            <a:endParaRPr lang="en-US" dirty="0"/>
          </a:p>
        </p:txBody>
      </p:sp>
      <p:sp>
        <p:nvSpPr>
          <p:cNvPr id="3" name="TextBox 2"/>
          <p:cNvSpPr txBox="1"/>
          <p:nvPr/>
        </p:nvSpPr>
        <p:spPr>
          <a:xfrm>
            <a:off x="1786299" y="5217606"/>
            <a:ext cx="1919112" cy="923330"/>
          </a:xfrm>
          <a:prstGeom prst="rect">
            <a:avLst/>
          </a:prstGeom>
          <a:noFill/>
        </p:spPr>
        <p:txBody>
          <a:bodyPr wrap="square" rtlCol="0">
            <a:spAutoFit/>
          </a:bodyPr>
          <a:lstStyle/>
          <a:p>
            <a:r>
              <a:rPr lang="en-US" dirty="0" smtClean="0"/>
              <a:t>Model! Not reconstructed image!</a:t>
            </a:r>
            <a:endParaRPr lang="en-US" dirty="0"/>
          </a:p>
        </p:txBody>
      </p:sp>
      <p:sp>
        <p:nvSpPr>
          <p:cNvPr id="9" name="Footer Placeholder 8"/>
          <p:cNvSpPr>
            <a:spLocks noGrp="1"/>
          </p:cNvSpPr>
          <p:nvPr>
            <p:ph type="ftr" sz="quarter" idx="3"/>
          </p:nvPr>
        </p:nvSpPr>
        <p:spPr/>
        <p:txBody>
          <a:bodyPr/>
          <a:lstStyle/>
          <a:p>
            <a:r>
              <a:rPr lang="en-GB" smtClean="0"/>
              <a:t>H.Boffin - STEPS - July 2015</a:t>
            </a:r>
            <a:endParaRPr lang="en-GB" dirty="0" smtClean="0"/>
          </a:p>
        </p:txBody>
      </p:sp>
      <p:sp>
        <p:nvSpPr>
          <p:cNvPr id="10" name="Slide Number Placeholder 9"/>
          <p:cNvSpPr>
            <a:spLocks noGrp="1"/>
          </p:cNvSpPr>
          <p:nvPr>
            <p:ph type="sldNum" sz="quarter" idx="4"/>
          </p:nvPr>
        </p:nvSpPr>
        <p:spPr/>
        <p:txBody>
          <a:bodyPr/>
          <a:lstStyle/>
          <a:p>
            <a:fld id="{CD6CA89A-7F63-7545-9B43-AF7DF332BE1B}" type="slidenum">
              <a:rPr lang="en-GB" smtClean="0"/>
              <a:pPr/>
              <a:t>22</a:t>
            </a:fld>
            <a:endParaRPr lang="en-GB"/>
          </a:p>
        </p:txBody>
      </p:sp>
    </p:spTree>
    <p:extLst>
      <p:ext uri="{BB962C8B-B14F-4D97-AF65-F5344CB8AC3E}">
        <p14:creationId xmlns:p14="http://schemas.microsoft.com/office/powerpoint/2010/main" val="8140396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 352 - Elongated</a:t>
            </a:r>
            <a:endParaRPr lang="en-US" dirty="0"/>
          </a:p>
        </p:txBody>
      </p:sp>
      <p:sp>
        <p:nvSpPr>
          <p:cNvPr id="5" name="TextBox 4"/>
          <p:cNvSpPr txBox="1"/>
          <p:nvPr/>
        </p:nvSpPr>
        <p:spPr>
          <a:xfrm>
            <a:off x="2416951" y="1735560"/>
            <a:ext cx="487680" cy="369332"/>
          </a:xfrm>
          <a:prstGeom prst="rect">
            <a:avLst/>
          </a:prstGeom>
          <a:noFill/>
        </p:spPr>
        <p:txBody>
          <a:bodyPr wrap="square" rtlCol="0">
            <a:spAutoFit/>
          </a:bodyPr>
          <a:lstStyle/>
          <a:p>
            <a:r>
              <a:rPr lang="en-US" dirty="0" smtClean="0">
                <a:solidFill>
                  <a:schemeClr val="bg1"/>
                </a:solidFill>
              </a:rPr>
              <a:t>V</a:t>
            </a:r>
            <a:r>
              <a:rPr lang="en-US" baseline="30000" dirty="0" smtClean="0">
                <a:solidFill>
                  <a:schemeClr val="bg1"/>
                </a:solidFill>
              </a:rPr>
              <a:t>2</a:t>
            </a:r>
            <a:endParaRPr lang="en-US" baseline="30000" dirty="0">
              <a:solidFill>
                <a:schemeClr val="bg1"/>
              </a:solidFill>
            </a:endParaRPr>
          </a:p>
        </p:txBody>
      </p:sp>
      <p:pic>
        <p:nvPicPr>
          <p:cNvPr id="6" name="Picture 5" descr="modelhd352.jpg"/>
          <p:cNvPicPr>
            <a:picLocks noChangeAspect="1"/>
          </p:cNvPicPr>
          <p:nvPr/>
        </p:nvPicPr>
        <p:blipFill rotWithShape="1">
          <a:blip r:embed="rId3">
            <a:extLst>
              <a:ext uri="{28A0092B-C50C-407E-A947-70E740481C1C}">
                <a14:useLocalDpi xmlns:a14="http://schemas.microsoft.com/office/drawing/2010/main" val="0"/>
              </a:ext>
            </a:extLst>
          </a:blip>
          <a:srcRect l="17998" r="16801" b="17594"/>
          <a:stretch/>
        </p:blipFill>
        <p:spPr>
          <a:xfrm>
            <a:off x="514041" y="1735560"/>
            <a:ext cx="2390590" cy="2344366"/>
          </a:xfrm>
          <a:prstGeom prst="rect">
            <a:avLst/>
          </a:prstGeom>
        </p:spPr>
      </p:pic>
      <p:sp>
        <p:nvSpPr>
          <p:cNvPr id="7" name="TextBox 6"/>
          <p:cNvSpPr txBox="1"/>
          <p:nvPr/>
        </p:nvSpPr>
        <p:spPr>
          <a:xfrm>
            <a:off x="2904630" y="1760466"/>
            <a:ext cx="2372925" cy="1477328"/>
          </a:xfrm>
          <a:prstGeom prst="rect">
            <a:avLst/>
          </a:prstGeom>
          <a:noFill/>
        </p:spPr>
        <p:txBody>
          <a:bodyPr wrap="square" rtlCol="0">
            <a:spAutoFit/>
          </a:bodyPr>
          <a:lstStyle/>
          <a:p>
            <a:r>
              <a:rPr lang="en-US" dirty="0" smtClean="0"/>
              <a:t>Elongation ratio: 1.16</a:t>
            </a:r>
          </a:p>
          <a:p>
            <a:endParaRPr lang="en-US" dirty="0"/>
          </a:p>
          <a:p>
            <a:r>
              <a:rPr lang="en-US" dirty="0" smtClean="0"/>
              <a:t>1.38 x</a:t>
            </a:r>
            <a:r>
              <a:rPr lang="en-US" i="1" dirty="0" smtClean="0"/>
              <a:t> </a:t>
            </a:r>
            <a:r>
              <a:rPr lang="en-US" dirty="0" smtClean="0"/>
              <a:t>1.6 </a:t>
            </a:r>
            <a:r>
              <a:rPr lang="en-US" dirty="0" smtClean="0"/>
              <a:t>mas</a:t>
            </a:r>
          </a:p>
          <a:p>
            <a:endParaRPr lang="en-US" dirty="0"/>
          </a:p>
          <a:p>
            <a:r>
              <a:rPr lang="en-US" dirty="0" smtClean="0"/>
              <a:t>Angle=138 </a:t>
            </a:r>
            <a:r>
              <a:rPr lang="en-US" dirty="0" err="1" smtClean="0"/>
              <a:t>deg</a:t>
            </a:r>
            <a:endParaRPr lang="en-US" dirty="0"/>
          </a:p>
        </p:txBody>
      </p:sp>
      <p:sp>
        <p:nvSpPr>
          <p:cNvPr id="9" name="TextBox 8"/>
          <p:cNvSpPr txBox="1"/>
          <p:nvPr/>
        </p:nvSpPr>
        <p:spPr>
          <a:xfrm>
            <a:off x="759574" y="1326227"/>
            <a:ext cx="1693334" cy="369332"/>
          </a:xfrm>
          <a:prstGeom prst="rect">
            <a:avLst/>
          </a:prstGeom>
          <a:noFill/>
        </p:spPr>
        <p:txBody>
          <a:bodyPr wrap="square" rtlCol="0">
            <a:spAutoFit/>
          </a:bodyPr>
          <a:lstStyle/>
          <a:p>
            <a:r>
              <a:rPr lang="en-US" dirty="0" smtClean="0"/>
              <a:t>13/8/2012</a:t>
            </a:r>
            <a:endParaRPr lang="en-US" dirty="0"/>
          </a:p>
        </p:txBody>
      </p:sp>
      <p:pic>
        <p:nvPicPr>
          <p:cNvPr id="10" name="Picture 9" descr="hd352_220914.png"/>
          <p:cNvPicPr>
            <a:picLocks noChangeAspect="1"/>
          </p:cNvPicPr>
          <p:nvPr/>
        </p:nvPicPr>
        <p:blipFill rotWithShape="1">
          <a:blip r:embed="rId4">
            <a:extLst>
              <a:ext uri="{28A0092B-C50C-407E-A947-70E740481C1C}">
                <a14:useLocalDpi xmlns:a14="http://schemas.microsoft.com/office/drawing/2010/main" val="0"/>
              </a:ext>
            </a:extLst>
          </a:blip>
          <a:srcRect r="14502"/>
          <a:stretch/>
        </p:blipFill>
        <p:spPr>
          <a:xfrm>
            <a:off x="3669757" y="4079926"/>
            <a:ext cx="2409622" cy="2376000"/>
          </a:xfrm>
          <a:prstGeom prst="rect">
            <a:avLst/>
          </a:prstGeom>
        </p:spPr>
      </p:pic>
      <p:sp>
        <p:nvSpPr>
          <p:cNvPr id="11" name="TextBox 10"/>
          <p:cNvSpPr txBox="1"/>
          <p:nvPr/>
        </p:nvSpPr>
        <p:spPr>
          <a:xfrm>
            <a:off x="6288416" y="4079926"/>
            <a:ext cx="2658027" cy="1754327"/>
          </a:xfrm>
          <a:prstGeom prst="rect">
            <a:avLst/>
          </a:prstGeom>
          <a:noFill/>
        </p:spPr>
        <p:txBody>
          <a:bodyPr wrap="square" rtlCol="0">
            <a:spAutoFit/>
          </a:bodyPr>
          <a:lstStyle/>
          <a:p>
            <a:r>
              <a:rPr lang="en-US" dirty="0" smtClean="0"/>
              <a:t>Elongation ratio: 1.16</a:t>
            </a:r>
          </a:p>
          <a:p>
            <a:endParaRPr lang="en-US" dirty="0"/>
          </a:p>
          <a:p>
            <a:r>
              <a:rPr lang="en-US" dirty="0" smtClean="0"/>
              <a:t>1.38 x</a:t>
            </a:r>
            <a:r>
              <a:rPr lang="en-US" i="1" dirty="0" smtClean="0"/>
              <a:t> </a:t>
            </a:r>
            <a:r>
              <a:rPr lang="en-US" dirty="0" smtClean="0"/>
              <a:t>1.6 </a:t>
            </a:r>
            <a:r>
              <a:rPr lang="en-US" dirty="0" smtClean="0"/>
              <a:t>mas !</a:t>
            </a:r>
          </a:p>
          <a:p>
            <a:endParaRPr lang="en-US" dirty="0"/>
          </a:p>
          <a:p>
            <a:r>
              <a:rPr lang="en-US" dirty="0"/>
              <a:t>Angle=</a:t>
            </a:r>
            <a:r>
              <a:rPr lang="en-US" dirty="0" smtClean="0"/>
              <a:t>140 </a:t>
            </a:r>
            <a:r>
              <a:rPr lang="en-US" dirty="0" err="1"/>
              <a:t>deg</a:t>
            </a:r>
            <a:endParaRPr lang="en-US" dirty="0"/>
          </a:p>
          <a:p>
            <a:endParaRPr lang="en-US" dirty="0"/>
          </a:p>
        </p:txBody>
      </p:sp>
      <p:sp>
        <p:nvSpPr>
          <p:cNvPr id="12" name="TextBox 11"/>
          <p:cNvSpPr txBox="1"/>
          <p:nvPr/>
        </p:nvSpPr>
        <p:spPr>
          <a:xfrm>
            <a:off x="4038773" y="3670593"/>
            <a:ext cx="1693334" cy="369332"/>
          </a:xfrm>
          <a:prstGeom prst="rect">
            <a:avLst/>
          </a:prstGeom>
          <a:noFill/>
        </p:spPr>
        <p:txBody>
          <a:bodyPr wrap="square" rtlCol="0">
            <a:spAutoFit/>
          </a:bodyPr>
          <a:lstStyle/>
          <a:p>
            <a:r>
              <a:rPr lang="en-US" dirty="0" smtClean="0"/>
              <a:t>22/</a:t>
            </a:r>
            <a:r>
              <a:rPr lang="en-US" dirty="0"/>
              <a:t>9</a:t>
            </a:r>
            <a:r>
              <a:rPr lang="en-US" dirty="0" smtClean="0"/>
              <a:t>/2014</a:t>
            </a:r>
            <a:endParaRPr lang="en-US" dirty="0"/>
          </a:p>
        </p:txBody>
      </p:sp>
      <p:sp>
        <p:nvSpPr>
          <p:cNvPr id="13" name="Footer Placeholder 12"/>
          <p:cNvSpPr>
            <a:spLocks noGrp="1"/>
          </p:cNvSpPr>
          <p:nvPr>
            <p:ph type="ftr" sz="quarter" idx="3"/>
          </p:nvPr>
        </p:nvSpPr>
        <p:spPr/>
        <p:txBody>
          <a:bodyPr/>
          <a:lstStyle/>
          <a:p>
            <a:r>
              <a:rPr lang="en-GB" smtClean="0"/>
              <a:t>H.Boffin - STEPS - July 2015</a:t>
            </a:r>
            <a:endParaRPr lang="en-GB" dirty="0" smtClean="0"/>
          </a:p>
        </p:txBody>
      </p:sp>
      <p:sp>
        <p:nvSpPr>
          <p:cNvPr id="14" name="Slide Number Placeholder 13"/>
          <p:cNvSpPr>
            <a:spLocks noGrp="1"/>
          </p:cNvSpPr>
          <p:nvPr>
            <p:ph type="sldNum" sz="quarter" idx="4"/>
          </p:nvPr>
        </p:nvSpPr>
        <p:spPr/>
        <p:txBody>
          <a:bodyPr/>
          <a:lstStyle/>
          <a:p>
            <a:fld id="{CD6CA89A-7F63-7545-9B43-AF7DF332BE1B}" type="slidenum">
              <a:rPr lang="en-GB" smtClean="0"/>
              <a:pPr/>
              <a:t>23</a:t>
            </a:fld>
            <a:endParaRPr lang="en-GB"/>
          </a:p>
        </p:txBody>
      </p:sp>
    </p:spTree>
    <p:extLst>
      <p:ext uri="{BB962C8B-B14F-4D97-AF65-F5344CB8AC3E}">
        <p14:creationId xmlns:p14="http://schemas.microsoft.com/office/powerpoint/2010/main" val="24714202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 352 - Elongated</a:t>
            </a:r>
            <a:endParaRPr lang="en-US" dirty="0"/>
          </a:p>
        </p:txBody>
      </p:sp>
      <p:sp>
        <p:nvSpPr>
          <p:cNvPr id="5" name="TextBox 4"/>
          <p:cNvSpPr txBox="1"/>
          <p:nvPr/>
        </p:nvSpPr>
        <p:spPr>
          <a:xfrm>
            <a:off x="2416951" y="1735560"/>
            <a:ext cx="487680" cy="369332"/>
          </a:xfrm>
          <a:prstGeom prst="rect">
            <a:avLst/>
          </a:prstGeom>
          <a:noFill/>
        </p:spPr>
        <p:txBody>
          <a:bodyPr wrap="square" rtlCol="0">
            <a:spAutoFit/>
          </a:bodyPr>
          <a:lstStyle/>
          <a:p>
            <a:r>
              <a:rPr lang="en-US" dirty="0" smtClean="0">
                <a:solidFill>
                  <a:schemeClr val="bg1"/>
                </a:solidFill>
              </a:rPr>
              <a:t>V</a:t>
            </a:r>
            <a:r>
              <a:rPr lang="en-US" baseline="30000" dirty="0" smtClean="0">
                <a:solidFill>
                  <a:schemeClr val="bg1"/>
                </a:solidFill>
              </a:rPr>
              <a:t>2</a:t>
            </a:r>
            <a:endParaRPr lang="en-US" baseline="30000" dirty="0">
              <a:solidFill>
                <a:schemeClr val="bg1"/>
              </a:solidFill>
            </a:endParaRPr>
          </a:p>
        </p:txBody>
      </p:sp>
      <p:pic>
        <p:nvPicPr>
          <p:cNvPr id="6" name="Picture 5" descr="modelhd352.jpg"/>
          <p:cNvPicPr>
            <a:picLocks noChangeAspect="1"/>
          </p:cNvPicPr>
          <p:nvPr/>
        </p:nvPicPr>
        <p:blipFill rotWithShape="1">
          <a:blip r:embed="rId3">
            <a:extLst>
              <a:ext uri="{28A0092B-C50C-407E-A947-70E740481C1C}">
                <a14:useLocalDpi xmlns:a14="http://schemas.microsoft.com/office/drawing/2010/main" val="0"/>
              </a:ext>
            </a:extLst>
          </a:blip>
          <a:srcRect l="17998" r="16801" b="17594"/>
          <a:stretch/>
        </p:blipFill>
        <p:spPr>
          <a:xfrm>
            <a:off x="514041" y="1735560"/>
            <a:ext cx="2390590" cy="2344366"/>
          </a:xfrm>
          <a:prstGeom prst="rect">
            <a:avLst/>
          </a:prstGeom>
        </p:spPr>
      </p:pic>
      <p:sp>
        <p:nvSpPr>
          <p:cNvPr id="7" name="TextBox 6"/>
          <p:cNvSpPr txBox="1"/>
          <p:nvPr/>
        </p:nvSpPr>
        <p:spPr>
          <a:xfrm>
            <a:off x="2904630" y="1760466"/>
            <a:ext cx="2372925" cy="1477328"/>
          </a:xfrm>
          <a:prstGeom prst="rect">
            <a:avLst/>
          </a:prstGeom>
          <a:noFill/>
        </p:spPr>
        <p:txBody>
          <a:bodyPr wrap="square" rtlCol="0">
            <a:spAutoFit/>
          </a:bodyPr>
          <a:lstStyle/>
          <a:p>
            <a:r>
              <a:rPr lang="en-US" dirty="0" smtClean="0"/>
              <a:t>Elongation ratio: 1.16</a:t>
            </a:r>
          </a:p>
          <a:p>
            <a:endParaRPr lang="en-US" dirty="0"/>
          </a:p>
          <a:p>
            <a:r>
              <a:rPr lang="en-US" dirty="0" smtClean="0"/>
              <a:t>1.38 x</a:t>
            </a:r>
            <a:r>
              <a:rPr lang="en-US" i="1" dirty="0" smtClean="0"/>
              <a:t> </a:t>
            </a:r>
            <a:r>
              <a:rPr lang="en-US" dirty="0" smtClean="0"/>
              <a:t>1.6 </a:t>
            </a:r>
            <a:r>
              <a:rPr lang="en-US" dirty="0" smtClean="0"/>
              <a:t>mas</a:t>
            </a:r>
          </a:p>
          <a:p>
            <a:endParaRPr lang="en-US" dirty="0"/>
          </a:p>
          <a:p>
            <a:r>
              <a:rPr lang="en-US" dirty="0" smtClean="0"/>
              <a:t>Angle=138 </a:t>
            </a:r>
            <a:r>
              <a:rPr lang="en-US" dirty="0" err="1" smtClean="0"/>
              <a:t>deg</a:t>
            </a:r>
            <a:endParaRPr lang="en-US" dirty="0"/>
          </a:p>
        </p:txBody>
      </p:sp>
      <p:sp>
        <p:nvSpPr>
          <p:cNvPr id="9" name="TextBox 8"/>
          <p:cNvSpPr txBox="1"/>
          <p:nvPr/>
        </p:nvSpPr>
        <p:spPr>
          <a:xfrm>
            <a:off x="759574" y="1326227"/>
            <a:ext cx="1693334" cy="369332"/>
          </a:xfrm>
          <a:prstGeom prst="rect">
            <a:avLst/>
          </a:prstGeom>
          <a:noFill/>
        </p:spPr>
        <p:txBody>
          <a:bodyPr wrap="square" rtlCol="0">
            <a:spAutoFit/>
          </a:bodyPr>
          <a:lstStyle/>
          <a:p>
            <a:r>
              <a:rPr lang="en-US" dirty="0" smtClean="0"/>
              <a:t>13/8/2013</a:t>
            </a:r>
            <a:endParaRPr lang="en-US" dirty="0"/>
          </a:p>
        </p:txBody>
      </p:sp>
      <p:pic>
        <p:nvPicPr>
          <p:cNvPr id="10" name="Picture 9" descr="hd352_220914.png"/>
          <p:cNvPicPr>
            <a:picLocks noChangeAspect="1"/>
          </p:cNvPicPr>
          <p:nvPr/>
        </p:nvPicPr>
        <p:blipFill rotWithShape="1">
          <a:blip r:embed="rId4">
            <a:extLst>
              <a:ext uri="{28A0092B-C50C-407E-A947-70E740481C1C}">
                <a14:useLocalDpi xmlns:a14="http://schemas.microsoft.com/office/drawing/2010/main" val="0"/>
              </a:ext>
            </a:extLst>
          </a:blip>
          <a:srcRect r="14502"/>
          <a:stretch/>
        </p:blipFill>
        <p:spPr>
          <a:xfrm>
            <a:off x="3669757" y="4079926"/>
            <a:ext cx="2409622" cy="2376000"/>
          </a:xfrm>
          <a:prstGeom prst="rect">
            <a:avLst/>
          </a:prstGeom>
        </p:spPr>
      </p:pic>
      <p:sp>
        <p:nvSpPr>
          <p:cNvPr id="11" name="TextBox 10"/>
          <p:cNvSpPr txBox="1"/>
          <p:nvPr/>
        </p:nvSpPr>
        <p:spPr>
          <a:xfrm>
            <a:off x="6288416" y="4079926"/>
            <a:ext cx="2658027" cy="1754327"/>
          </a:xfrm>
          <a:prstGeom prst="rect">
            <a:avLst/>
          </a:prstGeom>
          <a:noFill/>
        </p:spPr>
        <p:txBody>
          <a:bodyPr wrap="square" rtlCol="0">
            <a:spAutoFit/>
          </a:bodyPr>
          <a:lstStyle/>
          <a:p>
            <a:r>
              <a:rPr lang="en-US" dirty="0" smtClean="0"/>
              <a:t>Elongation ratio: 1.16</a:t>
            </a:r>
          </a:p>
          <a:p>
            <a:endParaRPr lang="en-US" dirty="0"/>
          </a:p>
          <a:p>
            <a:r>
              <a:rPr lang="en-US" dirty="0" smtClean="0"/>
              <a:t>1.38 x</a:t>
            </a:r>
            <a:r>
              <a:rPr lang="en-US" i="1" dirty="0" smtClean="0"/>
              <a:t> </a:t>
            </a:r>
            <a:r>
              <a:rPr lang="en-US" dirty="0" smtClean="0"/>
              <a:t>1.6 </a:t>
            </a:r>
            <a:r>
              <a:rPr lang="en-US" dirty="0" smtClean="0"/>
              <a:t>mas !</a:t>
            </a:r>
          </a:p>
          <a:p>
            <a:endParaRPr lang="en-US" dirty="0"/>
          </a:p>
          <a:p>
            <a:r>
              <a:rPr lang="en-US" dirty="0"/>
              <a:t>Angle=</a:t>
            </a:r>
            <a:r>
              <a:rPr lang="en-US" dirty="0" smtClean="0"/>
              <a:t>140 </a:t>
            </a:r>
            <a:r>
              <a:rPr lang="en-US" dirty="0" err="1"/>
              <a:t>deg</a:t>
            </a:r>
            <a:endParaRPr lang="en-US" dirty="0"/>
          </a:p>
          <a:p>
            <a:endParaRPr lang="en-US" dirty="0"/>
          </a:p>
        </p:txBody>
      </p:sp>
      <p:sp>
        <p:nvSpPr>
          <p:cNvPr id="12" name="TextBox 11"/>
          <p:cNvSpPr txBox="1"/>
          <p:nvPr/>
        </p:nvSpPr>
        <p:spPr>
          <a:xfrm>
            <a:off x="4038773" y="3670593"/>
            <a:ext cx="1693334" cy="369332"/>
          </a:xfrm>
          <a:prstGeom prst="rect">
            <a:avLst/>
          </a:prstGeom>
          <a:noFill/>
        </p:spPr>
        <p:txBody>
          <a:bodyPr wrap="square" rtlCol="0">
            <a:spAutoFit/>
          </a:bodyPr>
          <a:lstStyle/>
          <a:p>
            <a:r>
              <a:rPr lang="en-US" dirty="0" smtClean="0"/>
              <a:t>22/</a:t>
            </a:r>
            <a:r>
              <a:rPr lang="en-US" dirty="0"/>
              <a:t>9</a:t>
            </a:r>
            <a:r>
              <a:rPr lang="en-US" dirty="0" smtClean="0"/>
              <a:t>/2014</a:t>
            </a:r>
            <a:endParaRPr lang="en-US" dirty="0"/>
          </a:p>
        </p:txBody>
      </p:sp>
      <p:sp>
        <p:nvSpPr>
          <p:cNvPr id="3" name="TextBox 2"/>
          <p:cNvSpPr txBox="1"/>
          <p:nvPr/>
        </p:nvSpPr>
        <p:spPr>
          <a:xfrm>
            <a:off x="759574" y="4275667"/>
            <a:ext cx="2274315" cy="369332"/>
          </a:xfrm>
          <a:prstGeom prst="rect">
            <a:avLst/>
          </a:prstGeom>
          <a:noFill/>
        </p:spPr>
        <p:txBody>
          <a:bodyPr wrap="square" rtlCol="0">
            <a:spAutoFit/>
          </a:bodyPr>
          <a:lstStyle/>
          <a:p>
            <a:r>
              <a:rPr lang="en-US" b="1" dirty="0" smtClean="0">
                <a:solidFill>
                  <a:srgbClr val="FF0000"/>
                </a:solidFill>
              </a:rPr>
              <a:t>Orbital phase=0.21</a:t>
            </a:r>
            <a:endParaRPr lang="en-US" b="1" dirty="0">
              <a:solidFill>
                <a:srgbClr val="FF0000"/>
              </a:solidFill>
            </a:endParaRPr>
          </a:p>
        </p:txBody>
      </p:sp>
      <p:sp>
        <p:nvSpPr>
          <p:cNvPr id="13" name="TextBox 12"/>
          <p:cNvSpPr txBox="1"/>
          <p:nvPr/>
        </p:nvSpPr>
        <p:spPr>
          <a:xfrm>
            <a:off x="6257936" y="5834253"/>
            <a:ext cx="2274315" cy="369332"/>
          </a:xfrm>
          <a:prstGeom prst="rect">
            <a:avLst/>
          </a:prstGeom>
          <a:noFill/>
        </p:spPr>
        <p:txBody>
          <a:bodyPr wrap="square" rtlCol="0">
            <a:spAutoFit/>
          </a:bodyPr>
          <a:lstStyle/>
          <a:p>
            <a:r>
              <a:rPr lang="en-US" b="1" dirty="0" smtClean="0">
                <a:solidFill>
                  <a:srgbClr val="FF0000"/>
                </a:solidFill>
              </a:rPr>
              <a:t>Orbital phase=0.20</a:t>
            </a:r>
            <a:endParaRPr lang="en-US" b="1" dirty="0">
              <a:solidFill>
                <a:srgbClr val="FF0000"/>
              </a:solidFill>
            </a:endParaRPr>
          </a:p>
        </p:txBody>
      </p:sp>
      <p:sp>
        <p:nvSpPr>
          <p:cNvPr id="4" name="TextBox 3"/>
          <p:cNvSpPr txBox="1"/>
          <p:nvPr/>
        </p:nvSpPr>
        <p:spPr>
          <a:xfrm>
            <a:off x="6257936" y="1760466"/>
            <a:ext cx="2274315" cy="1477328"/>
          </a:xfrm>
          <a:prstGeom prst="rect">
            <a:avLst/>
          </a:prstGeom>
          <a:noFill/>
        </p:spPr>
        <p:txBody>
          <a:bodyPr wrap="square" rtlCol="0">
            <a:spAutoFit/>
          </a:bodyPr>
          <a:lstStyle/>
          <a:p>
            <a:r>
              <a:rPr lang="en-US" b="1" dirty="0" smtClean="0">
                <a:solidFill>
                  <a:srgbClr val="FF0000"/>
                </a:solidFill>
              </a:rPr>
              <a:t>Consistent results</a:t>
            </a:r>
          </a:p>
          <a:p>
            <a:endParaRPr lang="en-US" b="1" dirty="0">
              <a:solidFill>
                <a:srgbClr val="FF0000"/>
              </a:solidFill>
            </a:endParaRPr>
          </a:p>
          <a:p>
            <a:r>
              <a:rPr lang="en-US" b="1" dirty="0" smtClean="0">
                <a:solidFill>
                  <a:srgbClr val="FF0000"/>
                </a:solidFill>
              </a:rPr>
              <a:t>But would need to have observations at phase=0.5!</a:t>
            </a:r>
            <a:endParaRPr lang="en-US" b="1" dirty="0">
              <a:solidFill>
                <a:srgbClr val="FF0000"/>
              </a:solidFill>
            </a:endParaRPr>
          </a:p>
        </p:txBody>
      </p:sp>
      <p:sp>
        <p:nvSpPr>
          <p:cNvPr id="8" name="Footer Placeholder 7"/>
          <p:cNvSpPr>
            <a:spLocks noGrp="1"/>
          </p:cNvSpPr>
          <p:nvPr>
            <p:ph type="ftr" sz="quarter" idx="3"/>
          </p:nvPr>
        </p:nvSpPr>
        <p:spPr/>
        <p:txBody>
          <a:bodyPr/>
          <a:lstStyle/>
          <a:p>
            <a:r>
              <a:rPr lang="en-GB" smtClean="0"/>
              <a:t>H.Boffin - STEPS - July 2015</a:t>
            </a:r>
            <a:endParaRPr lang="en-GB" dirty="0" smtClean="0"/>
          </a:p>
        </p:txBody>
      </p:sp>
      <p:sp>
        <p:nvSpPr>
          <p:cNvPr id="14" name="Slide Number Placeholder 13"/>
          <p:cNvSpPr>
            <a:spLocks noGrp="1"/>
          </p:cNvSpPr>
          <p:nvPr>
            <p:ph type="sldNum" sz="quarter" idx="4"/>
          </p:nvPr>
        </p:nvSpPr>
        <p:spPr/>
        <p:txBody>
          <a:bodyPr/>
          <a:lstStyle/>
          <a:p>
            <a:fld id="{CD6CA89A-7F63-7545-9B43-AF7DF332BE1B}" type="slidenum">
              <a:rPr lang="en-GB" smtClean="0"/>
              <a:pPr/>
              <a:t>24</a:t>
            </a:fld>
            <a:endParaRPr lang="en-GB"/>
          </a:p>
        </p:txBody>
      </p:sp>
    </p:spTree>
    <p:extLst>
      <p:ext uri="{BB962C8B-B14F-4D97-AF65-F5344CB8AC3E}">
        <p14:creationId xmlns:p14="http://schemas.microsoft.com/office/powerpoint/2010/main" val="5636065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ltable6_symbio.jpg"/>
          <p:cNvPicPr>
            <a:picLocks noChangeAspect="1"/>
          </p:cNvPicPr>
          <p:nvPr/>
        </p:nvPicPr>
        <p:blipFill rotWithShape="1">
          <a:blip r:embed="rId3">
            <a:extLst>
              <a:ext uri="{28A0092B-C50C-407E-A947-70E740481C1C}">
                <a14:useLocalDpi xmlns:a14="http://schemas.microsoft.com/office/drawing/2010/main" val="0"/>
              </a:ext>
            </a:extLst>
          </a:blip>
          <a:srcRect t="13859"/>
          <a:stretch/>
        </p:blipFill>
        <p:spPr>
          <a:xfrm>
            <a:off x="833120" y="2130778"/>
            <a:ext cx="7782560" cy="2928072"/>
          </a:xfrm>
          <a:prstGeom prst="rect">
            <a:avLst/>
          </a:prstGeom>
        </p:spPr>
      </p:pic>
      <p:sp>
        <p:nvSpPr>
          <p:cNvPr id="6" name="TextBox 5"/>
          <p:cNvSpPr txBox="1"/>
          <p:nvPr/>
        </p:nvSpPr>
        <p:spPr>
          <a:xfrm>
            <a:off x="685800" y="5969000"/>
            <a:ext cx="4027311" cy="276999"/>
          </a:xfrm>
          <a:prstGeom prst="rect">
            <a:avLst/>
          </a:prstGeom>
          <a:noFill/>
        </p:spPr>
        <p:txBody>
          <a:bodyPr wrap="square" rtlCol="0">
            <a:spAutoFit/>
          </a:bodyPr>
          <a:lstStyle/>
          <a:p>
            <a:r>
              <a:rPr lang="en-US" sz="1200" dirty="0"/>
              <a:t>Boffin+, 2014</a:t>
            </a:r>
            <a:endParaRPr lang="en-US" sz="1200" dirty="0"/>
          </a:p>
        </p:txBody>
      </p:sp>
      <p:sp>
        <p:nvSpPr>
          <p:cNvPr id="7" name="Title 1"/>
          <p:cNvSpPr>
            <a:spLocks noGrp="1"/>
          </p:cNvSpPr>
          <p:nvPr>
            <p:ph type="title"/>
          </p:nvPr>
        </p:nvSpPr>
        <p:spPr>
          <a:xfrm>
            <a:off x="826294" y="0"/>
            <a:ext cx="8317706" cy="1073195"/>
          </a:xfrm>
        </p:spPr>
        <p:txBody>
          <a:bodyPr/>
          <a:lstStyle/>
          <a:p>
            <a:r>
              <a:rPr lang="en-US" dirty="0" smtClean="0"/>
              <a:t>PIONIER mini-survey</a:t>
            </a:r>
            <a:endParaRPr lang="en-US" dirty="0"/>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25</a:t>
            </a:fld>
            <a:endParaRPr lang="en-GB"/>
          </a:p>
        </p:txBody>
      </p:sp>
      <p:sp>
        <p:nvSpPr>
          <p:cNvPr id="8" name="Oval 7"/>
          <p:cNvSpPr/>
          <p:nvPr/>
        </p:nvSpPr>
        <p:spPr bwMode="auto">
          <a:xfrm>
            <a:off x="5418667" y="1779409"/>
            <a:ext cx="1185333" cy="327944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69619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Binaries</a:t>
            </a:r>
            <a:endParaRPr lang="en-US" dirty="0"/>
          </a:p>
        </p:txBody>
      </p:sp>
      <p:sp>
        <p:nvSpPr>
          <p:cNvPr id="3" name="Content Placeholder 2"/>
          <p:cNvSpPr>
            <a:spLocks noGrp="1"/>
          </p:cNvSpPr>
          <p:nvPr>
            <p:ph idx="4294967295"/>
          </p:nvPr>
        </p:nvSpPr>
        <p:spPr>
          <a:xfrm>
            <a:off x="685800" y="1304696"/>
            <a:ext cx="8218311" cy="4257022"/>
          </a:xfrm>
          <a:prstGeom prst="rect">
            <a:avLst/>
          </a:prstGeom>
        </p:spPr>
        <p:txBody>
          <a:bodyPr/>
          <a:lstStyle/>
          <a:p>
            <a:r>
              <a:rPr lang="en-US" dirty="0" smtClean="0"/>
              <a:t>Symbiotic </a:t>
            </a:r>
            <a:r>
              <a:rPr lang="en-US" dirty="0"/>
              <a:t>stars can be divided into two categories based on the nature of the components:</a:t>
            </a:r>
          </a:p>
          <a:p>
            <a:endParaRPr lang="en-US" dirty="0"/>
          </a:p>
        </p:txBody>
      </p:sp>
      <p:pic>
        <p:nvPicPr>
          <p:cNvPr id="5" name="Marcador de contenido 3"/>
          <p:cNvPicPr>
            <a:picLocks noChangeAspect="1"/>
          </p:cNvPicPr>
          <p:nvPr/>
        </p:nvPicPr>
        <p:blipFill>
          <a:blip r:embed="rId2"/>
          <a:srcRect t="-144" r="-183" b="5782"/>
          <a:stretch>
            <a:fillRect/>
          </a:stretch>
        </p:blipFill>
        <p:spPr>
          <a:xfrm>
            <a:off x="5184632" y="2941320"/>
            <a:ext cx="3271981" cy="2311400"/>
          </a:xfrm>
          <a:prstGeom prst="rect">
            <a:avLst/>
          </a:prstGeom>
        </p:spPr>
      </p:pic>
      <p:sp>
        <p:nvSpPr>
          <p:cNvPr id="6" name="TextBox 5"/>
          <p:cNvSpPr txBox="1"/>
          <p:nvPr/>
        </p:nvSpPr>
        <p:spPr>
          <a:xfrm>
            <a:off x="1026161" y="5252720"/>
            <a:ext cx="3073400" cy="923330"/>
          </a:xfrm>
          <a:prstGeom prst="rect">
            <a:avLst/>
          </a:prstGeom>
          <a:noFill/>
        </p:spPr>
        <p:txBody>
          <a:bodyPr wrap="square" rtlCol="0">
            <a:spAutoFit/>
          </a:bodyPr>
          <a:lstStyle/>
          <a:p>
            <a:pPr marL="0" lvl="1"/>
            <a:r>
              <a:rPr lang="en-US" dirty="0"/>
              <a:t>(a) a lobe-filling giant and a A-F main sequence star</a:t>
            </a:r>
          </a:p>
          <a:p>
            <a:endParaRPr lang="en-US" dirty="0"/>
          </a:p>
        </p:txBody>
      </p:sp>
      <p:sp>
        <p:nvSpPr>
          <p:cNvPr id="7" name="Rectangle 6"/>
          <p:cNvSpPr/>
          <p:nvPr/>
        </p:nvSpPr>
        <p:spPr>
          <a:xfrm>
            <a:off x="4812808" y="5252720"/>
            <a:ext cx="3643805" cy="923330"/>
          </a:xfrm>
          <a:prstGeom prst="rect">
            <a:avLst/>
          </a:prstGeom>
        </p:spPr>
        <p:txBody>
          <a:bodyPr wrap="square">
            <a:spAutoFit/>
          </a:bodyPr>
          <a:lstStyle/>
          <a:p>
            <a:pPr marL="342900" lvl="1" indent="0">
              <a:buNone/>
            </a:pPr>
            <a:r>
              <a:rPr lang="en-US" dirty="0"/>
              <a:t>(b) a white dwarf or </a:t>
            </a:r>
            <a:r>
              <a:rPr lang="en-US" dirty="0" err="1"/>
              <a:t>subdwarf</a:t>
            </a:r>
            <a:r>
              <a:rPr lang="en-US" dirty="0"/>
              <a:t> and a red giant losing mass in a stellar wind</a:t>
            </a:r>
          </a:p>
        </p:txBody>
      </p:sp>
      <p:pic>
        <p:nvPicPr>
          <p:cNvPr id="8" name="Picture 5" descr="blue-straggler-star"/>
          <p:cNvPicPr>
            <a:picLocks noChangeAspect="1" noChangeArrowheads="1"/>
          </p:cNvPicPr>
          <p:nvPr/>
        </p:nvPicPr>
        <p:blipFill>
          <a:blip r:embed="rId3"/>
          <a:srcRect/>
          <a:stretch>
            <a:fillRect/>
          </a:stretch>
        </p:blipFill>
        <p:spPr bwMode="auto">
          <a:xfrm>
            <a:off x="1026161" y="2941320"/>
            <a:ext cx="3048000" cy="2311400"/>
          </a:xfrm>
          <a:prstGeom prst="rect">
            <a:avLst/>
          </a:prstGeom>
          <a:noFill/>
        </p:spPr>
      </p:pic>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26</a:t>
            </a:fld>
            <a:endParaRPr lang="en-GB"/>
          </a:p>
        </p:txBody>
      </p:sp>
    </p:spTree>
    <p:extLst>
      <p:ext uri="{BB962C8B-B14F-4D97-AF65-F5344CB8AC3E}">
        <p14:creationId xmlns:p14="http://schemas.microsoft.com/office/powerpoint/2010/main" val="32716565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Binaries</a:t>
            </a:r>
            <a:endParaRPr lang="en-US" dirty="0"/>
          </a:p>
        </p:txBody>
      </p:sp>
      <p:sp>
        <p:nvSpPr>
          <p:cNvPr id="3" name="Content Placeholder 2"/>
          <p:cNvSpPr>
            <a:spLocks noGrp="1"/>
          </p:cNvSpPr>
          <p:nvPr>
            <p:ph idx="4294967295"/>
          </p:nvPr>
        </p:nvSpPr>
        <p:spPr>
          <a:xfrm>
            <a:off x="685800" y="1304696"/>
            <a:ext cx="8218311" cy="4257022"/>
          </a:xfrm>
          <a:prstGeom prst="rect">
            <a:avLst/>
          </a:prstGeom>
        </p:spPr>
        <p:txBody>
          <a:bodyPr/>
          <a:lstStyle/>
          <a:p>
            <a:r>
              <a:rPr lang="en-US" dirty="0" smtClean="0"/>
              <a:t>Symbiotic </a:t>
            </a:r>
            <a:r>
              <a:rPr lang="en-US" dirty="0"/>
              <a:t>stars can be divided into two categories based on the nature of the components:</a:t>
            </a:r>
          </a:p>
          <a:p>
            <a:endParaRPr lang="en-US" dirty="0"/>
          </a:p>
        </p:txBody>
      </p:sp>
      <p:pic>
        <p:nvPicPr>
          <p:cNvPr id="5" name="Marcador de contenido 3"/>
          <p:cNvPicPr>
            <a:picLocks noChangeAspect="1"/>
          </p:cNvPicPr>
          <p:nvPr/>
        </p:nvPicPr>
        <p:blipFill>
          <a:blip r:embed="rId2"/>
          <a:srcRect t="-144" r="-183" b="5782"/>
          <a:stretch>
            <a:fillRect/>
          </a:stretch>
        </p:blipFill>
        <p:spPr>
          <a:xfrm>
            <a:off x="1026160" y="4370921"/>
            <a:ext cx="1584000" cy="1118973"/>
          </a:xfrm>
          <a:prstGeom prst="rect">
            <a:avLst/>
          </a:prstGeom>
        </p:spPr>
      </p:pic>
      <p:pic>
        <p:nvPicPr>
          <p:cNvPr id="8" name="Picture 5" descr="blue-straggler-star"/>
          <p:cNvPicPr>
            <a:picLocks noChangeAspect="1" noChangeArrowheads="1"/>
          </p:cNvPicPr>
          <p:nvPr/>
        </p:nvPicPr>
        <p:blipFill>
          <a:blip r:embed="rId3"/>
          <a:srcRect/>
          <a:stretch>
            <a:fillRect/>
          </a:stretch>
        </p:blipFill>
        <p:spPr bwMode="auto">
          <a:xfrm>
            <a:off x="1026160" y="2941320"/>
            <a:ext cx="1570283" cy="1190798"/>
          </a:xfrm>
          <a:prstGeom prst="rect">
            <a:avLst/>
          </a:prstGeom>
          <a:noFill/>
        </p:spPr>
      </p:pic>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27</a:t>
            </a:fld>
            <a:endParaRPr lang="en-GB"/>
          </a:p>
        </p:txBody>
      </p:sp>
      <p:sp>
        <p:nvSpPr>
          <p:cNvPr id="10" name="TextBox 9"/>
          <p:cNvSpPr txBox="1"/>
          <p:nvPr/>
        </p:nvSpPr>
        <p:spPr>
          <a:xfrm>
            <a:off x="3302000" y="2879481"/>
            <a:ext cx="4642556" cy="1938992"/>
          </a:xfrm>
          <a:prstGeom prst="rect">
            <a:avLst/>
          </a:prstGeom>
          <a:noFill/>
        </p:spPr>
        <p:txBody>
          <a:bodyPr wrap="square" rtlCol="0">
            <a:spAutoFit/>
          </a:bodyPr>
          <a:lstStyle/>
          <a:p>
            <a:r>
              <a:rPr lang="en-US" sz="2400" dirty="0" smtClean="0"/>
              <a:t>Confirms conjecture by </a:t>
            </a:r>
            <a:r>
              <a:rPr lang="en-US" sz="2400" dirty="0"/>
              <a:t>K</a:t>
            </a:r>
            <a:r>
              <a:rPr lang="en-US" sz="2400" dirty="0" smtClean="0"/>
              <a:t>enyon &amp; </a:t>
            </a:r>
            <a:r>
              <a:rPr lang="en-US" sz="2400" dirty="0" err="1" smtClean="0"/>
              <a:t>Webbink</a:t>
            </a:r>
            <a:r>
              <a:rPr lang="en-US" sz="2400" dirty="0" smtClean="0"/>
              <a:t> (1984)</a:t>
            </a:r>
          </a:p>
          <a:p>
            <a:endParaRPr lang="en-US" sz="2400" dirty="0"/>
          </a:p>
          <a:p>
            <a:r>
              <a:rPr lang="en-US" sz="2400" dirty="0" smtClean="0"/>
              <a:t>RLOF: why is the mass transfer stable and is there no CE?</a:t>
            </a:r>
            <a:endParaRPr lang="en-US" sz="2400" dirty="0"/>
          </a:p>
        </p:txBody>
      </p:sp>
    </p:spTree>
    <p:extLst>
      <p:ext uri="{BB962C8B-B14F-4D97-AF65-F5344CB8AC3E}">
        <p14:creationId xmlns:p14="http://schemas.microsoft.com/office/powerpoint/2010/main" val="5746427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Binaries</a:t>
            </a:r>
            <a:endParaRPr lang="en-US" dirty="0"/>
          </a:p>
        </p:txBody>
      </p:sp>
      <p:sp>
        <p:nvSpPr>
          <p:cNvPr id="3" name="Content Placeholder 2"/>
          <p:cNvSpPr>
            <a:spLocks noGrp="1"/>
          </p:cNvSpPr>
          <p:nvPr>
            <p:ph idx="4294967295"/>
          </p:nvPr>
        </p:nvSpPr>
        <p:spPr>
          <a:xfrm>
            <a:off x="685800" y="1304696"/>
            <a:ext cx="8218311" cy="4257022"/>
          </a:xfrm>
          <a:prstGeom prst="rect">
            <a:avLst/>
          </a:prstGeom>
        </p:spPr>
        <p:txBody>
          <a:bodyPr/>
          <a:lstStyle/>
          <a:p>
            <a:r>
              <a:rPr lang="en-US" dirty="0" smtClean="0"/>
              <a:t>Symbiotic </a:t>
            </a:r>
            <a:r>
              <a:rPr lang="en-US" dirty="0"/>
              <a:t>stars can be divided into two categories based on the nature of the components:</a:t>
            </a:r>
          </a:p>
          <a:p>
            <a:endParaRPr lang="en-US" dirty="0"/>
          </a:p>
        </p:txBody>
      </p:sp>
      <p:pic>
        <p:nvPicPr>
          <p:cNvPr id="5" name="Marcador de contenido 3"/>
          <p:cNvPicPr>
            <a:picLocks noChangeAspect="1"/>
          </p:cNvPicPr>
          <p:nvPr/>
        </p:nvPicPr>
        <p:blipFill>
          <a:blip r:embed="rId2"/>
          <a:srcRect t="-144" r="-183" b="5782"/>
          <a:stretch>
            <a:fillRect/>
          </a:stretch>
        </p:blipFill>
        <p:spPr>
          <a:xfrm>
            <a:off x="1026160" y="4370921"/>
            <a:ext cx="1584000" cy="1118973"/>
          </a:xfrm>
          <a:prstGeom prst="rect">
            <a:avLst/>
          </a:prstGeom>
        </p:spPr>
      </p:pic>
      <p:pic>
        <p:nvPicPr>
          <p:cNvPr id="8" name="Picture 5" descr="blue-straggler-star"/>
          <p:cNvPicPr>
            <a:picLocks noChangeAspect="1" noChangeArrowheads="1"/>
          </p:cNvPicPr>
          <p:nvPr/>
        </p:nvPicPr>
        <p:blipFill>
          <a:blip r:embed="rId3"/>
          <a:srcRect/>
          <a:stretch>
            <a:fillRect/>
          </a:stretch>
        </p:blipFill>
        <p:spPr bwMode="auto">
          <a:xfrm>
            <a:off x="1026160" y="2941320"/>
            <a:ext cx="1570283" cy="1190798"/>
          </a:xfrm>
          <a:prstGeom prst="rect">
            <a:avLst/>
          </a:prstGeom>
          <a:noFill/>
        </p:spPr>
      </p:pic>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28</a:t>
            </a:fld>
            <a:endParaRPr lang="en-GB"/>
          </a:p>
        </p:txBody>
      </p:sp>
      <p:sp>
        <p:nvSpPr>
          <p:cNvPr id="10" name="TextBox 9"/>
          <p:cNvSpPr txBox="1"/>
          <p:nvPr/>
        </p:nvSpPr>
        <p:spPr>
          <a:xfrm>
            <a:off x="3302000" y="2879481"/>
            <a:ext cx="4642556" cy="1938992"/>
          </a:xfrm>
          <a:prstGeom prst="rect">
            <a:avLst/>
          </a:prstGeom>
          <a:noFill/>
        </p:spPr>
        <p:txBody>
          <a:bodyPr wrap="square" rtlCol="0">
            <a:spAutoFit/>
          </a:bodyPr>
          <a:lstStyle/>
          <a:p>
            <a:r>
              <a:rPr lang="en-US" sz="2400" dirty="0" smtClean="0"/>
              <a:t>Confirms conjecture by </a:t>
            </a:r>
            <a:r>
              <a:rPr lang="en-US" sz="2400" dirty="0"/>
              <a:t>K</a:t>
            </a:r>
            <a:r>
              <a:rPr lang="en-US" sz="2400" dirty="0" smtClean="0"/>
              <a:t>enyon &amp; </a:t>
            </a:r>
            <a:r>
              <a:rPr lang="en-US" sz="2400" dirty="0" err="1" smtClean="0"/>
              <a:t>Webbink</a:t>
            </a:r>
            <a:r>
              <a:rPr lang="en-US" sz="2400" dirty="0" smtClean="0"/>
              <a:t> (1984)</a:t>
            </a:r>
          </a:p>
          <a:p>
            <a:endParaRPr lang="en-US" sz="2400" dirty="0"/>
          </a:p>
          <a:p>
            <a:r>
              <a:rPr lang="en-US" sz="2400" dirty="0" smtClean="0"/>
              <a:t>RLOF: why is the mass transfer stable and is there no CE?</a:t>
            </a:r>
            <a:endParaRPr lang="en-US" sz="2400" dirty="0"/>
          </a:p>
        </p:txBody>
      </p:sp>
      <p:sp>
        <p:nvSpPr>
          <p:cNvPr id="6" name="TextBox 5"/>
          <p:cNvSpPr txBox="1"/>
          <p:nvPr/>
        </p:nvSpPr>
        <p:spPr>
          <a:xfrm>
            <a:off x="4247444" y="5164667"/>
            <a:ext cx="3443112" cy="1200329"/>
          </a:xfrm>
          <a:prstGeom prst="rect">
            <a:avLst/>
          </a:prstGeom>
          <a:noFill/>
          <a:ln>
            <a:solidFill>
              <a:srgbClr val="FF0000"/>
            </a:solidFill>
          </a:ln>
        </p:spPr>
        <p:txBody>
          <a:bodyPr wrap="square" rtlCol="0">
            <a:spAutoFit/>
          </a:bodyPr>
          <a:lstStyle/>
          <a:p>
            <a:r>
              <a:rPr lang="en-US" dirty="0" smtClean="0"/>
              <a:t>Answering this would address several binary star problems,</a:t>
            </a:r>
          </a:p>
          <a:p>
            <a:r>
              <a:rPr lang="en-US" dirty="0" smtClean="0"/>
              <a:t>cf. talks by </a:t>
            </a:r>
            <a:r>
              <a:rPr lang="en-US" dirty="0" err="1" smtClean="0"/>
              <a:t>Orsola</a:t>
            </a:r>
            <a:r>
              <a:rPr lang="en-US" dirty="0" smtClean="0"/>
              <a:t> De Marco and Michel </a:t>
            </a:r>
            <a:r>
              <a:rPr lang="en-US" dirty="0" err="1" smtClean="0"/>
              <a:t>Hillen</a:t>
            </a:r>
            <a:endParaRPr lang="en-US" dirty="0"/>
          </a:p>
        </p:txBody>
      </p:sp>
    </p:spTree>
    <p:extLst>
      <p:ext uri="{BB962C8B-B14F-4D97-AF65-F5344CB8AC3E}">
        <p14:creationId xmlns:p14="http://schemas.microsoft.com/office/powerpoint/2010/main" val="3004203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a:xfrm>
            <a:off x="6454775" y="4089400"/>
            <a:ext cx="2689225" cy="1849438"/>
          </a:xfrm>
          <a:prstGeom prst="rect">
            <a:avLst/>
          </a:prstGeom>
        </p:spPr>
        <p:txBody>
          <a:bodyPr/>
          <a:lstStyle/>
          <a:p>
            <a:r>
              <a:rPr lang="en-US">
                <a:solidFill>
                  <a:srgbClr val="FFFFFF"/>
                </a:solidFill>
                <a:latin typeface="BlairMdITC TT-Medium" charset="0"/>
              </a:rPr>
              <a:t>Thank you!</a:t>
            </a:r>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r>
              <a:rPr lang="en-US" smtClean="0"/>
              <a:t>H.Boffin - STEPS - July 2015</a:t>
            </a:r>
            <a:endParaRPr lang="en-US"/>
          </a:p>
        </p:txBody>
      </p:sp>
      <p:sp>
        <p:nvSpPr>
          <p:cNvPr id="3" name="Slide Number Placeholder 2"/>
          <p:cNvSpPr>
            <a:spLocks noGrp="1"/>
          </p:cNvSpPr>
          <p:nvPr>
            <p:ph type="sldNum" sz="quarter" idx="12"/>
          </p:nvPr>
        </p:nvSpPr>
        <p:spPr/>
        <p:txBody>
          <a:bodyPr/>
          <a:lstStyle/>
          <a:p>
            <a:fld id="{DD3C9F88-8B00-764C-915E-9A29D414D855}" type="slidenum">
              <a:rPr lang="en-US" smtClean="0"/>
              <a:t>29</a:t>
            </a:fld>
            <a:endParaRPr lang="en-US"/>
          </a:p>
        </p:txBody>
      </p:sp>
      <p:sp>
        <p:nvSpPr>
          <p:cNvPr id="5" name="TextBox 4"/>
          <p:cNvSpPr txBox="1"/>
          <p:nvPr/>
        </p:nvSpPr>
        <p:spPr>
          <a:xfrm>
            <a:off x="1580444" y="564444"/>
            <a:ext cx="3852334" cy="369332"/>
          </a:xfrm>
          <a:prstGeom prst="rect">
            <a:avLst/>
          </a:prstGeom>
          <a:noFill/>
        </p:spPr>
        <p:txBody>
          <a:bodyPr wrap="square" rtlCol="0">
            <a:spAutoFit/>
          </a:bodyPr>
          <a:lstStyle/>
          <a:p>
            <a:r>
              <a:rPr lang="en-US" dirty="0" smtClean="0">
                <a:solidFill>
                  <a:schemeClr val="bg1"/>
                </a:solidFill>
              </a:rPr>
              <a:t>Looking in more details at….</a:t>
            </a:r>
            <a:endParaRPr lang="en-US" dirty="0">
              <a:solidFill>
                <a:schemeClr val="bg1"/>
              </a:solidFill>
            </a:endParaRPr>
          </a:p>
        </p:txBody>
      </p:sp>
    </p:spTree>
    <p:extLst>
      <p:ext uri="{BB962C8B-B14F-4D97-AF65-F5344CB8AC3E}">
        <p14:creationId xmlns:p14="http://schemas.microsoft.com/office/powerpoint/2010/main" val="41500805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Angular Resolution: Visual binary</a:t>
            </a:r>
            <a:endParaRPr lang="en-US" dirty="0"/>
          </a:p>
        </p:txBody>
      </p:sp>
      <p:pic>
        <p:nvPicPr>
          <p:cNvPr id="7" name="Content Placeholder 6" descr="LuhCol.jpg"/>
          <p:cNvPicPr>
            <a:picLocks noGrp="1" noChangeAspect="1"/>
          </p:cNvPicPr>
          <p:nvPr>
            <p:ph idx="4294967295"/>
          </p:nvPr>
        </p:nvPicPr>
        <p:blipFill rotWithShape="1">
          <a:blip r:embed="rId2"/>
          <a:srcRect l="37336" t="66756" r="49655"/>
          <a:stretch/>
        </p:blipFill>
        <p:spPr>
          <a:xfrm>
            <a:off x="705555" y="1937891"/>
            <a:ext cx="1128889" cy="1891783"/>
          </a:xfrm>
          <a:prstGeom prst="rect">
            <a:avLst/>
          </a:prstGeom>
        </p:spPr>
      </p:pic>
      <p:sp>
        <p:nvSpPr>
          <p:cNvPr id="9" name="TextBox 8"/>
          <p:cNvSpPr txBox="1"/>
          <p:nvPr/>
        </p:nvSpPr>
        <p:spPr>
          <a:xfrm>
            <a:off x="705555" y="3969891"/>
            <a:ext cx="3124200" cy="738664"/>
          </a:xfrm>
          <a:prstGeom prst="rect">
            <a:avLst/>
          </a:prstGeom>
          <a:noFill/>
        </p:spPr>
        <p:txBody>
          <a:bodyPr wrap="square" rtlCol="0">
            <a:spAutoFit/>
          </a:bodyPr>
          <a:lstStyle/>
          <a:p>
            <a:r>
              <a:rPr lang="en-US" sz="1400" dirty="0" smtClean="0">
                <a:latin typeface="Century Gothic"/>
                <a:cs typeface="Century Gothic"/>
              </a:rPr>
              <a:t>Luhman</a:t>
            </a:r>
            <a:r>
              <a:rPr lang="en-US" sz="1400" dirty="0" smtClean="0">
                <a:latin typeface="Century Gothic"/>
                <a:cs typeface="Century Gothic"/>
              </a:rPr>
              <a:t>-16 AB</a:t>
            </a:r>
            <a:endParaRPr lang="en-US" sz="1400" dirty="0" smtClean="0">
              <a:latin typeface="Century Gothic"/>
              <a:cs typeface="Century Gothic"/>
            </a:endParaRPr>
          </a:p>
          <a:p>
            <a:r>
              <a:rPr lang="en-US" sz="1400" dirty="0" smtClean="0">
                <a:latin typeface="Century Gothic"/>
                <a:cs typeface="Century Gothic"/>
              </a:rPr>
              <a:t>Boffin</a:t>
            </a:r>
            <a:r>
              <a:rPr lang="en-US" sz="1400" dirty="0" smtClean="0">
                <a:latin typeface="Century Gothic"/>
                <a:cs typeface="Century Gothic"/>
              </a:rPr>
              <a:t>+ 13	</a:t>
            </a:r>
            <a:r>
              <a:rPr lang="en-US" sz="1400" dirty="0" smtClean="0">
                <a:latin typeface="Century Gothic"/>
                <a:cs typeface="Century Gothic"/>
              </a:rPr>
              <a:t>FORS2</a:t>
            </a:r>
          </a:p>
          <a:p>
            <a:r>
              <a:rPr lang="en-US" sz="1400" dirty="0" smtClean="0">
                <a:latin typeface="Century Gothic"/>
                <a:cs typeface="Century Gothic"/>
              </a:rPr>
              <a:t>0.5”–0.8” </a:t>
            </a:r>
            <a:endParaRPr lang="en-US" sz="1400" dirty="0">
              <a:latin typeface="Century Gothic"/>
              <a:cs typeface="Century Gothic"/>
            </a:endParaRPr>
          </a:p>
        </p:txBody>
      </p:sp>
      <p:pic>
        <p:nvPicPr>
          <p:cNvPr id="10" name="Picture 8"/>
          <p:cNvPicPr>
            <a:picLocks noChangeAspect="1" noChangeArrowheads="1"/>
          </p:cNvPicPr>
          <p:nvPr/>
        </p:nvPicPr>
        <p:blipFill>
          <a:blip r:embed="rId3"/>
          <a:srcRect/>
          <a:stretch>
            <a:fillRect/>
          </a:stretch>
        </p:blipFill>
        <p:spPr bwMode="auto">
          <a:xfrm>
            <a:off x="5088465" y="1276476"/>
            <a:ext cx="3245589" cy="2553197"/>
          </a:xfrm>
          <a:prstGeom prst="rect">
            <a:avLst/>
          </a:prstGeom>
          <a:noFill/>
          <a:ln w="12700" cap="sq">
            <a:noFill/>
            <a:miter lim="800000"/>
            <a:headEnd type="none" w="sm" len="sm"/>
            <a:tailEnd type="none" w="sm" len="sm"/>
          </a:ln>
          <a:effectLst/>
        </p:spPr>
      </p:pic>
      <p:sp>
        <p:nvSpPr>
          <p:cNvPr id="12" name="TextBox 11"/>
          <p:cNvSpPr txBox="1"/>
          <p:nvPr/>
        </p:nvSpPr>
        <p:spPr>
          <a:xfrm>
            <a:off x="3979333" y="2958446"/>
            <a:ext cx="3254022" cy="738664"/>
          </a:xfrm>
          <a:prstGeom prst="rect">
            <a:avLst/>
          </a:prstGeom>
          <a:noFill/>
        </p:spPr>
        <p:txBody>
          <a:bodyPr wrap="square" rtlCol="0">
            <a:spAutoFit/>
          </a:bodyPr>
          <a:lstStyle/>
          <a:p>
            <a:r>
              <a:rPr lang="en-US" sz="1400" dirty="0" smtClean="0">
                <a:latin typeface="Century Gothic"/>
                <a:cs typeface="Century Gothic"/>
              </a:rPr>
              <a:t>Sirius </a:t>
            </a:r>
          </a:p>
          <a:p>
            <a:r>
              <a:rPr lang="en-US" sz="1400" dirty="0" smtClean="0">
                <a:latin typeface="Century Gothic"/>
                <a:cs typeface="Century Gothic"/>
              </a:rPr>
              <a:t>HST or AO</a:t>
            </a:r>
            <a:endParaRPr lang="en-US" sz="1400" dirty="0" smtClean="0">
              <a:latin typeface="Century Gothic"/>
              <a:cs typeface="Century Gothic"/>
            </a:endParaRPr>
          </a:p>
          <a:p>
            <a:r>
              <a:rPr lang="en-US" sz="1400" dirty="0" smtClean="0">
                <a:latin typeface="Century Gothic"/>
                <a:cs typeface="Century Gothic"/>
              </a:rPr>
              <a:t>0.02”-0.05”</a:t>
            </a:r>
            <a:endParaRPr lang="en-US" sz="1400" dirty="0">
              <a:latin typeface="Century Gothic"/>
              <a:cs typeface="Century Gothic"/>
            </a:endParaRPr>
          </a:p>
        </p:txBody>
      </p:sp>
      <p:sp>
        <p:nvSpPr>
          <p:cNvPr id="15" name="Oval 14"/>
          <p:cNvSpPr/>
          <p:nvPr/>
        </p:nvSpPr>
        <p:spPr bwMode="auto">
          <a:xfrm>
            <a:off x="1663956" y="4233333"/>
            <a:ext cx="3600000" cy="3600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7" name="Oval 16"/>
          <p:cNvSpPr/>
          <p:nvPr/>
        </p:nvSpPr>
        <p:spPr bwMode="auto">
          <a:xfrm>
            <a:off x="-4515552" y="1073196"/>
            <a:ext cx="5418661" cy="1010280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TextBox 17"/>
          <p:cNvSpPr txBox="1"/>
          <p:nvPr/>
        </p:nvSpPr>
        <p:spPr>
          <a:xfrm>
            <a:off x="705555" y="1072417"/>
            <a:ext cx="1217587" cy="923330"/>
          </a:xfrm>
          <a:prstGeom prst="rect">
            <a:avLst/>
          </a:prstGeom>
          <a:noFill/>
        </p:spPr>
        <p:txBody>
          <a:bodyPr wrap="square" rtlCol="0">
            <a:spAutoFit/>
          </a:bodyPr>
          <a:lstStyle/>
          <a:p>
            <a:r>
              <a:rPr lang="en-US" dirty="0" smtClean="0"/>
              <a:t>8-m VLT</a:t>
            </a:r>
          </a:p>
          <a:p>
            <a:r>
              <a:rPr lang="en-US" dirty="0" smtClean="0"/>
              <a:t>Seeing-limited</a:t>
            </a:r>
            <a:endParaRPr lang="en-US" dirty="0"/>
          </a:p>
        </p:txBody>
      </p:sp>
      <p:sp>
        <p:nvSpPr>
          <p:cNvPr id="19" name="TextBox 18"/>
          <p:cNvSpPr txBox="1"/>
          <p:nvPr/>
        </p:nvSpPr>
        <p:spPr>
          <a:xfrm>
            <a:off x="3102427" y="1276477"/>
            <a:ext cx="1986039" cy="646331"/>
          </a:xfrm>
          <a:prstGeom prst="rect">
            <a:avLst/>
          </a:prstGeom>
          <a:noFill/>
        </p:spPr>
        <p:txBody>
          <a:bodyPr wrap="square" rtlCol="0">
            <a:spAutoFit/>
          </a:bodyPr>
          <a:lstStyle/>
          <a:p>
            <a:r>
              <a:rPr lang="en-US" dirty="0" smtClean="0"/>
              <a:t>HST or AO-limited</a:t>
            </a:r>
            <a:endParaRPr lang="en-US" dirty="0"/>
          </a:p>
        </p:txBody>
      </p:sp>
      <p:sp>
        <p:nvSpPr>
          <p:cNvPr id="4" name="Rectangle 3"/>
          <p:cNvSpPr/>
          <p:nvPr/>
        </p:nvSpPr>
        <p:spPr>
          <a:xfrm>
            <a:off x="5390445" y="3988671"/>
            <a:ext cx="4572000" cy="2308324"/>
          </a:xfrm>
          <a:prstGeom prst="rect">
            <a:avLst/>
          </a:prstGeom>
        </p:spPr>
        <p:txBody>
          <a:bodyPr>
            <a:spAutoFit/>
          </a:bodyPr>
          <a:lstStyle/>
          <a:p>
            <a:r>
              <a:rPr lang="en-US" dirty="0" smtClean="0"/>
              <a:t>0.05”</a:t>
            </a:r>
          </a:p>
          <a:p>
            <a:endParaRPr lang="en-US" dirty="0" smtClean="0"/>
          </a:p>
          <a:p>
            <a:r>
              <a:rPr lang="en-US" dirty="0" smtClean="0"/>
              <a:t>25 pc    </a:t>
            </a:r>
            <a:r>
              <a:rPr lang="en-US" dirty="0" smtClean="0">
                <a:sym typeface="Wingdings"/>
              </a:rPr>
              <a:t> </a:t>
            </a:r>
            <a:r>
              <a:rPr lang="en-US" dirty="0">
                <a:sym typeface="Wingdings"/>
              </a:rPr>
              <a:t>~1-2 AU	</a:t>
            </a:r>
            <a:r>
              <a:rPr lang="en-US" dirty="0" smtClean="0">
                <a:sym typeface="Wingdings"/>
              </a:rPr>
              <a:t>~</a:t>
            </a:r>
            <a:r>
              <a:rPr lang="en-US" dirty="0">
                <a:sym typeface="Wingdings"/>
              </a:rPr>
              <a:t>1-3 </a:t>
            </a:r>
            <a:r>
              <a:rPr lang="en-US" dirty="0" err="1">
                <a:sym typeface="Wingdings"/>
              </a:rPr>
              <a:t>yr</a:t>
            </a:r>
            <a:endParaRPr lang="en-US" dirty="0">
              <a:sym typeface="Wingdings"/>
            </a:endParaRPr>
          </a:p>
          <a:p>
            <a:r>
              <a:rPr lang="en-US" dirty="0" smtClean="0">
                <a:solidFill>
                  <a:srgbClr val="FF0000"/>
                </a:solidFill>
                <a:sym typeface="Wingdings"/>
              </a:rPr>
              <a:t>100 pc   </a:t>
            </a:r>
            <a:r>
              <a:rPr lang="en-US" dirty="0">
                <a:solidFill>
                  <a:srgbClr val="FF0000"/>
                </a:solidFill>
                <a:sym typeface="Wingdings"/>
              </a:rPr>
              <a:t>~5 AU	</a:t>
            </a:r>
            <a:r>
              <a:rPr lang="en-US" dirty="0" smtClean="0">
                <a:solidFill>
                  <a:srgbClr val="FF0000"/>
                </a:solidFill>
                <a:sym typeface="Wingdings"/>
              </a:rPr>
              <a:t>	~10 </a:t>
            </a:r>
            <a:r>
              <a:rPr lang="en-US" dirty="0" err="1">
                <a:solidFill>
                  <a:srgbClr val="FF0000"/>
                </a:solidFill>
                <a:sym typeface="Wingdings"/>
              </a:rPr>
              <a:t>yr</a:t>
            </a:r>
            <a:endParaRPr lang="en-US" dirty="0">
              <a:solidFill>
                <a:srgbClr val="FF0000"/>
              </a:solidFill>
              <a:sym typeface="Wingdings"/>
            </a:endParaRPr>
          </a:p>
          <a:p>
            <a:r>
              <a:rPr lang="en-US" dirty="0" smtClean="0">
                <a:sym typeface="Wingdings"/>
              </a:rPr>
              <a:t>1.5 </a:t>
            </a:r>
            <a:r>
              <a:rPr lang="en-US" dirty="0" err="1" smtClean="0">
                <a:sym typeface="Wingdings"/>
              </a:rPr>
              <a:t>kpc</a:t>
            </a:r>
            <a:r>
              <a:rPr lang="en-US" dirty="0" smtClean="0">
                <a:sym typeface="Wingdings"/>
              </a:rPr>
              <a:t>  </a:t>
            </a:r>
            <a:r>
              <a:rPr lang="en-US" dirty="0">
                <a:sym typeface="Wingdings"/>
              </a:rPr>
              <a:t>75 AU		</a:t>
            </a:r>
            <a:r>
              <a:rPr lang="en-US" dirty="0" smtClean="0">
                <a:sym typeface="Wingdings"/>
              </a:rPr>
              <a:t>~100 </a:t>
            </a:r>
            <a:r>
              <a:rPr lang="en-US" dirty="0" err="1" smtClean="0">
                <a:sym typeface="Wingdings"/>
              </a:rPr>
              <a:t>yr</a:t>
            </a:r>
            <a:endParaRPr lang="en-US" dirty="0" smtClean="0">
              <a:sym typeface="Wingdings"/>
            </a:endParaRPr>
          </a:p>
          <a:p>
            <a:r>
              <a:rPr lang="en-US" dirty="0" smtClean="0">
                <a:sym typeface="Wingdings"/>
              </a:rPr>
              <a:t>(</a:t>
            </a:r>
            <a:r>
              <a:rPr lang="en-US" dirty="0">
                <a:sym typeface="Wingdings"/>
              </a:rPr>
              <a:t>massive stars)							</a:t>
            </a:r>
          </a:p>
          <a:p>
            <a:endParaRPr lang="en-US" dirty="0"/>
          </a:p>
        </p:txBody>
      </p:sp>
      <p:sp>
        <p:nvSpPr>
          <p:cNvPr id="5" name="Footer Placeholder 4"/>
          <p:cNvSpPr>
            <a:spLocks noGrp="1"/>
          </p:cNvSpPr>
          <p:nvPr>
            <p:ph type="ftr" sz="quarter" idx="3"/>
          </p:nvPr>
        </p:nvSpPr>
        <p:spPr/>
        <p:txBody>
          <a:bodyPr/>
          <a:lstStyle/>
          <a:p>
            <a:r>
              <a:rPr lang="en-GB" smtClean="0"/>
              <a:t>H.Boffin - STEPS - July 2015</a:t>
            </a:r>
            <a:endParaRPr lang="en-GB" dirty="0" smtClean="0"/>
          </a:p>
        </p:txBody>
      </p:sp>
      <p:sp>
        <p:nvSpPr>
          <p:cNvPr id="6" name="Slide Number Placeholder 5"/>
          <p:cNvSpPr>
            <a:spLocks noGrp="1"/>
          </p:cNvSpPr>
          <p:nvPr>
            <p:ph type="sldNum" sz="quarter" idx="4"/>
          </p:nvPr>
        </p:nvSpPr>
        <p:spPr/>
        <p:txBody>
          <a:bodyPr/>
          <a:lstStyle/>
          <a:p>
            <a:fld id="{CD6CA89A-7F63-7545-9B43-AF7DF332BE1B}" type="slidenum">
              <a:rPr lang="en-GB" smtClean="0"/>
              <a:pPr/>
              <a:t>3</a:t>
            </a:fld>
            <a:endParaRPr lang="en-GB"/>
          </a:p>
        </p:txBody>
      </p:sp>
    </p:spTree>
    <p:extLst>
      <p:ext uri="{BB962C8B-B14F-4D97-AF65-F5344CB8AC3E}">
        <p14:creationId xmlns:p14="http://schemas.microsoft.com/office/powerpoint/2010/main" val="22717891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effectLst>
            <a:outerShdw blurRad="127000" dist="76199" dir="2700000" algn="ctr" rotWithShape="0">
              <a:schemeClr val="bg2">
                <a:alpha val="75000"/>
              </a:schemeClr>
            </a:outerShdw>
          </a:effectLst>
        </p:spPr>
        <p:txBody>
          <a:bodyPr rtlCol="0">
            <a:normAutofit/>
          </a:bodyPr>
          <a:lstStyle/>
          <a:p>
            <a:pPr fontAlgn="auto">
              <a:spcAft>
                <a:spcPts val="0"/>
              </a:spcAft>
              <a:defRPr/>
            </a:pPr>
            <a:r>
              <a:rPr lang="en-US" dirty="0">
                <a:ea typeface="+mj-ea"/>
              </a:rPr>
              <a:t>SS </a:t>
            </a:r>
            <a:r>
              <a:rPr lang="en-US" dirty="0" err="1">
                <a:ea typeface="+mj-ea"/>
              </a:rPr>
              <a:t>Lep</a:t>
            </a:r>
            <a:r>
              <a:rPr lang="en-US" dirty="0">
                <a:ea typeface="+mj-ea"/>
              </a:rPr>
              <a:t> = </a:t>
            </a:r>
            <a:r>
              <a:rPr lang="en-US" dirty="0" smtClean="0">
                <a:ea typeface="+mj-ea"/>
              </a:rPr>
              <a:t>17 </a:t>
            </a:r>
            <a:r>
              <a:rPr lang="en-US" dirty="0" err="1" smtClean="0">
                <a:ea typeface="+mj-ea"/>
              </a:rPr>
              <a:t>Lep</a:t>
            </a:r>
            <a:r>
              <a:rPr lang="en-US" dirty="0" smtClean="0">
                <a:ea typeface="+mj-ea"/>
              </a:rPr>
              <a:t> = HD </a:t>
            </a:r>
            <a:r>
              <a:rPr lang="en-US" dirty="0">
                <a:ea typeface="+mj-ea"/>
              </a:rPr>
              <a:t>41511</a:t>
            </a:r>
          </a:p>
        </p:txBody>
      </p:sp>
      <p:sp>
        <p:nvSpPr>
          <p:cNvPr id="83970" name="Rectangle 2"/>
          <p:cNvSpPr>
            <a:spLocks noGrp="1" noChangeArrowheads="1"/>
          </p:cNvSpPr>
          <p:nvPr>
            <p:ph idx="4294967295"/>
          </p:nvPr>
        </p:nvSpPr>
        <p:spPr>
          <a:xfrm>
            <a:off x="893763" y="1946275"/>
            <a:ext cx="7358062" cy="4017963"/>
          </a:xfrm>
          <a:prstGeom prst="rect">
            <a:avLst/>
          </a:prstGeom>
        </p:spPr>
        <p:txBody>
          <a:bodyPr lIns="64291" tIns="32146" rIns="64291" bIns="32146">
            <a:normAutofit/>
          </a:bodyPr>
          <a:lstStyle/>
          <a:p>
            <a:pPr marL="738188" indent="-457200">
              <a:buSzPct val="155000"/>
              <a:buFont typeface="Arial"/>
              <a:buChar char="•"/>
            </a:pPr>
            <a:r>
              <a:rPr lang="en-US" sz="2800" dirty="0">
                <a:ea typeface="Calibri" charset="0"/>
                <a:cs typeface="Calibri" charset="0"/>
                <a:sym typeface="Helvetica Neue" charset="0"/>
              </a:rPr>
              <a:t>V = 5.0 !</a:t>
            </a:r>
          </a:p>
          <a:p>
            <a:pPr marL="738188" indent="-457200">
              <a:buSzPct val="155000"/>
              <a:buFont typeface="Arial"/>
              <a:buChar char="•"/>
            </a:pPr>
            <a:r>
              <a:rPr lang="en-US" sz="2800" dirty="0">
                <a:ea typeface="Calibri" charset="0"/>
                <a:cs typeface="Calibri" charset="0"/>
                <a:sym typeface="Helvetica Neue" charset="0"/>
              </a:rPr>
              <a:t>M4 III star + A1 companion</a:t>
            </a:r>
          </a:p>
          <a:p>
            <a:pPr marL="738188" indent="-457200">
              <a:buSzPct val="155000"/>
              <a:buFont typeface="Arial"/>
              <a:buChar char="•"/>
            </a:pPr>
            <a:r>
              <a:rPr lang="en-US" sz="2800" dirty="0">
                <a:ea typeface="Calibri" charset="0"/>
                <a:cs typeface="Calibri" charset="0"/>
                <a:sym typeface="Helvetica Neue" charset="0"/>
              </a:rPr>
              <a:t>P = 260.3 </a:t>
            </a:r>
            <a:r>
              <a:rPr lang="en-US" sz="2800" dirty="0" err="1">
                <a:ea typeface="Calibri" charset="0"/>
                <a:cs typeface="Calibri" charset="0"/>
                <a:sym typeface="Helvetica Neue" charset="0"/>
              </a:rPr>
              <a:t>d</a:t>
            </a:r>
            <a:r>
              <a:rPr lang="en-US" sz="2800" dirty="0">
                <a:ea typeface="Calibri" charset="0"/>
                <a:cs typeface="Calibri" charset="0"/>
                <a:sym typeface="Helvetica Neue" charset="0"/>
              </a:rPr>
              <a:t> </a:t>
            </a:r>
          </a:p>
          <a:p>
            <a:pPr marL="738188" indent="-457200">
              <a:buSzPct val="155000"/>
              <a:buFont typeface="Arial"/>
              <a:buChar char="•"/>
            </a:pPr>
            <a:r>
              <a:rPr lang="en-US" sz="2800" dirty="0">
                <a:ea typeface="Calibri" charset="0"/>
                <a:cs typeface="Calibri" charset="0"/>
                <a:sym typeface="Helvetica Neue" charset="0"/>
              </a:rPr>
              <a:t>M </a:t>
            </a:r>
            <a:r>
              <a:rPr lang="en-US" sz="2800" dirty="0" smtClean="0">
                <a:ea typeface="Calibri" charset="0"/>
                <a:cs typeface="Calibri" charset="0"/>
                <a:sym typeface="Helvetica Neue" charset="0"/>
              </a:rPr>
              <a:t>giant is </a:t>
            </a:r>
            <a:r>
              <a:rPr lang="en-US" sz="2800" dirty="0" smtClean="0">
                <a:ea typeface="Calibri" charset="0"/>
                <a:cs typeface="Calibri" charset="0"/>
                <a:sym typeface="Helvetica Neue" charset="0"/>
              </a:rPr>
              <a:t>the least </a:t>
            </a:r>
            <a:r>
              <a:rPr lang="en-US" sz="2800" dirty="0">
                <a:ea typeface="Calibri" charset="0"/>
                <a:cs typeface="Calibri" charset="0"/>
                <a:sym typeface="Helvetica Neue" charset="0"/>
              </a:rPr>
              <a:t>massive of two : mass </a:t>
            </a:r>
            <a:r>
              <a:rPr lang="en-US" sz="2800" dirty="0" smtClean="0">
                <a:ea typeface="Calibri" charset="0"/>
                <a:cs typeface="Calibri" charset="0"/>
                <a:sym typeface="Helvetica Neue" charset="0"/>
              </a:rPr>
              <a:t>reversal </a:t>
            </a:r>
            <a:r>
              <a:rPr lang="en-US" sz="2800" dirty="0" smtClean="0">
                <a:ea typeface="Calibri" charset="0"/>
                <a:cs typeface="Calibri" charset="0"/>
                <a:sym typeface="Helvetica Neue" charset="0"/>
              </a:rPr>
              <a:t>(</a:t>
            </a:r>
            <a:r>
              <a:rPr lang="en-US" sz="2800" dirty="0" err="1" smtClean="0">
                <a:ea typeface="Calibri" charset="0"/>
                <a:cs typeface="Calibri" charset="0"/>
                <a:sym typeface="Helvetica Neue" charset="0"/>
              </a:rPr>
              <a:t>Algol</a:t>
            </a:r>
            <a:r>
              <a:rPr lang="en-US" sz="2800" dirty="0" smtClean="0">
                <a:ea typeface="Calibri" charset="0"/>
                <a:cs typeface="Calibri" charset="0"/>
                <a:sym typeface="Helvetica Neue" charset="0"/>
              </a:rPr>
              <a:t>)</a:t>
            </a:r>
          </a:p>
          <a:p>
            <a:pPr marL="738188" indent="-457200">
              <a:buSzPct val="155000"/>
              <a:buFont typeface="Arial"/>
              <a:buChar char="•"/>
            </a:pPr>
            <a:r>
              <a:rPr lang="en-US" dirty="0" smtClean="0">
                <a:ea typeface="Calibri" charset="0"/>
                <a:cs typeface="Calibri" charset="0"/>
                <a:sym typeface="Helvetica Neue" charset="0"/>
              </a:rPr>
              <a:t>Mass transfer ongoing</a:t>
            </a:r>
            <a:endParaRPr lang="en-US" sz="2800" dirty="0" smtClean="0">
              <a:ea typeface="Calibri" charset="0"/>
              <a:cs typeface="Calibri" charset="0"/>
              <a:sym typeface="Helvetica Neue" charset="0"/>
            </a:endParaRPr>
          </a:p>
        </p:txBody>
      </p:sp>
      <p:sp>
        <p:nvSpPr>
          <p:cNvPr id="2" name="TextBox 1"/>
          <p:cNvSpPr txBox="1"/>
          <p:nvPr/>
        </p:nvSpPr>
        <p:spPr>
          <a:xfrm>
            <a:off x="5637212" y="5296932"/>
            <a:ext cx="2614613" cy="369332"/>
          </a:xfrm>
          <a:prstGeom prst="rect">
            <a:avLst/>
          </a:prstGeom>
          <a:noFill/>
        </p:spPr>
        <p:txBody>
          <a:bodyPr wrap="square" rtlCol="0">
            <a:spAutoFit/>
          </a:bodyPr>
          <a:lstStyle/>
          <a:p>
            <a:r>
              <a:rPr lang="en-US" dirty="0" smtClean="0"/>
              <a:t>Welty &amp; Wade 1995</a:t>
            </a:r>
            <a:endParaRPr lang="en-US" dirty="0"/>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30</a:t>
            </a:fld>
            <a:endParaRPr lang="en-GB"/>
          </a:p>
        </p:txBody>
      </p:sp>
    </p:spTree>
    <p:extLst>
      <p:ext uri="{BB962C8B-B14F-4D97-AF65-F5344CB8AC3E}">
        <p14:creationId xmlns:p14="http://schemas.microsoft.com/office/powerpoint/2010/main" val="2249910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ítulo 1"/>
          <p:cNvSpPr>
            <a:spLocks noGrp="1"/>
          </p:cNvSpPr>
          <p:nvPr>
            <p:ph type="title"/>
          </p:nvPr>
        </p:nvSpPr>
        <p:spPr/>
        <p:txBody>
          <a:bodyPr/>
          <a:lstStyle/>
          <a:p>
            <a:r>
              <a:rPr lang="en-US" dirty="0" smtClean="0">
                <a:latin typeface="BlairMdITC TT-Medium" charset="0"/>
                <a:sym typeface="Helvetica Neue Medium" charset="0"/>
              </a:rPr>
              <a:t>Image </a:t>
            </a:r>
            <a:r>
              <a:rPr lang="en-US" dirty="0" smtClean="0">
                <a:latin typeface="BlairMdITC TT-Medium" charset="0"/>
                <a:sym typeface="Helvetica Neue Medium" charset="0"/>
              </a:rPr>
              <a:t>Reconstruction</a:t>
            </a:r>
            <a:endParaRPr lang="es-ES" dirty="0">
              <a:latin typeface="BlairMdITC TT-Medium" charset="0"/>
            </a:endParaRPr>
          </a:p>
        </p:txBody>
      </p:sp>
      <p:sp>
        <p:nvSpPr>
          <p:cNvPr id="43010" name="Rectangle 2"/>
          <p:cNvSpPr>
            <a:spLocks noGrp="1" noChangeArrowheads="1"/>
          </p:cNvSpPr>
          <p:nvPr>
            <p:ph idx="4294967295"/>
          </p:nvPr>
        </p:nvSpPr>
        <p:spPr>
          <a:xfrm>
            <a:off x="917399" y="1889918"/>
            <a:ext cx="4989512" cy="931863"/>
          </a:xfrm>
          <a:prstGeom prst="rect">
            <a:avLst/>
          </a:prstGeom>
          <a:ln>
            <a:noFill/>
          </a:ln>
        </p:spPr>
        <p:txBody>
          <a:bodyPr lIns="64291" tIns="32146" rIns="64291" bIns="32146" rtlCol="0">
            <a:noAutofit/>
          </a:bodyPr>
          <a:lstStyle/>
          <a:p>
            <a:pPr marL="0" indent="0" fontAlgn="auto">
              <a:spcAft>
                <a:spcPts val="0"/>
              </a:spcAft>
              <a:buFont typeface="Arial"/>
              <a:buNone/>
              <a:defRPr/>
            </a:pPr>
            <a:r>
              <a:rPr lang="en-US" sz="2400" dirty="0" smtClean="0">
                <a:cs typeface="Calibri"/>
              </a:rPr>
              <a:t>PIONIER </a:t>
            </a:r>
            <a:r>
              <a:rPr lang="en-US" sz="2400" dirty="0">
                <a:cs typeface="Calibri"/>
              </a:rPr>
              <a:t>data - 2 month-span</a:t>
            </a:r>
          </a:p>
        </p:txBody>
      </p:sp>
      <p:pic>
        <p:nvPicPr>
          <p:cNvPr id="86018" name="Picture 1"/>
          <p:cNvPicPr>
            <a:picLocks noChangeAspect="1" noChangeArrowheads="1"/>
          </p:cNvPicPr>
          <p:nvPr/>
        </p:nvPicPr>
        <p:blipFill>
          <a:blip r:embed="rId3"/>
          <a:srcRect/>
          <a:stretch>
            <a:fillRect/>
          </a:stretch>
        </p:blipFill>
        <p:spPr bwMode="auto">
          <a:xfrm>
            <a:off x="189089" y="2355850"/>
            <a:ext cx="8770938" cy="3803650"/>
          </a:xfrm>
          <a:prstGeom prst="rect">
            <a:avLst/>
          </a:prstGeom>
          <a:noFill/>
          <a:ln w="12700">
            <a:noFill/>
            <a:miter lim="800000"/>
            <a:headEnd/>
            <a:tailEnd/>
          </a:ln>
        </p:spPr>
      </p:pic>
      <p:sp>
        <p:nvSpPr>
          <p:cNvPr id="86019" name="Rectangle 3"/>
          <p:cNvSpPr>
            <a:spLocks/>
          </p:cNvSpPr>
          <p:nvPr/>
        </p:nvSpPr>
        <p:spPr bwMode="auto">
          <a:xfrm>
            <a:off x="723900" y="1325563"/>
            <a:ext cx="7751763" cy="447675"/>
          </a:xfrm>
          <a:prstGeom prst="rect">
            <a:avLst/>
          </a:prstGeom>
          <a:noFill/>
          <a:ln w="12700">
            <a:noFill/>
            <a:miter lim="800000"/>
            <a:headEnd/>
            <a:tailEnd/>
          </a:ln>
        </p:spPr>
        <p:txBody>
          <a:bodyPr lIns="0" tIns="0" rIns="0" bIns="0" anchor="ctr">
            <a:prstTxWarp prst="textNoShape">
              <a:avLst/>
            </a:prstTxWarp>
          </a:bodyPr>
          <a:lstStyle/>
          <a:p>
            <a:endParaRPr lang="en-US" sz="2500">
              <a:latin typeface="Helvetica Neue" charset="0"/>
              <a:ea typeface="Helvetica Neue" charset="0"/>
              <a:cs typeface="Helvetica Neue" charset="0"/>
              <a:sym typeface="Helvetica Neue" charset="0"/>
            </a:endParaRPr>
          </a:p>
        </p:txBody>
      </p:sp>
      <p:sp>
        <p:nvSpPr>
          <p:cNvPr id="86020" name="Rectangle 5"/>
          <p:cNvSpPr>
            <a:spLocks/>
          </p:cNvSpPr>
          <p:nvPr/>
        </p:nvSpPr>
        <p:spPr bwMode="auto">
          <a:xfrm>
            <a:off x="2535238" y="125413"/>
            <a:ext cx="4073525" cy="579437"/>
          </a:xfrm>
          <a:prstGeom prst="rect">
            <a:avLst/>
          </a:prstGeom>
          <a:noFill/>
          <a:ln w="12700">
            <a:noFill/>
            <a:miter lim="800000"/>
            <a:headEnd/>
            <a:tailEnd/>
          </a:ln>
        </p:spPr>
        <p:txBody>
          <a:bodyPr lIns="0" tIns="0" rIns="0" bIns="0" anchor="ctr">
            <a:prstTxWarp prst="textNoShape">
              <a:avLst/>
            </a:prstTxWarp>
          </a:bodyPr>
          <a:lstStyle/>
          <a:p>
            <a:endParaRPr lang="en-US" sz="3400">
              <a:solidFill>
                <a:srgbClr val="FFFFFF"/>
              </a:solidFill>
              <a:latin typeface="Helvetica Neue Medium" charset="0"/>
              <a:ea typeface="Helvetica Neue Medium" charset="0"/>
              <a:cs typeface="Helvetica Neue Medium" charset="0"/>
              <a:sym typeface="Helvetica Neue Medium" charset="0"/>
            </a:endParaRPr>
          </a:p>
        </p:txBody>
      </p:sp>
      <p:sp>
        <p:nvSpPr>
          <p:cNvPr id="86022" name="CuadroTexto 2"/>
          <p:cNvSpPr txBox="1">
            <a:spLocks noChangeArrowheads="1"/>
          </p:cNvSpPr>
          <p:nvPr/>
        </p:nvSpPr>
        <p:spPr bwMode="auto">
          <a:xfrm>
            <a:off x="650875" y="6159500"/>
            <a:ext cx="3454400" cy="307975"/>
          </a:xfrm>
          <a:prstGeom prst="rect">
            <a:avLst/>
          </a:prstGeom>
          <a:noFill/>
          <a:ln w="9525">
            <a:noFill/>
            <a:miter lim="800000"/>
            <a:headEnd/>
            <a:tailEnd/>
          </a:ln>
        </p:spPr>
        <p:txBody>
          <a:bodyPr>
            <a:prstTxWarp prst="textNoShape">
              <a:avLst/>
            </a:prstTxWarp>
            <a:spAutoFit/>
          </a:bodyPr>
          <a:lstStyle/>
          <a:p>
            <a:r>
              <a:rPr lang="es-ES" sz="1400" dirty="0" err="1" smtClean="0"/>
              <a:t>Blind</a:t>
            </a:r>
            <a:r>
              <a:rPr lang="es-ES" sz="1400" dirty="0" smtClean="0"/>
              <a:t>+ 2011</a:t>
            </a:r>
            <a:endParaRPr lang="es-ES" sz="1400" dirty="0"/>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31</a:t>
            </a:fld>
            <a:endParaRPr lang="en-GB"/>
          </a:p>
        </p:txBody>
      </p:sp>
    </p:spTree>
    <p:extLst>
      <p:ext uri="{BB962C8B-B14F-4D97-AF65-F5344CB8AC3E}">
        <p14:creationId xmlns:p14="http://schemas.microsoft.com/office/powerpoint/2010/main" val="7992363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7360" r="11829"/>
          <a:stretch/>
        </p:blipFill>
        <p:spPr>
          <a:xfrm>
            <a:off x="2000999" y="1425222"/>
            <a:ext cx="5181557" cy="5163362"/>
          </a:xfrm>
          <a:prstGeom prst="rect">
            <a:avLst/>
          </a:prstGeom>
        </p:spPr>
      </p:pic>
      <p:sp>
        <p:nvSpPr>
          <p:cNvPr id="3" name="CuadroTexto 2"/>
          <p:cNvSpPr txBox="1">
            <a:spLocks noChangeArrowheads="1"/>
          </p:cNvSpPr>
          <p:nvPr/>
        </p:nvSpPr>
        <p:spPr bwMode="auto">
          <a:xfrm rot="16200000">
            <a:off x="119812" y="4487262"/>
            <a:ext cx="3454400" cy="307975"/>
          </a:xfrm>
          <a:prstGeom prst="rect">
            <a:avLst/>
          </a:prstGeom>
          <a:noFill/>
          <a:ln w="9525">
            <a:noFill/>
            <a:miter lim="800000"/>
            <a:headEnd/>
            <a:tailEnd/>
          </a:ln>
        </p:spPr>
        <p:txBody>
          <a:bodyPr>
            <a:prstTxWarp prst="textNoShape">
              <a:avLst/>
            </a:prstTxWarp>
            <a:spAutoFit/>
          </a:bodyPr>
          <a:lstStyle/>
          <a:p>
            <a:r>
              <a:rPr lang="es-ES" sz="1400" dirty="0" err="1" smtClean="0"/>
              <a:t>Blind</a:t>
            </a:r>
            <a:r>
              <a:rPr lang="es-ES" sz="1400" dirty="0" smtClean="0"/>
              <a:t>+ 2011</a:t>
            </a:r>
            <a:endParaRPr lang="es-ES" sz="1400" dirty="0"/>
          </a:p>
        </p:txBody>
      </p:sp>
      <p:sp>
        <p:nvSpPr>
          <p:cNvPr id="2" name="Title 1"/>
          <p:cNvSpPr>
            <a:spLocks noGrp="1"/>
          </p:cNvSpPr>
          <p:nvPr>
            <p:ph type="title"/>
          </p:nvPr>
        </p:nvSpPr>
        <p:spPr/>
        <p:txBody>
          <a:bodyPr/>
          <a:lstStyle/>
          <a:p>
            <a:r>
              <a:rPr lang="en-US" dirty="0"/>
              <a:t>Orbit</a:t>
            </a:r>
          </a:p>
        </p:txBody>
      </p:sp>
      <p:sp>
        <p:nvSpPr>
          <p:cNvPr id="6" name="TextBox 5"/>
          <p:cNvSpPr txBox="1"/>
          <p:nvPr/>
        </p:nvSpPr>
        <p:spPr>
          <a:xfrm>
            <a:off x="7464778" y="1947333"/>
            <a:ext cx="1397000" cy="923330"/>
          </a:xfrm>
          <a:prstGeom prst="rect">
            <a:avLst/>
          </a:prstGeom>
          <a:noFill/>
        </p:spPr>
        <p:txBody>
          <a:bodyPr wrap="square" rtlCol="0">
            <a:spAutoFit/>
          </a:bodyPr>
          <a:lstStyle/>
          <a:p>
            <a:r>
              <a:rPr lang="en-US" dirty="0" smtClean="0"/>
              <a:t>Adding AMBER data</a:t>
            </a:r>
            <a:endParaRPr lang="en-US" dirty="0"/>
          </a:p>
        </p:txBody>
      </p:sp>
      <p:sp>
        <p:nvSpPr>
          <p:cNvPr id="7" name="Footer Placeholder 6"/>
          <p:cNvSpPr>
            <a:spLocks noGrp="1"/>
          </p:cNvSpPr>
          <p:nvPr>
            <p:ph type="ftr" sz="quarter" idx="3"/>
          </p:nvPr>
        </p:nvSpPr>
        <p:spPr/>
        <p:txBody>
          <a:bodyPr/>
          <a:lstStyle/>
          <a:p>
            <a:r>
              <a:rPr lang="en-GB" smtClean="0"/>
              <a:t>H.Boffin - STEPS - July 2015</a:t>
            </a:r>
            <a:endParaRPr lang="en-GB" dirty="0" smtClean="0"/>
          </a:p>
        </p:txBody>
      </p:sp>
      <p:sp>
        <p:nvSpPr>
          <p:cNvPr id="8" name="Slide Number Placeholder 7"/>
          <p:cNvSpPr>
            <a:spLocks noGrp="1"/>
          </p:cNvSpPr>
          <p:nvPr>
            <p:ph type="sldNum" sz="quarter" idx="4"/>
          </p:nvPr>
        </p:nvSpPr>
        <p:spPr/>
        <p:txBody>
          <a:bodyPr/>
          <a:lstStyle/>
          <a:p>
            <a:fld id="{CD6CA89A-7F63-7545-9B43-AF7DF332BE1B}" type="slidenum">
              <a:rPr lang="en-GB" smtClean="0"/>
              <a:pPr/>
              <a:t>32</a:t>
            </a:fld>
            <a:endParaRPr lang="en-GB"/>
          </a:p>
        </p:txBody>
      </p:sp>
    </p:spTree>
    <p:extLst>
      <p:ext uri="{BB962C8B-B14F-4D97-AF65-F5344CB8AC3E}">
        <p14:creationId xmlns:p14="http://schemas.microsoft.com/office/powerpoint/2010/main" val="3571020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ítulo 1"/>
          <p:cNvSpPr>
            <a:spLocks noGrp="1"/>
          </p:cNvSpPr>
          <p:nvPr>
            <p:ph type="title"/>
          </p:nvPr>
        </p:nvSpPr>
        <p:spPr/>
        <p:txBody>
          <a:bodyPr/>
          <a:lstStyle/>
          <a:p>
            <a:r>
              <a:rPr lang="en-US" dirty="0">
                <a:latin typeface="BlairMdITC TT-Medium" charset="0"/>
                <a:sym typeface="Helvetica Neue Medium" charset="0"/>
              </a:rPr>
              <a:t>SS </a:t>
            </a:r>
            <a:r>
              <a:rPr lang="en-US" dirty="0" err="1">
                <a:latin typeface="BlairMdITC TT-Medium" charset="0"/>
                <a:sym typeface="Helvetica Neue Medium" charset="0"/>
              </a:rPr>
              <a:t>Lep</a:t>
            </a:r>
            <a:r>
              <a:rPr lang="en-US" dirty="0">
                <a:latin typeface="BlairMdITC TT-Medium" charset="0"/>
                <a:sym typeface="Helvetica Neue Medium" charset="0"/>
              </a:rPr>
              <a:t>: Masses</a:t>
            </a:r>
            <a:endParaRPr lang="es-ES" dirty="0">
              <a:latin typeface="BlairMdITC TT-Medium" charset="0"/>
            </a:endParaRPr>
          </a:p>
        </p:txBody>
      </p:sp>
      <p:graphicFrame>
        <p:nvGraphicFramePr>
          <p:cNvPr id="46111" name="Group 31"/>
          <p:cNvGraphicFramePr>
            <a:graphicFrameLocks noGrp="1"/>
          </p:cNvGraphicFramePr>
          <p:nvPr>
            <p:extLst>
              <p:ext uri="{D42A27DB-BD31-4B8C-83A1-F6EECF244321}">
                <p14:modId xmlns:p14="http://schemas.microsoft.com/office/powerpoint/2010/main" val="3145034332"/>
              </p:ext>
            </p:extLst>
          </p:nvPr>
        </p:nvGraphicFramePr>
        <p:xfrm>
          <a:off x="879475" y="2290009"/>
          <a:ext cx="7477125" cy="2231710"/>
        </p:xfrm>
        <a:graphic>
          <a:graphicData uri="http://schemas.openxmlformats.org/drawingml/2006/table">
            <a:tbl>
              <a:tblPr/>
              <a:tblGrid>
                <a:gridCol w="2490788"/>
                <a:gridCol w="2493962"/>
                <a:gridCol w="2492375"/>
              </a:tblGrid>
              <a:tr h="3762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300" b="0" i="0" u="none" strike="noStrike" cap="none" normalizeH="0" baseline="0" dirty="0">
                        <a:ln>
                          <a:noFill/>
                        </a:ln>
                        <a:solidFill>
                          <a:srgbClr val="000000"/>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Gill Sans Light" charset="0"/>
                          <a:ea typeface="ヒラギノ角ゴ ProN W3" charset="-128"/>
                          <a:sym typeface="Gill Sans Light" charset="0"/>
                        </a:rPr>
                        <a:t>Before</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rgbClr val="000000"/>
                          </a:solidFill>
                          <a:effectLst/>
                          <a:latin typeface="Gill Sans Light" charset="0"/>
                          <a:ea typeface="ヒラギノ角ゴ ProN W3" charset="-128"/>
                          <a:sym typeface="Gill Sans Light" charset="0"/>
                        </a:rPr>
                        <a:t>Now</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d [pc]</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330±70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279±24</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A  </a:t>
                      </a: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a:t>
                      </a: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2~3</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2.71 ± 0.27</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M  </a:t>
                      </a: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a:t>
                      </a: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0.35~1</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1.3 ± 0.33</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A</a:t>
                      </a: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/M</a:t>
                      </a:r>
                      <a:r>
                        <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rPr>
                        <a:t>M</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6000">
                        <a:ln>
                          <a:noFill/>
                        </a:ln>
                        <a:solidFill>
                          <a:srgbClr val="000000"/>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rPr>
                        <a:t>4±1</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000" b="0" i="0" u="none" strike="noStrike" cap="none" normalizeH="0" baseline="0">
                        <a:ln>
                          <a:noFill/>
                        </a:ln>
                        <a:solidFill>
                          <a:srgbClr val="000000"/>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000000"/>
                          </a:solidFill>
                          <a:effectLst/>
                          <a:latin typeface="Helvetica Neue" charset="0"/>
                          <a:ea typeface="ヒラギノ角ゴ ProN W3" charset="-128"/>
                          <a:sym typeface="Helvetica Neue" charset="0"/>
                        </a:rPr>
                        <a:t>2.17 ± 0.35</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0" dirty="0">
                        <a:ln>
                          <a:noFill/>
                        </a:ln>
                        <a:solidFill>
                          <a:srgbClr val="000000"/>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4" name="TextBox 13"/>
          <p:cNvSpPr txBox="1"/>
          <p:nvPr/>
        </p:nvSpPr>
        <p:spPr>
          <a:xfrm>
            <a:off x="879475" y="4540032"/>
            <a:ext cx="3087844" cy="1200328"/>
          </a:xfrm>
          <a:prstGeom prst="rect">
            <a:avLst/>
          </a:prstGeom>
          <a:noFill/>
        </p:spPr>
        <p:txBody>
          <a:bodyPr wrap="square" rtlCol="0">
            <a:spAutoFit/>
          </a:bodyPr>
          <a:lstStyle/>
          <a:p>
            <a:pPr algn="ctr"/>
            <a:r>
              <a:rPr lang="en-US" sz="2400" b="1" dirty="0" smtClean="0">
                <a:solidFill>
                  <a:schemeClr val="accent4">
                    <a:lumMod val="60000"/>
                    <a:lumOff val="40000"/>
                  </a:schemeClr>
                </a:solidFill>
              </a:rPr>
              <a:t>Mass ratio smaller than initially thought!</a:t>
            </a:r>
            <a:endParaRPr lang="en-US" sz="2400" b="1" dirty="0">
              <a:solidFill>
                <a:schemeClr val="accent4">
                  <a:lumMod val="60000"/>
                  <a:lumOff val="40000"/>
                </a:schemeClr>
              </a:solidFill>
            </a:endParaRPr>
          </a:p>
        </p:txBody>
      </p:sp>
      <p:sp>
        <p:nvSpPr>
          <p:cNvPr id="5" name="CuadroTexto 2"/>
          <p:cNvSpPr txBox="1">
            <a:spLocks noChangeArrowheads="1"/>
          </p:cNvSpPr>
          <p:nvPr/>
        </p:nvSpPr>
        <p:spPr bwMode="auto">
          <a:xfrm>
            <a:off x="650875" y="6159500"/>
            <a:ext cx="3454400" cy="307975"/>
          </a:xfrm>
          <a:prstGeom prst="rect">
            <a:avLst/>
          </a:prstGeom>
          <a:noFill/>
          <a:ln w="9525">
            <a:noFill/>
            <a:miter lim="800000"/>
            <a:headEnd/>
            <a:tailEnd/>
          </a:ln>
        </p:spPr>
        <p:txBody>
          <a:bodyPr>
            <a:prstTxWarp prst="textNoShape">
              <a:avLst/>
            </a:prstTxWarp>
            <a:spAutoFit/>
          </a:bodyPr>
          <a:lstStyle/>
          <a:p>
            <a:r>
              <a:rPr lang="es-ES" sz="1400" dirty="0" err="1" smtClean="0"/>
              <a:t>Blind</a:t>
            </a:r>
            <a:r>
              <a:rPr lang="es-ES" sz="1400" dirty="0" smtClean="0"/>
              <a:t>+ 2011</a:t>
            </a:r>
            <a:endParaRPr lang="es-ES" sz="1400" dirty="0"/>
          </a:p>
        </p:txBody>
      </p:sp>
      <p:sp>
        <p:nvSpPr>
          <p:cNvPr id="2" name="TextBox 1"/>
          <p:cNvSpPr txBox="1"/>
          <p:nvPr/>
        </p:nvSpPr>
        <p:spPr>
          <a:xfrm>
            <a:off x="4741334" y="4540032"/>
            <a:ext cx="3615266" cy="1200329"/>
          </a:xfrm>
          <a:prstGeom prst="rect">
            <a:avLst/>
          </a:prstGeom>
          <a:noFill/>
        </p:spPr>
        <p:txBody>
          <a:bodyPr wrap="square" rtlCol="0">
            <a:spAutoFit/>
          </a:bodyPr>
          <a:lstStyle/>
          <a:p>
            <a:r>
              <a:rPr lang="en-US" dirty="0" smtClean="0"/>
              <a:t>M giant initially more massive, </a:t>
            </a:r>
          </a:p>
          <a:p>
            <a:r>
              <a:rPr lang="en-US" dirty="0" smtClean="0"/>
              <a:t>M</a:t>
            </a:r>
            <a:r>
              <a:rPr lang="en-US" baseline="-25000" dirty="0" smtClean="0"/>
              <a:t>M</a:t>
            </a:r>
            <a:r>
              <a:rPr lang="en-US" dirty="0" smtClean="0"/>
              <a:t> &gt; 2.2 M</a:t>
            </a:r>
            <a:r>
              <a:rPr lang="en-US" baseline="-25000" dirty="0" smtClean="0">
                <a:latin typeface="Wingdings"/>
                <a:ea typeface="Wingdings"/>
                <a:cs typeface="Wingdings"/>
                <a:sym typeface="Wingdings"/>
              </a:rPr>
              <a:t></a:t>
            </a:r>
            <a:endParaRPr lang="en-US" baseline="-25000" dirty="0">
              <a:sym typeface="Wingdings"/>
            </a:endParaRPr>
          </a:p>
          <a:p>
            <a:r>
              <a:rPr lang="en-US" dirty="0" smtClean="0">
                <a:sym typeface="Wingdings"/>
              </a:rPr>
              <a:t> Lost at least 0.9 M</a:t>
            </a:r>
            <a:r>
              <a:rPr lang="en-US" baseline="-25000" dirty="0">
                <a:latin typeface="Wingdings"/>
                <a:ea typeface="Wingdings"/>
                <a:cs typeface="Wingdings"/>
                <a:sym typeface="Wingdings"/>
              </a:rPr>
              <a:t></a:t>
            </a:r>
            <a:endParaRPr lang="en-US" dirty="0" smtClean="0">
              <a:sym typeface="Wingdings"/>
            </a:endParaRPr>
          </a:p>
          <a:p>
            <a:pPr marL="285750" indent="-285750">
              <a:buFont typeface="Wingdings" charset="0"/>
              <a:buChar char="à"/>
            </a:pPr>
            <a:r>
              <a:rPr lang="en-US" dirty="0" smtClean="0">
                <a:sym typeface="Wingdings"/>
              </a:rPr>
              <a:t>A star accreted at least 0.5 M</a:t>
            </a:r>
            <a:r>
              <a:rPr lang="en-US" baseline="-25000" dirty="0">
                <a:latin typeface="Wingdings"/>
                <a:ea typeface="Wingdings"/>
                <a:cs typeface="Wingdings"/>
                <a:sym typeface="Wingdings"/>
              </a:rPr>
              <a:t></a:t>
            </a:r>
            <a:endParaRPr lang="en-US" dirty="0"/>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33</a:t>
            </a:fld>
            <a:endParaRPr lang="en-GB"/>
          </a:p>
        </p:txBody>
      </p:sp>
    </p:spTree>
    <p:extLst>
      <p:ext uri="{BB962C8B-B14F-4D97-AF65-F5344CB8AC3E}">
        <p14:creationId xmlns:p14="http://schemas.microsoft.com/office/powerpoint/2010/main" val="31048050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a:latin typeface="BlairMdITC TT-Medium" charset="0"/>
                <a:sym typeface="Helvetica Neue Medium" charset="0"/>
              </a:rPr>
              <a:t>Roche lobe overflow?</a:t>
            </a:r>
            <a:endParaRPr lang="es-ES" sz="4000" dirty="0">
              <a:latin typeface="BlairMdITC TT-Medium" charset="0"/>
            </a:endParaRPr>
          </a:p>
        </p:txBody>
      </p:sp>
      <p:sp>
        <p:nvSpPr>
          <p:cNvPr id="5" name="CuadroTexto 2"/>
          <p:cNvSpPr txBox="1">
            <a:spLocks noChangeArrowheads="1"/>
          </p:cNvSpPr>
          <p:nvPr/>
        </p:nvSpPr>
        <p:spPr bwMode="auto">
          <a:xfrm>
            <a:off x="650875" y="6159500"/>
            <a:ext cx="3454400" cy="307975"/>
          </a:xfrm>
          <a:prstGeom prst="rect">
            <a:avLst/>
          </a:prstGeom>
          <a:noFill/>
          <a:ln w="9525">
            <a:noFill/>
            <a:miter lim="800000"/>
            <a:headEnd/>
            <a:tailEnd/>
          </a:ln>
        </p:spPr>
        <p:txBody>
          <a:bodyPr>
            <a:prstTxWarp prst="textNoShape">
              <a:avLst/>
            </a:prstTxWarp>
            <a:spAutoFit/>
          </a:bodyPr>
          <a:lstStyle/>
          <a:p>
            <a:r>
              <a:rPr lang="es-ES" sz="1400" dirty="0" err="1"/>
              <a:t>Blind</a:t>
            </a:r>
            <a:r>
              <a:rPr lang="es-ES" sz="1400" dirty="0"/>
              <a:t>+ 2011</a:t>
            </a:r>
            <a:endParaRPr lang="es-ES" sz="1400" dirty="0"/>
          </a:p>
        </p:txBody>
      </p:sp>
      <p:graphicFrame>
        <p:nvGraphicFramePr>
          <p:cNvPr id="6" name="Group 31"/>
          <p:cNvGraphicFramePr>
            <a:graphicFrameLocks noGrp="1"/>
          </p:cNvGraphicFramePr>
          <p:nvPr>
            <p:extLst>
              <p:ext uri="{D42A27DB-BD31-4B8C-83A1-F6EECF244321}">
                <p14:modId xmlns:p14="http://schemas.microsoft.com/office/powerpoint/2010/main" val="3396392443"/>
              </p:ext>
            </p:extLst>
          </p:nvPr>
        </p:nvGraphicFramePr>
        <p:xfrm>
          <a:off x="879475" y="3614738"/>
          <a:ext cx="7477125" cy="2231710"/>
        </p:xfrm>
        <a:graphic>
          <a:graphicData uri="http://schemas.openxmlformats.org/drawingml/2006/table">
            <a:tbl>
              <a:tblPr/>
              <a:tblGrid>
                <a:gridCol w="2490788"/>
                <a:gridCol w="2493962"/>
                <a:gridCol w="2492375"/>
              </a:tblGrid>
              <a:tr h="3762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300" b="0" i="0" u="none" strike="noStrike" cap="none" normalizeH="0" baseline="0" dirty="0">
                        <a:ln>
                          <a:noFill/>
                        </a:ln>
                        <a:solidFill>
                          <a:srgbClr val="1F6CB4"/>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Gill Sans Light" charset="0"/>
                          <a:ea typeface="ヒラギノ角ゴ ProN W3" charset="-128"/>
                          <a:sym typeface="Gill Sans Light" charset="0"/>
                        </a:rPr>
                        <a:t>Before</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Gill Sans Light" charset="0"/>
                          <a:ea typeface="ヒラギノ角ゴ ProN W3" charset="-128"/>
                          <a:sym typeface="Gill Sans Light" charset="0"/>
                        </a:rPr>
                        <a:t>Now</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diameter ∅</a:t>
                      </a:r>
                      <a:r>
                        <a:rPr kumimoji="0" lang="en-US" sz="2000" b="0" i="0" u="none" strike="noStrike" cap="none" normalizeH="0" baseline="-25000" dirty="0">
                          <a:ln>
                            <a:noFill/>
                          </a:ln>
                          <a:solidFill>
                            <a:srgbClr val="1F6CB4"/>
                          </a:solidFill>
                          <a:effectLst/>
                          <a:latin typeface="Helvetica Neue" charset="0"/>
                          <a:ea typeface="ヒラギノ角ゴ ProN W3" charset="-128"/>
                          <a:sym typeface="Helvetica Neue" charset="0"/>
                        </a:rPr>
                        <a:t>M</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 [mas]</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3.11 ± 0.32</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2.208 ± 0.007</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d [pc]</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330 ± 70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279 ± 24</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a:t>
                      </a:r>
                      <a:r>
                        <a:rPr kumimoji="0" lang="en-US" sz="2000" b="0" i="0" u="none" strike="noStrike" cap="none" normalizeH="0" baseline="-6000" dirty="0">
                          <a:ln>
                            <a:noFill/>
                          </a:ln>
                          <a:solidFill>
                            <a:srgbClr val="1F6CB4"/>
                          </a:solidFill>
                          <a:effectLst/>
                          <a:latin typeface="Helvetica Neue" charset="0"/>
                          <a:ea typeface="ヒラギノ角ゴ ProN W3" charset="-128"/>
                          <a:sym typeface="Helvetica Neue" charset="0"/>
                        </a:rPr>
                        <a:t>M  </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[R</a:t>
                      </a:r>
                      <a:r>
                        <a:rPr kumimoji="0" lang="en-US" sz="2000" b="0" i="0" u="none" strike="noStrike" cap="none" normalizeH="0" baseline="-6000" dirty="0">
                          <a:ln>
                            <a:noFill/>
                          </a:ln>
                          <a:solidFill>
                            <a:srgbClr val="1F6CB4"/>
                          </a:solidFill>
                          <a:effectLst/>
                          <a:latin typeface="Helvetica Neue" charset="0"/>
                          <a:ea typeface="ヒラギノ角ゴ ProN W3" charset="-128"/>
                          <a:sym typeface="Helvetica Neue" charset="0"/>
                        </a:rPr>
                        <a:t>⊙</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220 ± 60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132 ± 5</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Roche lobe filling</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600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chemeClr val="accent3"/>
                          </a:solidFill>
                          <a:effectLst/>
                          <a:latin typeface="Helvetica Neue" charset="0"/>
                          <a:ea typeface="ヒラギノ角ゴ ProN W3" charset="-128"/>
                          <a:sym typeface="Helvetica Neue" charset="0"/>
                        </a:rPr>
                        <a:t>140%</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000" b="0" i="0" u="none" strike="noStrike" cap="none" normalizeH="0" baseline="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chemeClr val="accent5">
                              <a:lumMod val="75000"/>
                            </a:schemeClr>
                          </a:solidFill>
                          <a:effectLst/>
                          <a:latin typeface="Helvetica Neue" charset="0"/>
                          <a:ea typeface="ヒラギノ角ゴ ProN W3" charset="-128"/>
                          <a:sym typeface="Helvetica Neue" charset="0"/>
                        </a:rPr>
                        <a:t>86%</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34</a:t>
            </a:fld>
            <a:endParaRPr lang="en-GB"/>
          </a:p>
        </p:txBody>
      </p:sp>
    </p:spTree>
    <p:extLst>
      <p:ext uri="{BB962C8B-B14F-4D97-AF65-F5344CB8AC3E}">
        <p14:creationId xmlns:p14="http://schemas.microsoft.com/office/powerpoint/2010/main" val="20016286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a:latin typeface="BlairMdITC TT-Medium" charset="0"/>
                <a:sym typeface="Helvetica Neue Medium" charset="0"/>
              </a:rPr>
              <a:t>Roche lobe overflow?</a:t>
            </a:r>
            <a:endParaRPr lang="es-ES" sz="4000" dirty="0">
              <a:latin typeface="BlairMdITC TT-Medium" charset="0"/>
            </a:endParaRPr>
          </a:p>
        </p:txBody>
      </p:sp>
      <p:graphicFrame>
        <p:nvGraphicFramePr>
          <p:cNvPr id="46111" name="Group 31"/>
          <p:cNvGraphicFramePr>
            <a:graphicFrameLocks noGrp="1"/>
          </p:cNvGraphicFramePr>
          <p:nvPr>
            <p:extLst>
              <p:ext uri="{D42A27DB-BD31-4B8C-83A1-F6EECF244321}">
                <p14:modId xmlns:p14="http://schemas.microsoft.com/office/powerpoint/2010/main" val="3910918651"/>
              </p:ext>
            </p:extLst>
          </p:nvPr>
        </p:nvGraphicFramePr>
        <p:xfrm>
          <a:off x="879475" y="3614738"/>
          <a:ext cx="7477125" cy="2231710"/>
        </p:xfrm>
        <a:graphic>
          <a:graphicData uri="http://schemas.openxmlformats.org/drawingml/2006/table">
            <a:tbl>
              <a:tblPr/>
              <a:tblGrid>
                <a:gridCol w="2490788"/>
                <a:gridCol w="2493962"/>
                <a:gridCol w="2492375"/>
              </a:tblGrid>
              <a:tr h="3762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300" b="0" i="0" u="none" strike="noStrike" cap="none" normalizeH="0" baseline="0" dirty="0">
                        <a:ln>
                          <a:noFill/>
                        </a:ln>
                        <a:solidFill>
                          <a:srgbClr val="1F6CB4"/>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Gill Sans Light" charset="0"/>
                          <a:ea typeface="ヒラギノ角ゴ ProN W3" charset="-128"/>
                          <a:sym typeface="Gill Sans Light" charset="0"/>
                        </a:rPr>
                        <a:t>Before</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Gill Sans Light" charset="0"/>
                          <a:ea typeface="ヒラギノ角ゴ ProN W3" charset="-128"/>
                          <a:sym typeface="Gill Sans Light" charset="0"/>
                        </a:rPr>
                        <a:t>Now</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diameter ∅</a:t>
                      </a:r>
                      <a:r>
                        <a:rPr kumimoji="0" lang="en-US" sz="2000" b="0" i="0" u="none" strike="noStrike" cap="none" normalizeH="0" baseline="-25000" dirty="0">
                          <a:ln>
                            <a:noFill/>
                          </a:ln>
                          <a:solidFill>
                            <a:srgbClr val="1F6CB4"/>
                          </a:solidFill>
                          <a:effectLst/>
                          <a:latin typeface="Helvetica Neue" charset="0"/>
                          <a:ea typeface="ヒラギノ角ゴ ProN W3" charset="-128"/>
                          <a:sym typeface="Helvetica Neue" charset="0"/>
                        </a:rPr>
                        <a:t>M</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 [mas]</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3.11 ± 0.32</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2.208 ± 0.007</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d [pc]</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330 ± 70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a:ln>
                            <a:noFill/>
                          </a:ln>
                          <a:solidFill>
                            <a:srgbClr val="1F6CB4"/>
                          </a:solidFill>
                          <a:effectLst/>
                          <a:latin typeface="Helvetica Neue" charset="0"/>
                          <a:ea typeface="ヒラギノ角ゴ ProN W3" charset="-128"/>
                          <a:sym typeface="Helvetica Neue" charset="0"/>
                        </a:rPr>
                        <a:t>279 ± 24</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a:t>
                      </a:r>
                      <a:r>
                        <a:rPr kumimoji="0" lang="en-US" sz="2000" b="0" i="0" u="none" strike="noStrike" cap="none" normalizeH="0" baseline="-6000" dirty="0">
                          <a:ln>
                            <a:noFill/>
                          </a:ln>
                          <a:solidFill>
                            <a:srgbClr val="1F6CB4"/>
                          </a:solidFill>
                          <a:effectLst/>
                          <a:latin typeface="Helvetica Neue" charset="0"/>
                          <a:ea typeface="ヒラギノ角ゴ ProN W3" charset="-128"/>
                          <a:sym typeface="Helvetica Neue" charset="0"/>
                        </a:rPr>
                        <a:t>M  </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[R</a:t>
                      </a:r>
                      <a:r>
                        <a:rPr kumimoji="0" lang="en-US" sz="2000" b="0" i="0" u="none" strike="noStrike" cap="none" normalizeH="0" baseline="-6000" dirty="0">
                          <a:ln>
                            <a:noFill/>
                          </a:ln>
                          <a:solidFill>
                            <a:srgbClr val="1F6CB4"/>
                          </a:solidFill>
                          <a:effectLst/>
                          <a:latin typeface="Helvetica Neue" charset="0"/>
                          <a:ea typeface="ヒラギノ角ゴ ProN W3" charset="-128"/>
                          <a:sym typeface="Helvetica Neue" charset="0"/>
                        </a:rPr>
                        <a:t>⊙</a:t>
                      </a: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220 ± 60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132 ± 5</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rgbClr val="1F6CB4"/>
                          </a:solidFill>
                          <a:effectLst/>
                          <a:latin typeface="Helvetica Neue" charset="0"/>
                          <a:ea typeface="ヒラギノ角ゴ ProN W3" charset="-128"/>
                          <a:sym typeface="Helvetica Neue" charset="0"/>
                        </a:rPr>
                        <a:t>Roche lobe filling</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600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000" b="0" i="0" u="none" strike="noStrike" cap="none" normalizeH="0" baseline="0" dirty="0">
                          <a:ln>
                            <a:noFill/>
                          </a:ln>
                          <a:solidFill>
                            <a:schemeClr val="accent3"/>
                          </a:solidFill>
                          <a:effectLst/>
                          <a:latin typeface="Helvetica Neue" charset="0"/>
                          <a:ea typeface="ヒラギノ角ゴ ProN W3" charset="-128"/>
                          <a:sym typeface="Helvetica Neue" charset="0"/>
                        </a:rPr>
                        <a:t>140%</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000" b="0" i="0" u="none" strike="noStrike" cap="none" normalizeH="0" baseline="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000" b="0" i="0" u="none" strike="noStrike" cap="none" normalizeH="0" baseline="0" dirty="0">
                          <a:ln>
                            <a:noFill/>
                          </a:ln>
                          <a:solidFill>
                            <a:schemeClr val="accent5">
                              <a:lumMod val="75000"/>
                            </a:schemeClr>
                          </a:solidFill>
                          <a:effectLst/>
                          <a:latin typeface="Helvetica Neue" charset="0"/>
                          <a:ea typeface="ヒラギノ角ゴ ProN W3" charset="-128"/>
                          <a:sym typeface="Helvetica Neue" charset="0"/>
                        </a:rPr>
                        <a:t>86%</a:t>
                      </a:r>
                    </a:p>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kumimoji="0" lang="en-US" sz="2000" b="0" i="0" u="none" strike="noStrike" cap="none" normalizeH="0" baseline="0" dirty="0">
                        <a:ln>
                          <a:noFill/>
                        </a:ln>
                        <a:solidFill>
                          <a:schemeClr val="bg1"/>
                        </a:solidFill>
                        <a:effectLst/>
                        <a:latin typeface="Helvetica Neue" charset="0"/>
                        <a:ea typeface="ヒラギノ角ゴ ProN W3" charset="-128"/>
                        <a:sym typeface="Helvetica Neue" charset="0"/>
                      </a:endParaRP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6172" name="Imagen 4" descr="sslep.jpg"/>
          <p:cNvPicPr>
            <a:picLocks noChangeAspect="1"/>
          </p:cNvPicPr>
          <p:nvPr/>
        </p:nvPicPr>
        <p:blipFill>
          <a:blip r:embed="rId3"/>
          <a:srcRect/>
          <a:stretch>
            <a:fillRect/>
          </a:stretch>
        </p:blipFill>
        <p:spPr bwMode="auto">
          <a:xfrm>
            <a:off x="879475" y="1414682"/>
            <a:ext cx="3657600" cy="1865313"/>
          </a:xfrm>
          <a:prstGeom prst="rect">
            <a:avLst/>
          </a:prstGeom>
          <a:noFill/>
          <a:ln w="9525">
            <a:noFill/>
            <a:miter lim="800000"/>
            <a:headEnd/>
            <a:tailEnd/>
          </a:ln>
        </p:spPr>
      </p:pic>
      <p:sp>
        <p:nvSpPr>
          <p:cNvPr id="6173" name="CuadroTexto 2"/>
          <p:cNvSpPr txBox="1">
            <a:spLocks noChangeArrowheads="1"/>
          </p:cNvSpPr>
          <p:nvPr/>
        </p:nvSpPr>
        <p:spPr bwMode="auto">
          <a:xfrm>
            <a:off x="3199519" y="5846448"/>
            <a:ext cx="6212593" cy="646112"/>
          </a:xfrm>
          <a:prstGeom prst="rect">
            <a:avLst/>
          </a:prstGeom>
          <a:noFill/>
          <a:ln w="9525">
            <a:noFill/>
            <a:miter lim="800000"/>
            <a:headEnd/>
            <a:tailEnd/>
          </a:ln>
        </p:spPr>
        <p:txBody>
          <a:bodyPr wrap="square">
            <a:prstTxWarp prst="textNoShape">
              <a:avLst/>
            </a:prstTxWarp>
            <a:spAutoFit/>
          </a:bodyPr>
          <a:lstStyle/>
          <a:p>
            <a:r>
              <a:rPr lang="es-ES" sz="3600" b="1" dirty="0">
                <a:solidFill>
                  <a:srgbClr val="FF0000"/>
                </a:solidFill>
              </a:rPr>
              <a:t>No Roche </a:t>
            </a:r>
            <a:r>
              <a:rPr lang="es-ES" sz="3600" b="1" dirty="0" err="1">
                <a:solidFill>
                  <a:srgbClr val="FF0000"/>
                </a:solidFill>
              </a:rPr>
              <a:t>lobe</a:t>
            </a:r>
            <a:r>
              <a:rPr lang="es-ES" sz="3600" b="1" dirty="0">
                <a:solidFill>
                  <a:srgbClr val="FF0000"/>
                </a:solidFill>
              </a:rPr>
              <a:t> </a:t>
            </a:r>
            <a:r>
              <a:rPr lang="es-ES" sz="3600" b="1" dirty="0" err="1">
                <a:solidFill>
                  <a:srgbClr val="FF0000"/>
                </a:solidFill>
              </a:rPr>
              <a:t>overflow</a:t>
            </a:r>
            <a:r>
              <a:rPr lang="es-ES" sz="3600" b="1" dirty="0">
                <a:solidFill>
                  <a:srgbClr val="FF0000"/>
                </a:solidFill>
              </a:rPr>
              <a:t>!</a:t>
            </a:r>
          </a:p>
        </p:txBody>
      </p:sp>
      <p:sp>
        <p:nvSpPr>
          <p:cNvPr id="6" name="CuadroTexto 2"/>
          <p:cNvSpPr txBox="1">
            <a:spLocks noChangeArrowheads="1"/>
          </p:cNvSpPr>
          <p:nvPr/>
        </p:nvSpPr>
        <p:spPr bwMode="auto">
          <a:xfrm>
            <a:off x="650875" y="6159500"/>
            <a:ext cx="3454400" cy="307975"/>
          </a:xfrm>
          <a:prstGeom prst="rect">
            <a:avLst/>
          </a:prstGeom>
          <a:noFill/>
          <a:ln w="9525">
            <a:noFill/>
            <a:miter lim="800000"/>
            <a:headEnd/>
            <a:tailEnd/>
          </a:ln>
        </p:spPr>
        <p:txBody>
          <a:bodyPr>
            <a:prstTxWarp prst="textNoShape">
              <a:avLst/>
            </a:prstTxWarp>
            <a:spAutoFit/>
          </a:bodyPr>
          <a:lstStyle/>
          <a:p>
            <a:r>
              <a:rPr lang="es-ES" sz="1400" dirty="0" err="1"/>
              <a:t>Blind</a:t>
            </a:r>
            <a:r>
              <a:rPr lang="es-ES" sz="1400" dirty="0"/>
              <a:t>+ 2011</a:t>
            </a:r>
            <a:endParaRPr lang="es-ES" sz="1400" dirty="0"/>
          </a:p>
        </p:txBody>
      </p:sp>
      <p:pic>
        <p:nvPicPr>
          <p:cNvPr id="7" name="Picture 6"/>
          <p:cNvPicPr>
            <a:picLocks noChangeAspect="1"/>
          </p:cNvPicPr>
          <p:nvPr/>
        </p:nvPicPr>
        <p:blipFill>
          <a:blip r:embed="rId4"/>
          <a:stretch>
            <a:fillRect/>
          </a:stretch>
        </p:blipFill>
        <p:spPr>
          <a:xfrm>
            <a:off x="6474178" y="1262364"/>
            <a:ext cx="1882422" cy="1948404"/>
          </a:xfrm>
          <a:prstGeom prst="rect">
            <a:avLst/>
          </a:prstGeom>
        </p:spPr>
      </p:pic>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35</a:t>
            </a:fld>
            <a:endParaRPr lang="en-GB"/>
          </a:p>
        </p:txBody>
      </p:sp>
    </p:spTree>
    <p:extLst>
      <p:ext uri="{BB962C8B-B14F-4D97-AF65-F5344CB8AC3E}">
        <p14:creationId xmlns:p14="http://schemas.microsoft.com/office/powerpoint/2010/main" val="22764436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contenido 2"/>
          <p:cNvSpPr>
            <a:spLocks noGrp="1"/>
          </p:cNvSpPr>
          <p:nvPr>
            <p:ph idx="4294967295"/>
          </p:nvPr>
        </p:nvSpPr>
        <p:spPr>
          <a:xfrm>
            <a:off x="457200" y="1600200"/>
            <a:ext cx="8613775" cy="4905375"/>
          </a:xfrm>
          <a:prstGeom prst="rect">
            <a:avLst/>
          </a:prstGeom>
        </p:spPr>
        <p:txBody>
          <a:bodyPr>
            <a:normAutofit/>
          </a:bodyPr>
          <a:lstStyle/>
          <a:p>
            <a:pPr marL="0" indent="0">
              <a:buFont typeface="Arial" charset="0"/>
              <a:buNone/>
            </a:pPr>
            <a:r>
              <a:rPr lang="en-US" sz="2800" dirty="0">
                <a:ea typeface="Calibri" charset="0"/>
                <a:cs typeface="Calibri" charset="0"/>
              </a:rPr>
              <a:t>S</a:t>
            </a:r>
            <a:r>
              <a:rPr lang="en-US" sz="2800" dirty="0">
                <a:ea typeface="Calibri" charset="0"/>
                <a:cs typeface="Calibri" charset="0"/>
                <a:sym typeface="Helvetica Neue" charset="0"/>
              </a:rPr>
              <a:t>tar</a:t>
            </a:r>
            <a:r>
              <a:rPr lang="en-US" sz="2800" dirty="0" smtClean="0">
                <a:ea typeface="Calibri" charset="0"/>
                <a:cs typeface="Calibri" charset="0"/>
                <a:sym typeface="Helvetica Neue" charset="0"/>
              </a:rPr>
              <a:t> is not </a:t>
            </a:r>
            <a:r>
              <a:rPr lang="en-US" sz="2800" dirty="0">
                <a:ea typeface="Calibri" charset="0"/>
                <a:cs typeface="Calibri" charset="0"/>
                <a:sym typeface="Helvetica Neue" charset="0"/>
              </a:rPr>
              <a:t>yet very far in evolution (R</a:t>
            </a:r>
            <a:r>
              <a:rPr lang="en-US" sz="2800" dirty="0" smtClean="0">
                <a:ea typeface="Calibri" charset="0"/>
                <a:cs typeface="Calibri" charset="0"/>
                <a:sym typeface="Helvetica Neue" charset="0"/>
              </a:rPr>
              <a:t> </a:t>
            </a:r>
            <a:r>
              <a:rPr lang="en-US" sz="2800" dirty="0" smtClean="0">
                <a:sym typeface="Wingdings"/>
              </a:rPr>
              <a:t>≈</a:t>
            </a:r>
            <a:r>
              <a:rPr lang="en-US" sz="2800" dirty="0" smtClean="0">
                <a:ea typeface="Calibri" charset="0"/>
                <a:cs typeface="Calibri" charset="0"/>
                <a:sym typeface="Helvetica Neue" charset="0"/>
              </a:rPr>
              <a:t> </a:t>
            </a:r>
            <a:r>
              <a:rPr lang="en-US" sz="2800" dirty="0">
                <a:ea typeface="Calibri" charset="0"/>
                <a:cs typeface="Calibri" charset="0"/>
                <a:sym typeface="Helvetica Neue" charset="0"/>
              </a:rPr>
              <a:t>60 R</a:t>
            </a:r>
            <a:r>
              <a:rPr lang="en-US" sz="2800" baseline="-25000" dirty="0">
                <a:latin typeface="Wingdings" charset="2"/>
                <a:ea typeface="Wingdings" charset="2"/>
                <a:cs typeface="Wingdings" charset="2"/>
                <a:sym typeface="Wingdings" charset="2"/>
              </a:rPr>
              <a:t></a:t>
            </a:r>
            <a:r>
              <a:rPr lang="en-US" sz="2800" dirty="0">
                <a:ea typeface="Calibri" charset="0"/>
                <a:cs typeface="Calibri" charset="0"/>
                <a:sym typeface="Helvetica Neue" charset="0"/>
              </a:rPr>
              <a:t>), so </a:t>
            </a:r>
            <a:r>
              <a:rPr lang="en-US" sz="2800" dirty="0" err="1">
                <a:ea typeface="Calibri" charset="0"/>
                <a:cs typeface="Calibri" charset="0"/>
                <a:sym typeface="Helvetica Neue" charset="0"/>
              </a:rPr>
              <a:t>M</a:t>
            </a:r>
            <a:r>
              <a:rPr lang="en-US" sz="2800" baseline="-6000" dirty="0" err="1">
                <a:ea typeface="Calibri" charset="0"/>
                <a:cs typeface="Calibri" charset="0"/>
                <a:sym typeface="Helvetica Neue" charset="0"/>
              </a:rPr>
              <a:t>dot</a:t>
            </a:r>
            <a:r>
              <a:rPr lang="en-US" sz="2800" dirty="0">
                <a:ea typeface="Calibri" charset="0"/>
                <a:cs typeface="Calibri" charset="0"/>
                <a:sym typeface="Helvetica Neue" charset="0"/>
              </a:rPr>
              <a:t> is not high enough</a:t>
            </a:r>
          </a:p>
          <a:p>
            <a:pPr marL="0" indent="0">
              <a:buFont typeface="Arial" charset="0"/>
              <a:buNone/>
            </a:pPr>
            <a:r>
              <a:rPr lang="en-US" sz="2800" dirty="0">
                <a:ea typeface="Calibri" charset="0"/>
                <a:cs typeface="Calibri" charset="0"/>
                <a:sym typeface="Helvetica Neue" charset="0"/>
              </a:rPr>
              <a:t>Assuming </a:t>
            </a:r>
            <a:r>
              <a:rPr lang="en-US" sz="2800" dirty="0" err="1">
                <a:ea typeface="Calibri" charset="0"/>
                <a:cs typeface="Calibri" charset="0"/>
                <a:sym typeface="Helvetica Neue" charset="0"/>
              </a:rPr>
              <a:t>Reimers</a:t>
            </a:r>
            <a:r>
              <a:rPr lang="en-US" sz="2800" dirty="0">
                <a:ea typeface="Calibri" charset="0"/>
                <a:cs typeface="Calibri" charset="0"/>
                <a:sym typeface="Helvetica Neue" charset="0"/>
              </a:rPr>
              <a:t> mass loss ≈ 2 10</a:t>
            </a:r>
            <a:r>
              <a:rPr lang="en-US" sz="2800" baseline="32000" dirty="0">
                <a:ea typeface="Calibri" charset="0"/>
                <a:cs typeface="Calibri" charset="0"/>
                <a:sym typeface="Helvetica Neue" charset="0"/>
              </a:rPr>
              <a:t>–8</a:t>
            </a:r>
            <a:r>
              <a:rPr lang="en-US" sz="2800" dirty="0">
                <a:ea typeface="Calibri" charset="0"/>
                <a:cs typeface="Calibri" charset="0"/>
                <a:sym typeface="Helvetica Neue" charset="0"/>
              </a:rPr>
              <a:t> M</a:t>
            </a:r>
            <a:r>
              <a:rPr lang="en-US" sz="2800" baseline="-25000" dirty="0">
                <a:latin typeface="Wingdings" charset="2"/>
                <a:ea typeface="Wingdings" charset="2"/>
                <a:cs typeface="Wingdings" charset="2"/>
                <a:sym typeface="Wingdings" charset="2"/>
              </a:rPr>
              <a:t></a:t>
            </a:r>
            <a:r>
              <a:rPr lang="en-US" sz="2800" dirty="0">
                <a:ea typeface="Calibri" charset="0"/>
                <a:cs typeface="Calibri" charset="0"/>
                <a:sym typeface="Helvetica Neue" charset="0"/>
              </a:rPr>
              <a:t>/yr and as the star is on the AGB </a:t>
            </a:r>
            <a:r>
              <a:rPr lang="en-US" sz="2800" dirty="0" smtClean="0">
                <a:ea typeface="Calibri" charset="0"/>
                <a:cs typeface="Calibri" charset="0"/>
                <a:sym typeface="Helvetica Neue" charset="0"/>
              </a:rPr>
              <a:t>for a few </a:t>
            </a:r>
            <a:r>
              <a:rPr lang="en-US" sz="2800" dirty="0">
                <a:ea typeface="Calibri" charset="0"/>
                <a:cs typeface="Calibri" charset="0"/>
                <a:sym typeface="Helvetica Neue" charset="0"/>
              </a:rPr>
              <a:t>10</a:t>
            </a:r>
            <a:r>
              <a:rPr lang="en-US" sz="2800" baseline="32000" dirty="0">
                <a:ea typeface="Calibri" charset="0"/>
                <a:cs typeface="Calibri" charset="0"/>
                <a:sym typeface="Helvetica Neue" charset="0"/>
              </a:rPr>
              <a:t>6</a:t>
            </a:r>
            <a:r>
              <a:rPr lang="en-US" sz="2800" dirty="0">
                <a:ea typeface="Calibri" charset="0"/>
                <a:cs typeface="Calibri" charset="0"/>
                <a:sym typeface="Helvetica Neue" charset="0"/>
              </a:rPr>
              <a:t> yr at most, it would have lost</a:t>
            </a:r>
            <a:r>
              <a:rPr lang="en-US" sz="2800" dirty="0" smtClean="0">
                <a:ea typeface="Calibri" charset="0"/>
                <a:cs typeface="Calibri" charset="0"/>
                <a:sym typeface="Helvetica Neue" charset="0"/>
              </a:rPr>
              <a:t> a few 0.01 </a:t>
            </a:r>
            <a:r>
              <a:rPr lang="en-US" sz="2800" dirty="0">
                <a:ea typeface="Calibri" charset="0"/>
                <a:cs typeface="Calibri" charset="0"/>
                <a:sym typeface="Helvetica Neue" charset="0"/>
              </a:rPr>
              <a:t>M</a:t>
            </a:r>
            <a:r>
              <a:rPr lang="en-US" sz="2800" baseline="-25000" dirty="0">
                <a:latin typeface="Wingdings" charset="2"/>
                <a:ea typeface="Wingdings" charset="2"/>
                <a:cs typeface="Wingdings" charset="2"/>
                <a:sym typeface="Wingdings" charset="2"/>
              </a:rPr>
              <a:t></a:t>
            </a:r>
            <a:r>
              <a:rPr lang="en-US" sz="2800" dirty="0">
                <a:ea typeface="Calibri" charset="0"/>
                <a:cs typeface="Calibri" charset="0"/>
                <a:sym typeface="Helvetica Neue" charset="0"/>
              </a:rPr>
              <a:t> only!</a:t>
            </a:r>
          </a:p>
          <a:p>
            <a:pPr marL="0" indent="0">
              <a:buFont typeface="Arial" charset="0"/>
              <a:buNone/>
            </a:pPr>
            <a:endParaRPr lang="en-US" sz="2800" dirty="0">
              <a:ea typeface="Calibri" charset="0"/>
              <a:cs typeface="Calibri" charset="0"/>
              <a:sym typeface="Helvetica Neue" charset="0"/>
            </a:endParaRPr>
          </a:p>
          <a:p>
            <a:pPr marL="0" indent="0">
              <a:buFont typeface="Arial" charset="0"/>
              <a:buNone/>
            </a:pPr>
            <a:r>
              <a:rPr lang="en-US" sz="2800" dirty="0">
                <a:ea typeface="Calibri" charset="0"/>
                <a:cs typeface="Calibri" charset="0"/>
                <a:sym typeface="Helvetica Neue" charset="0"/>
              </a:rPr>
              <a:t>Invoke </a:t>
            </a:r>
            <a:r>
              <a:rPr lang="en-US" sz="2800" b="1" dirty="0">
                <a:ea typeface="Calibri" charset="0"/>
                <a:cs typeface="Calibri" charset="0"/>
                <a:sym typeface="Helvetica Neue" charset="0"/>
              </a:rPr>
              <a:t>CRAP</a:t>
            </a:r>
            <a:r>
              <a:rPr lang="en-US" sz="2800" dirty="0">
                <a:ea typeface="Calibri" charset="0"/>
                <a:cs typeface="Calibri" charset="0"/>
                <a:sym typeface="Helvetica Neue" charset="0"/>
              </a:rPr>
              <a:t> (Tout &amp; </a:t>
            </a:r>
            <a:r>
              <a:rPr lang="en-US" sz="2800" dirty="0" err="1">
                <a:ea typeface="Calibri" charset="0"/>
                <a:cs typeface="Calibri" charset="0"/>
                <a:sym typeface="Helvetica Neue" charset="0"/>
              </a:rPr>
              <a:t>Eggleton</a:t>
            </a:r>
            <a:r>
              <a:rPr lang="en-US" sz="2800" dirty="0">
                <a:ea typeface="Calibri" charset="0"/>
                <a:cs typeface="Calibri" charset="0"/>
                <a:sym typeface="Helvetica Neue" charset="0"/>
              </a:rPr>
              <a:t> 87, 88): mass-loss rate is then up to 150 times higher, </a:t>
            </a:r>
            <a:r>
              <a:rPr lang="en-US" sz="2800" dirty="0" smtClean="0">
                <a:ea typeface="Calibri" charset="0"/>
                <a:cs typeface="Calibri" charset="0"/>
                <a:sym typeface="Helvetica Neue" charset="0"/>
              </a:rPr>
              <a:t>~2.4 </a:t>
            </a:r>
            <a:r>
              <a:rPr lang="en-US" sz="2800" dirty="0">
                <a:ea typeface="Calibri" charset="0"/>
                <a:cs typeface="Calibri" charset="0"/>
                <a:sym typeface="Helvetica Neue" charset="0"/>
              </a:rPr>
              <a:t>10</a:t>
            </a:r>
            <a:r>
              <a:rPr lang="en-US" sz="2800" baseline="32000" dirty="0">
                <a:ea typeface="Calibri" charset="0"/>
                <a:cs typeface="Calibri" charset="0"/>
                <a:sym typeface="Helvetica Neue" charset="0"/>
              </a:rPr>
              <a:t>-6</a:t>
            </a:r>
            <a:r>
              <a:rPr lang="en-US" sz="2800" dirty="0">
                <a:ea typeface="Calibri" charset="0"/>
                <a:cs typeface="Calibri" charset="0"/>
                <a:sym typeface="Helvetica Neue" charset="0"/>
              </a:rPr>
              <a:t> M</a:t>
            </a:r>
            <a:r>
              <a:rPr lang="en-US" sz="2800" baseline="-25000" dirty="0">
                <a:latin typeface="Wingdings" charset="2"/>
                <a:ea typeface="Wingdings" charset="2"/>
                <a:cs typeface="Wingdings" charset="2"/>
                <a:sym typeface="Wingdings" charset="2"/>
              </a:rPr>
              <a:t></a:t>
            </a:r>
            <a:r>
              <a:rPr lang="en-US" sz="2800" dirty="0">
                <a:ea typeface="Calibri" charset="0"/>
                <a:cs typeface="Calibri" charset="0"/>
                <a:sym typeface="Helvetica Neue" charset="0"/>
              </a:rPr>
              <a:t>/yr. Thus in a few 10</a:t>
            </a:r>
            <a:r>
              <a:rPr lang="en-US" sz="2800" baseline="32000" dirty="0">
                <a:ea typeface="Calibri" charset="0"/>
                <a:cs typeface="Calibri" charset="0"/>
                <a:sym typeface="Helvetica Neue" charset="0"/>
              </a:rPr>
              <a:t>5</a:t>
            </a:r>
            <a:r>
              <a:rPr lang="en-US" sz="2800" dirty="0" smtClean="0">
                <a:ea typeface="Calibri" charset="0"/>
                <a:cs typeface="Calibri" charset="0"/>
                <a:sym typeface="Helvetica Neue" charset="0"/>
              </a:rPr>
              <a:t> – </a:t>
            </a:r>
            <a:r>
              <a:rPr lang="en-US" sz="2800" dirty="0">
                <a:ea typeface="Calibri" charset="0"/>
                <a:cs typeface="Calibri" charset="0"/>
                <a:sym typeface="Helvetica Neue" charset="0"/>
              </a:rPr>
              <a:t>10</a:t>
            </a:r>
            <a:r>
              <a:rPr lang="en-US" sz="2800" baseline="32000" dirty="0">
                <a:ea typeface="Calibri" charset="0"/>
                <a:cs typeface="Calibri" charset="0"/>
                <a:sym typeface="Helvetica Neue" charset="0"/>
              </a:rPr>
              <a:t>6</a:t>
            </a:r>
            <a:r>
              <a:rPr lang="en-US" sz="2800" dirty="0">
                <a:ea typeface="Calibri" charset="0"/>
                <a:cs typeface="Calibri" charset="0"/>
                <a:sym typeface="Helvetica Neue" charset="0"/>
              </a:rPr>
              <a:t> yr, one can lose 1 M</a:t>
            </a:r>
            <a:r>
              <a:rPr lang="en-US" sz="2800" baseline="-25000" dirty="0" smtClean="0">
                <a:latin typeface="Wingdings" charset="2"/>
                <a:ea typeface="Wingdings" charset="2"/>
                <a:cs typeface="Wingdings" charset="2"/>
                <a:sym typeface="Wingdings" charset="2"/>
              </a:rPr>
              <a:t></a:t>
            </a:r>
            <a:r>
              <a:rPr lang="en-US" sz="2800" dirty="0" smtClean="0">
                <a:ea typeface="Wingdings" charset="2"/>
                <a:cs typeface="Wingdings" charset="2"/>
                <a:sym typeface="Wingdings" charset="2"/>
              </a:rPr>
              <a:t>!</a:t>
            </a:r>
            <a:endParaRPr lang="en-US" sz="2800" dirty="0" smtClean="0">
              <a:ea typeface="Calibri" charset="0"/>
              <a:cs typeface="Calibri" charset="0"/>
              <a:sym typeface="HelveticaNeueLT Com 45 Lt" charset="0"/>
            </a:endParaRPr>
          </a:p>
          <a:p>
            <a:pPr marL="0" indent="0">
              <a:buFont typeface="Arial" charset="0"/>
              <a:buNone/>
            </a:pPr>
            <a:endParaRPr lang="es-ES" sz="2800" dirty="0">
              <a:ea typeface="Calibri" charset="0"/>
              <a:cs typeface="Calibri" charset="0"/>
            </a:endParaRPr>
          </a:p>
        </p:txBody>
      </p:sp>
      <p:sp>
        <p:nvSpPr>
          <p:cNvPr id="89091" name="Rectangle 1"/>
          <p:cNvSpPr>
            <a:spLocks/>
          </p:cNvSpPr>
          <p:nvPr/>
        </p:nvSpPr>
        <p:spPr bwMode="auto">
          <a:xfrm>
            <a:off x="0" y="1039813"/>
            <a:ext cx="9134475" cy="5465762"/>
          </a:xfrm>
          <a:prstGeom prst="rect">
            <a:avLst/>
          </a:prstGeom>
          <a:noFill/>
          <a:ln w="12700">
            <a:noFill/>
            <a:miter lim="800000"/>
            <a:headEnd/>
            <a:tailEnd/>
          </a:ln>
        </p:spPr>
        <p:txBody>
          <a:bodyPr lIns="0" tIns="0" rIns="0" bIns="0" anchor="ctr">
            <a:prstTxWarp prst="textNoShape">
              <a:avLst/>
            </a:prstTxWarp>
          </a:bodyPr>
          <a:lstStyle/>
          <a:p>
            <a:endParaRPr lang="en-US" sz="1700">
              <a:latin typeface="HelveticaNeueLT Com 45 Lt" charset="0"/>
              <a:ea typeface="HelveticaNeueLT Com 45 Lt" charset="0"/>
              <a:cs typeface="HelveticaNeueLT Com 45 Lt" charset="0"/>
              <a:sym typeface="HelveticaNeueLT Com 45 Lt" charset="0"/>
            </a:endParaRPr>
          </a:p>
        </p:txBody>
      </p:sp>
      <p:sp>
        <p:nvSpPr>
          <p:cNvPr id="2" name="Title 1"/>
          <p:cNvSpPr>
            <a:spLocks noGrp="1"/>
          </p:cNvSpPr>
          <p:nvPr>
            <p:ph type="title"/>
          </p:nvPr>
        </p:nvSpPr>
        <p:spPr/>
        <p:txBody>
          <a:bodyPr/>
          <a:lstStyle/>
          <a:p>
            <a:r>
              <a:rPr lang="en-US" dirty="0" smtClean="0"/>
              <a:t>How to loose 0.9 M</a:t>
            </a:r>
            <a:r>
              <a:rPr lang="en-US" baseline="-25000" dirty="0" smtClean="0">
                <a:latin typeface="Wingdings" charset="2"/>
                <a:ea typeface="Wingdings" charset="2"/>
                <a:cs typeface="Wingdings" charset="2"/>
                <a:sym typeface="Wingdings" charset="2"/>
              </a:rPr>
              <a:t></a:t>
            </a:r>
            <a:r>
              <a:rPr lang="en-US" dirty="0" smtClean="0">
                <a:latin typeface="+mn-lt"/>
                <a:ea typeface="Wingdings" charset="2"/>
                <a:cs typeface="Wingdings" charset="2"/>
                <a:sym typeface="Wingdings" charset="2"/>
              </a:rPr>
              <a:t>?</a:t>
            </a:r>
            <a:endParaRPr lang="en-US" dirty="0">
              <a:latin typeface="+mn-lt"/>
            </a:endParaRPr>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36</a:t>
            </a:fld>
            <a:endParaRPr lang="en-GB"/>
          </a:p>
        </p:txBody>
      </p:sp>
    </p:spTree>
    <p:extLst>
      <p:ext uri="{BB962C8B-B14F-4D97-AF65-F5344CB8AC3E}">
        <p14:creationId xmlns:p14="http://schemas.microsoft.com/office/powerpoint/2010/main" val="22207669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contenido 2"/>
          <p:cNvSpPr>
            <a:spLocks noGrp="1"/>
          </p:cNvSpPr>
          <p:nvPr>
            <p:ph idx="4294967295"/>
          </p:nvPr>
        </p:nvSpPr>
        <p:spPr>
          <a:xfrm>
            <a:off x="457200" y="1600200"/>
            <a:ext cx="8613775" cy="4905375"/>
          </a:xfrm>
          <a:prstGeom prst="rect">
            <a:avLst/>
          </a:prstGeom>
        </p:spPr>
        <p:txBody>
          <a:bodyPr>
            <a:normAutofit/>
          </a:bodyPr>
          <a:lstStyle/>
          <a:p>
            <a:pPr marL="0" indent="0">
              <a:buFont typeface="Arial" charset="0"/>
              <a:buNone/>
            </a:pPr>
            <a:r>
              <a:rPr lang="en-US" sz="2800" dirty="0">
                <a:solidFill>
                  <a:schemeClr val="bg1">
                    <a:lumMod val="75000"/>
                  </a:schemeClr>
                </a:solidFill>
                <a:ea typeface="Calibri" charset="0"/>
                <a:cs typeface="Calibri" charset="0"/>
              </a:rPr>
              <a:t>S</a:t>
            </a:r>
            <a:r>
              <a:rPr lang="en-US" sz="2800" dirty="0">
                <a:solidFill>
                  <a:schemeClr val="bg1">
                    <a:lumMod val="75000"/>
                  </a:schemeClr>
                </a:solidFill>
                <a:ea typeface="Calibri" charset="0"/>
                <a:cs typeface="Calibri" charset="0"/>
                <a:sym typeface="Helvetica Neue" charset="0"/>
              </a:rPr>
              <a:t>tar</a:t>
            </a:r>
            <a:r>
              <a:rPr lang="en-US" sz="2800" dirty="0" smtClean="0">
                <a:solidFill>
                  <a:schemeClr val="bg1">
                    <a:lumMod val="75000"/>
                  </a:schemeClr>
                </a:solidFill>
                <a:ea typeface="Calibri" charset="0"/>
                <a:cs typeface="Calibri" charset="0"/>
                <a:sym typeface="Helvetica Neue" charset="0"/>
              </a:rPr>
              <a:t> is not </a:t>
            </a:r>
            <a:r>
              <a:rPr lang="en-US" sz="2800" dirty="0">
                <a:solidFill>
                  <a:schemeClr val="bg1">
                    <a:lumMod val="75000"/>
                  </a:schemeClr>
                </a:solidFill>
                <a:ea typeface="Calibri" charset="0"/>
                <a:cs typeface="Calibri" charset="0"/>
                <a:sym typeface="Helvetica Neue" charset="0"/>
              </a:rPr>
              <a:t>yet very far in evolution (R</a:t>
            </a:r>
            <a:r>
              <a:rPr lang="en-US" sz="2800" dirty="0" smtClean="0">
                <a:solidFill>
                  <a:schemeClr val="bg1">
                    <a:lumMod val="75000"/>
                  </a:schemeClr>
                </a:solidFill>
                <a:ea typeface="Calibri" charset="0"/>
                <a:cs typeface="Calibri" charset="0"/>
                <a:sym typeface="Helvetica Neue" charset="0"/>
              </a:rPr>
              <a:t> </a:t>
            </a:r>
            <a:r>
              <a:rPr lang="en-US" sz="2800" dirty="0" smtClean="0">
                <a:solidFill>
                  <a:schemeClr val="bg1">
                    <a:lumMod val="75000"/>
                  </a:schemeClr>
                </a:solidFill>
                <a:sym typeface="Wingdings"/>
              </a:rPr>
              <a:t>≈</a:t>
            </a:r>
            <a:r>
              <a:rPr lang="en-US" sz="2800" dirty="0" smtClean="0">
                <a:solidFill>
                  <a:schemeClr val="bg1">
                    <a:lumMod val="75000"/>
                  </a:schemeClr>
                </a:solidFill>
                <a:ea typeface="Calibri" charset="0"/>
                <a:cs typeface="Calibri" charset="0"/>
                <a:sym typeface="Helvetica Neue" charset="0"/>
              </a:rPr>
              <a:t> </a:t>
            </a:r>
            <a:r>
              <a:rPr lang="en-US" sz="2800" dirty="0">
                <a:solidFill>
                  <a:schemeClr val="bg1">
                    <a:lumMod val="75000"/>
                  </a:schemeClr>
                </a:solidFill>
                <a:ea typeface="Calibri" charset="0"/>
                <a:cs typeface="Calibri" charset="0"/>
                <a:sym typeface="Helvetica Neue" charset="0"/>
              </a:rPr>
              <a:t>60 R</a:t>
            </a:r>
            <a:r>
              <a:rPr lang="en-US" sz="2800" baseline="-25000" dirty="0">
                <a:solidFill>
                  <a:schemeClr val="bg1">
                    <a:lumMod val="75000"/>
                  </a:schemeClr>
                </a:solidFill>
                <a:latin typeface="Wingdings" charset="2"/>
                <a:ea typeface="Wingdings" charset="2"/>
                <a:cs typeface="Wingdings" charset="2"/>
                <a:sym typeface="Wingdings" charset="2"/>
              </a:rPr>
              <a:t></a:t>
            </a:r>
            <a:r>
              <a:rPr lang="en-US" sz="2800" dirty="0">
                <a:solidFill>
                  <a:schemeClr val="bg1">
                    <a:lumMod val="75000"/>
                  </a:schemeClr>
                </a:solidFill>
                <a:ea typeface="Calibri" charset="0"/>
                <a:cs typeface="Calibri" charset="0"/>
                <a:sym typeface="Helvetica Neue" charset="0"/>
              </a:rPr>
              <a:t>), so </a:t>
            </a:r>
            <a:r>
              <a:rPr lang="en-US" sz="2800" dirty="0" err="1">
                <a:solidFill>
                  <a:schemeClr val="bg1">
                    <a:lumMod val="75000"/>
                  </a:schemeClr>
                </a:solidFill>
                <a:ea typeface="Calibri" charset="0"/>
                <a:cs typeface="Calibri" charset="0"/>
                <a:sym typeface="Helvetica Neue" charset="0"/>
              </a:rPr>
              <a:t>M</a:t>
            </a:r>
            <a:r>
              <a:rPr lang="en-US" sz="2800" baseline="-6000" dirty="0" err="1">
                <a:solidFill>
                  <a:schemeClr val="bg1">
                    <a:lumMod val="75000"/>
                  </a:schemeClr>
                </a:solidFill>
                <a:ea typeface="Calibri" charset="0"/>
                <a:cs typeface="Calibri" charset="0"/>
                <a:sym typeface="Helvetica Neue" charset="0"/>
              </a:rPr>
              <a:t>dot</a:t>
            </a:r>
            <a:r>
              <a:rPr lang="en-US" sz="2800" dirty="0">
                <a:solidFill>
                  <a:schemeClr val="bg1">
                    <a:lumMod val="75000"/>
                  </a:schemeClr>
                </a:solidFill>
                <a:ea typeface="Calibri" charset="0"/>
                <a:cs typeface="Calibri" charset="0"/>
                <a:sym typeface="Helvetica Neue" charset="0"/>
              </a:rPr>
              <a:t> is not high enough</a:t>
            </a:r>
          </a:p>
          <a:p>
            <a:pPr marL="0" indent="0">
              <a:buFont typeface="Arial" charset="0"/>
              <a:buNone/>
            </a:pPr>
            <a:r>
              <a:rPr lang="en-US" sz="2800" dirty="0">
                <a:solidFill>
                  <a:schemeClr val="bg1">
                    <a:lumMod val="75000"/>
                  </a:schemeClr>
                </a:solidFill>
                <a:ea typeface="Calibri" charset="0"/>
                <a:cs typeface="Calibri" charset="0"/>
                <a:sym typeface="Helvetica Neue" charset="0"/>
              </a:rPr>
              <a:t>Assuming </a:t>
            </a:r>
            <a:r>
              <a:rPr lang="en-US" sz="2800" dirty="0" err="1">
                <a:solidFill>
                  <a:schemeClr val="bg1">
                    <a:lumMod val="75000"/>
                  </a:schemeClr>
                </a:solidFill>
                <a:ea typeface="Calibri" charset="0"/>
                <a:cs typeface="Calibri" charset="0"/>
                <a:sym typeface="Helvetica Neue" charset="0"/>
              </a:rPr>
              <a:t>Reimers</a:t>
            </a:r>
            <a:r>
              <a:rPr lang="en-US" sz="2800" dirty="0">
                <a:solidFill>
                  <a:schemeClr val="bg1">
                    <a:lumMod val="75000"/>
                  </a:schemeClr>
                </a:solidFill>
                <a:ea typeface="Calibri" charset="0"/>
                <a:cs typeface="Calibri" charset="0"/>
                <a:sym typeface="Helvetica Neue" charset="0"/>
              </a:rPr>
              <a:t> mass loss ≈ 2 10</a:t>
            </a:r>
            <a:r>
              <a:rPr lang="en-US" sz="2800" baseline="32000" dirty="0">
                <a:solidFill>
                  <a:schemeClr val="bg1">
                    <a:lumMod val="75000"/>
                  </a:schemeClr>
                </a:solidFill>
                <a:ea typeface="Calibri" charset="0"/>
                <a:cs typeface="Calibri" charset="0"/>
                <a:sym typeface="Helvetica Neue" charset="0"/>
              </a:rPr>
              <a:t>–8</a:t>
            </a:r>
            <a:r>
              <a:rPr lang="en-US" sz="2800" dirty="0">
                <a:solidFill>
                  <a:schemeClr val="bg1">
                    <a:lumMod val="75000"/>
                  </a:schemeClr>
                </a:solidFill>
                <a:ea typeface="Calibri" charset="0"/>
                <a:cs typeface="Calibri" charset="0"/>
                <a:sym typeface="Helvetica Neue" charset="0"/>
              </a:rPr>
              <a:t> M</a:t>
            </a:r>
            <a:r>
              <a:rPr lang="en-US" sz="2800" baseline="-25000" dirty="0">
                <a:solidFill>
                  <a:schemeClr val="bg1">
                    <a:lumMod val="75000"/>
                  </a:schemeClr>
                </a:solidFill>
                <a:latin typeface="Wingdings" charset="2"/>
                <a:ea typeface="Wingdings" charset="2"/>
                <a:cs typeface="Wingdings" charset="2"/>
                <a:sym typeface="Wingdings" charset="2"/>
              </a:rPr>
              <a:t></a:t>
            </a:r>
            <a:r>
              <a:rPr lang="en-US" sz="2800" dirty="0">
                <a:solidFill>
                  <a:schemeClr val="bg1">
                    <a:lumMod val="75000"/>
                  </a:schemeClr>
                </a:solidFill>
                <a:ea typeface="Calibri" charset="0"/>
                <a:cs typeface="Calibri" charset="0"/>
                <a:sym typeface="Helvetica Neue" charset="0"/>
              </a:rPr>
              <a:t>/yr and as the star is on the AGB </a:t>
            </a:r>
            <a:r>
              <a:rPr lang="en-US" sz="2800" dirty="0" smtClean="0">
                <a:solidFill>
                  <a:schemeClr val="bg1">
                    <a:lumMod val="75000"/>
                  </a:schemeClr>
                </a:solidFill>
                <a:ea typeface="Calibri" charset="0"/>
                <a:cs typeface="Calibri" charset="0"/>
                <a:sym typeface="Helvetica Neue" charset="0"/>
              </a:rPr>
              <a:t>for a few </a:t>
            </a:r>
            <a:r>
              <a:rPr lang="en-US" sz="2800" dirty="0">
                <a:solidFill>
                  <a:schemeClr val="bg1">
                    <a:lumMod val="75000"/>
                  </a:schemeClr>
                </a:solidFill>
                <a:ea typeface="Calibri" charset="0"/>
                <a:cs typeface="Calibri" charset="0"/>
                <a:sym typeface="Helvetica Neue" charset="0"/>
              </a:rPr>
              <a:t>10</a:t>
            </a:r>
            <a:r>
              <a:rPr lang="en-US" sz="2800" baseline="32000" dirty="0">
                <a:solidFill>
                  <a:schemeClr val="bg1">
                    <a:lumMod val="75000"/>
                  </a:schemeClr>
                </a:solidFill>
                <a:ea typeface="Calibri" charset="0"/>
                <a:cs typeface="Calibri" charset="0"/>
                <a:sym typeface="Helvetica Neue" charset="0"/>
              </a:rPr>
              <a:t>6</a:t>
            </a:r>
            <a:r>
              <a:rPr lang="en-US" sz="2800" dirty="0">
                <a:solidFill>
                  <a:schemeClr val="bg1">
                    <a:lumMod val="75000"/>
                  </a:schemeClr>
                </a:solidFill>
                <a:ea typeface="Calibri" charset="0"/>
                <a:cs typeface="Calibri" charset="0"/>
                <a:sym typeface="Helvetica Neue" charset="0"/>
              </a:rPr>
              <a:t> yr at most, it would have lost</a:t>
            </a:r>
            <a:r>
              <a:rPr lang="en-US" sz="2800" dirty="0" smtClean="0">
                <a:solidFill>
                  <a:schemeClr val="bg1">
                    <a:lumMod val="75000"/>
                  </a:schemeClr>
                </a:solidFill>
                <a:ea typeface="Calibri" charset="0"/>
                <a:cs typeface="Calibri" charset="0"/>
                <a:sym typeface="Helvetica Neue" charset="0"/>
              </a:rPr>
              <a:t> a few 0.01 </a:t>
            </a:r>
            <a:r>
              <a:rPr lang="en-US" sz="2800" dirty="0">
                <a:solidFill>
                  <a:schemeClr val="bg1">
                    <a:lumMod val="75000"/>
                  </a:schemeClr>
                </a:solidFill>
                <a:ea typeface="Calibri" charset="0"/>
                <a:cs typeface="Calibri" charset="0"/>
                <a:sym typeface="Helvetica Neue" charset="0"/>
              </a:rPr>
              <a:t>M</a:t>
            </a:r>
            <a:r>
              <a:rPr lang="en-US" sz="2800" baseline="-25000" dirty="0">
                <a:solidFill>
                  <a:schemeClr val="bg1">
                    <a:lumMod val="75000"/>
                  </a:schemeClr>
                </a:solidFill>
                <a:latin typeface="Wingdings" charset="2"/>
                <a:ea typeface="Wingdings" charset="2"/>
                <a:cs typeface="Wingdings" charset="2"/>
                <a:sym typeface="Wingdings" charset="2"/>
              </a:rPr>
              <a:t></a:t>
            </a:r>
            <a:r>
              <a:rPr lang="en-US" sz="2800" dirty="0">
                <a:solidFill>
                  <a:schemeClr val="bg1">
                    <a:lumMod val="75000"/>
                  </a:schemeClr>
                </a:solidFill>
                <a:ea typeface="Calibri" charset="0"/>
                <a:cs typeface="Calibri" charset="0"/>
                <a:sym typeface="Helvetica Neue" charset="0"/>
              </a:rPr>
              <a:t> only!</a:t>
            </a:r>
          </a:p>
          <a:p>
            <a:pPr marL="0" indent="0">
              <a:buFont typeface="Arial" charset="0"/>
              <a:buNone/>
            </a:pPr>
            <a:endParaRPr lang="en-US" sz="2800" dirty="0">
              <a:solidFill>
                <a:schemeClr val="bg1">
                  <a:lumMod val="75000"/>
                </a:schemeClr>
              </a:solidFill>
              <a:ea typeface="Calibri" charset="0"/>
              <a:cs typeface="Calibri" charset="0"/>
              <a:sym typeface="Helvetica Neue" charset="0"/>
            </a:endParaRPr>
          </a:p>
          <a:p>
            <a:pPr marL="0" indent="0">
              <a:buFont typeface="Arial" charset="0"/>
              <a:buNone/>
            </a:pPr>
            <a:r>
              <a:rPr lang="en-US" sz="2800" dirty="0">
                <a:solidFill>
                  <a:schemeClr val="bg1">
                    <a:lumMod val="75000"/>
                  </a:schemeClr>
                </a:solidFill>
                <a:ea typeface="Calibri" charset="0"/>
                <a:cs typeface="Calibri" charset="0"/>
                <a:sym typeface="Helvetica Neue" charset="0"/>
              </a:rPr>
              <a:t>Invoke </a:t>
            </a:r>
            <a:r>
              <a:rPr lang="en-US" sz="2800" b="1" dirty="0">
                <a:solidFill>
                  <a:schemeClr val="bg1">
                    <a:lumMod val="75000"/>
                  </a:schemeClr>
                </a:solidFill>
                <a:ea typeface="Calibri" charset="0"/>
                <a:cs typeface="Calibri" charset="0"/>
                <a:sym typeface="Helvetica Neue" charset="0"/>
              </a:rPr>
              <a:t>CRAP</a:t>
            </a:r>
            <a:r>
              <a:rPr lang="en-US" sz="2800" dirty="0">
                <a:solidFill>
                  <a:schemeClr val="bg1">
                    <a:lumMod val="75000"/>
                  </a:schemeClr>
                </a:solidFill>
                <a:ea typeface="Calibri" charset="0"/>
                <a:cs typeface="Calibri" charset="0"/>
                <a:sym typeface="Helvetica Neue" charset="0"/>
              </a:rPr>
              <a:t> (Tout &amp; </a:t>
            </a:r>
            <a:r>
              <a:rPr lang="en-US" sz="2800" dirty="0" err="1">
                <a:solidFill>
                  <a:schemeClr val="bg1">
                    <a:lumMod val="75000"/>
                  </a:schemeClr>
                </a:solidFill>
                <a:ea typeface="Calibri" charset="0"/>
                <a:cs typeface="Calibri" charset="0"/>
                <a:sym typeface="Helvetica Neue" charset="0"/>
              </a:rPr>
              <a:t>Eggleton</a:t>
            </a:r>
            <a:r>
              <a:rPr lang="en-US" sz="2800" dirty="0">
                <a:solidFill>
                  <a:schemeClr val="bg1">
                    <a:lumMod val="75000"/>
                  </a:schemeClr>
                </a:solidFill>
                <a:ea typeface="Calibri" charset="0"/>
                <a:cs typeface="Calibri" charset="0"/>
                <a:sym typeface="Helvetica Neue" charset="0"/>
              </a:rPr>
              <a:t> 87, 88): mass-loss rate is then up to 150 times higher, </a:t>
            </a:r>
            <a:r>
              <a:rPr lang="en-US" sz="2800" dirty="0" smtClean="0">
                <a:solidFill>
                  <a:schemeClr val="bg1">
                    <a:lumMod val="75000"/>
                  </a:schemeClr>
                </a:solidFill>
                <a:ea typeface="Calibri" charset="0"/>
                <a:cs typeface="Calibri" charset="0"/>
                <a:sym typeface="Helvetica Neue" charset="0"/>
              </a:rPr>
              <a:t>~2.4 </a:t>
            </a:r>
            <a:r>
              <a:rPr lang="en-US" sz="2800" dirty="0">
                <a:solidFill>
                  <a:schemeClr val="bg1">
                    <a:lumMod val="75000"/>
                  </a:schemeClr>
                </a:solidFill>
                <a:ea typeface="Calibri" charset="0"/>
                <a:cs typeface="Calibri" charset="0"/>
                <a:sym typeface="Helvetica Neue" charset="0"/>
              </a:rPr>
              <a:t>10</a:t>
            </a:r>
            <a:r>
              <a:rPr lang="en-US" sz="2800" baseline="32000" dirty="0">
                <a:solidFill>
                  <a:schemeClr val="bg1">
                    <a:lumMod val="75000"/>
                  </a:schemeClr>
                </a:solidFill>
                <a:ea typeface="Calibri" charset="0"/>
                <a:cs typeface="Calibri" charset="0"/>
                <a:sym typeface="Helvetica Neue" charset="0"/>
              </a:rPr>
              <a:t>-6</a:t>
            </a:r>
            <a:r>
              <a:rPr lang="en-US" sz="2800" dirty="0">
                <a:solidFill>
                  <a:schemeClr val="bg1">
                    <a:lumMod val="75000"/>
                  </a:schemeClr>
                </a:solidFill>
                <a:ea typeface="Calibri" charset="0"/>
                <a:cs typeface="Calibri" charset="0"/>
                <a:sym typeface="Helvetica Neue" charset="0"/>
              </a:rPr>
              <a:t> M</a:t>
            </a:r>
            <a:r>
              <a:rPr lang="en-US" sz="2800" baseline="-25000" dirty="0">
                <a:solidFill>
                  <a:schemeClr val="bg1">
                    <a:lumMod val="75000"/>
                  </a:schemeClr>
                </a:solidFill>
                <a:latin typeface="Wingdings" charset="2"/>
                <a:ea typeface="Wingdings" charset="2"/>
                <a:cs typeface="Wingdings" charset="2"/>
                <a:sym typeface="Wingdings" charset="2"/>
              </a:rPr>
              <a:t></a:t>
            </a:r>
            <a:r>
              <a:rPr lang="en-US" sz="2800" dirty="0">
                <a:solidFill>
                  <a:schemeClr val="bg1">
                    <a:lumMod val="75000"/>
                  </a:schemeClr>
                </a:solidFill>
                <a:ea typeface="Calibri" charset="0"/>
                <a:cs typeface="Calibri" charset="0"/>
                <a:sym typeface="Helvetica Neue" charset="0"/>
              </a:rPr>
              <a:t>/yr. Thus in a few 10</a:t>
            </a:r>
            <a:r>
              <a:rPr lang="en-US" sz="2800" baseline="32000" dirty="0">
                <a:solidFill>
                  <a:schemeClr val="bg1">
                    <a:lumMod val="75000"/>
                  </a:schemeClr>
                </a:solidFill>
                <a:ea typeface="Calibri" charset="0"/>
                <a:cs typeface="Calibri" charset="0"/>
                <a:sym typeface="Helvetica Neue" charset="0"/>
              </a:rPr>
              <a:t>5</a:t>
            </a:r>
            <a:r>
              <a:rPr lang="en-US" sz="2800" dirty="0" smtClean="0">
                <a:solidFill>
                  <a:schemeClr val="bg1">
                    <a:lumMod val="75000"/>
                  </a:schemeClr>
                </a:solidFill>
                <a:ea typeface="Calibri" charset="0"/>
                <a:cs typeface="Calibri" charset="0"/>
                <a:sym typeface="Helvetica Neue" charset="0"/>
              </a:rPr>
              <a:t> – </a:t>
            </a:r>
            <a:r>
              <a:rPr lang="en-US" sz="2800" dirty="0">
                <a:solidFill>
                  <a:schemeClr val="bg1">
                    <a:lumMod val="75000"/>
                  </a:schemeClr>
                </a:solidFill>
                <a:ea typeface="Calibri" charset="0"/>
                <a:cs typeface="Calibri" charset="0"/>
                <a:sym typeface="Helvetica Neue" charset="0"/>
              </a:rPr>
              <a:t>10</a:t>
            </a:r>
            <a:r>
              <a:rPr lang="en-US" sz="2800" baseline="32000" dirty="0">
                <a:solidFill>
                  <a:schemeClr val="bg1">
                    <a:lumMod val="75000"/>
                  </a:schemeClr>
                </a:solidFill>
                <a:ea typeface="Calibri" charset="0"/>
                <a:cs typeface="Calibri" charset="0"/>
                <a:sym typeface="Helvetica Neue" charset="0"/>
              </a:rPr>
              <a:t>6</a:t>
            </a:r>
            <a:r>
              <a:rPr lang="en-US" sz="2800" dirty="0">
                <a:solidFill>
                  <a:schemeClr val="bg1">
                    <a:lumMod val="75000"/>
                  </a:schemeClr>
                </a:solidFill>
                <a:ea typeface="Calibri" charset="0"/>
                <a:cs typeface="Calibri" charset="0"/>
                <a:sym typeface="Helvetica Neue" charset="0"/>
              </a:rPr>
              <a:t> yr, one can lose 1 M</a:t>
            </a:r>
            <a:r>
              <a:rPr lang="en-US" sz="2800" baseline="-25000" dirty="0" smtClean="0">
                <a:solidFill>
                  <a:schemeClr val="bg1">
                    <a:lumMod val="75000"/>
                  </a:schemeClr>
                </a:solidFill>
                <a:latin typeface="Wingdings" charset="2"/>
                <a:ea typeface="Wingdings" charset="2"/>
                <a:cs typeface="Wingdings" charset="2"/>
                <a:sym typeface="Wingdings" charset="2"/>
              </a:rPr>
              <a:t></a:t>
            </a:r>
            <a:r>
              <a:rPr lang="en-US" sz="2800" dirty="0" smtClean="0">
                <a:solidFill>
                  <a:schemeClr val="bg1">
                    <a:lumMod val="75000"/>
                  </a:schemeClr>
                </a:solidFill>
                <a:ea typeface="Wingdings" charset="2"/>
                <a:cs typeface="Wingdings" charset="2"/>
                <a:sym typeface="Wingdings" charset="2"/>
              </a:rPr>
              <a:t>!</a:t>
            </a:r>
            <a:endParaRPr lang="en-US" sz="2800" dirty="0" smtClean="0">
              <a:solidFill>
                <a:schemeClr val="bg1">
                  <a:lumMod val="75000"/>
                </a:schemeClr>
              </a:solidFill>
              <a:ea typeface="Calibri" charset="0"/>
              <a:cs typeface="Calibri" charset="0"/>
              <a:sym typeface="HelveticaNeueLT Com 45 Lt" charset="0"/>
            </a:endParaRPr>
          </a:p>
          <a:p>
            <a:pPr marL="0" indent="0">
              <a:buFont typeface="Arial" charset="0"/>
              <a:buNone/>
            </a:pPr>
            <a:endParaRPr lang="es-ES" sz="2800" dirty="0">
              <a:solidFill>
                <a:schemeClr val="bg1">
                  <a:lumMod val="75000"/>
                </a:schemeClr>
              </a:solidFill>
              <a:ea typeface="Calibri" charset="0"/>
              <a:cs typeface="Calibri" charset="0"/>
            </a:endParaRPr>
          </a:p>
        </p:txBody>
      </p:sp>
      <p:sp>
        <p:nvSpPr>
          <p:cNvPr id="89091" name="Rectangle 1"/>
          <p:cNvSpPr>
            <a:spLocks/>
          </p:cNvSpPr>
          <p:nvPr/>
        </p:nvSpPr>
        <p:spPr bwMode="auto">
          <a:xfrm>
            <a:off x="0" y="1039813"/>
            <a:ext cx="9134475" cy="5465762"/>
          </a:xfrm>
          <a:prstGeom prst="rect">
            <a:avLst/>
          </a:prstGeom>
          <a:noFill/>
          <a:ln w="12700">
            <a:noFill/>
            <a:miter lim="800000"/>
            <a:headEnd/>
            <a:tailEnd/>
          </a:ln>
        </p:spPr>
        <p:txBody>
          <a:bodyPr lIns="0" tIns="0" rIns="0" bIns="0" anchor="ctr">
            <a:prstTxWarp prst="textNoShape">
              <a:avLst/>
            </a:prstTxWarp>
          </a:bodyPr>
          <a:lstStyle/>
          <a:p>
            <a:endParaRPr lang="en-US" sz="1700">
              <a:latin typeface="HelveticaNeueLT Com 45 Lt" charset="0"/>
              <a:ea typeface="HelveticaNeueLT Com 45 Lt" charset="0"/>
              <a:cs typeface="HelveticaNeueLT Com 45 Lt" charset="0"/>
              <a:sym typeface="HelveticaNeueLT Com 45 Lt" charset="0"/>
            </a:endParaRPr>
          </a:p>
        </p:txBody>
      </p:sp>
      <p:sp>
        <p:nvSpPr>
          <p:cNvPr id="2" name="Title 1"/>
          <p:cNvSpPr>
            <a:spLocks noGrp="1"/>
          </p:cNvSpPr>
          <p:nvPr>
            <p:ph type="title"/>
          </p:nvPr>
        </p:nvSpPr>
        <p:spPr/>
        <p:txBody>
          <a:bodyPr/>
          <a:lstStyle/>
          <a:p>
            <a:r>
              <a:rPr lang="en-US" dirty="0" smtClean="0"/>
              <a:t>How to loose 0.9 M</a:t>
            </a:r>
            <a:r>
              <a:rPr lang="en-US" baseline="-25000" dirty="0" smtClean="0">
                <a:latin typeface="Wingdings" charset="2"/>
                <a:ea typeface="Wingdings" charset="2"/>
                <a:cs typeface="Wingdings" charset="2"/>
                <a:sym typeface="Wingdings" charset="2"/>
              </a:rPr>
              <a:t></a:t>
            </a:r>
            <a:r>
              <a:rPr lang="en-US" dirty="0" smtClean="0">
                <a:latin typeface="+mn-lt"/>
                <a:ea typeface="Wingdings" charset="2"/>
                <a:cs typeface="Wingdings" charset="2"/>
                <a:sym typeface="Wingdings" charset="2"/>
              </a:rPr>
              <a:t>?</a:t>
            </a:r>
            <a:endParaRPr lang="en-US" dirty="0">
              <a:latin typeface="+mn-lt"/>
            </a:endParaRPr>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37</a:t>
            </a:fld>
            <a:endParaRPr lang="en-GB"/>
          </a:p>
        </p:txBody>
      </p:sp>
      <p:sp>
        <p:nvSpPr>
          <p:cNvPr id="5" name="Rectangle 4"/>
          <p:cNvSpPr/>
          <p:nvPr/>
        </p:nvSpPr>
        <p:spPr>
          <a:xfrm rot="20306545">
            <a:off x="989609" y="3088596"/>
            <a:ext cx="7163301" cy="923330"/>
          </a:xfrm>
          <a:prstGeom prst="rect">
            <a:avLst/>
          </a:prstGeom>
          <a:solidFill>
            <a:srgbClr val="FFFFFF"/>
          </a:solidFill>
        </p:spPr>
        <p:txBody>
          <a:bodyPr wrap="square" lIns="91440" tIns="45720" rIns="91440" bIns="45720">
            <a:spAutoFit/>
          </a:bodyPr>
          <a:lstStyle/>
          <a:p>
            <a:pPr algn="ctr"/>
            <a:r>
              <a:rPr lang="en-US" sz="5400" b="1" dirty="0" smtClean="0">
                <a:ln w="12700">
                  <a:noFill/>
                  <a:prstDash val="solid"/>
                </a:ln>
                <a:solidFill>
                  <a:schemeClr val="accent6"/>
                </a:solidFill>
                <a:effectLst>
                  <a:outerShdw blurRad="50800" dist="38100" dir="5400000" algn="t" rotWithShape="0">
                    <a:prstClr val="black">
                      <a:alpha val="40000"/>
                    </a:prstClr>
                  </a:outerShdw>
                </a:effectLst>
              </a:rPr>
              <a:t>One needs CRAP</a:t>
            </a:r>
            <a:endParaRPr lang="en-US" sz="5400" b="1" cap="none" spc="0" dirty="0">
              <a:ln w="12700">
                <a:noFill/>
                <a:prstDash val="solid"/>
              </a:ln>
              <a:solidFill>
                <a:schemeClr val="accent6"/>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1589406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0"/>
          </p:nvPr>
        </p:nvPicPr>
        <p:blipFill>
          <a:blip r:embed="rId2"/>
          <a:srcRect l="-28568" r="-28568"/>
          <a:stretch>
            <a:fillRect/>
          </a:stretch>
        </p:blipFill>
        <p:spPr/>
      </p:pic>
      <p:sp>
        <p:nvSpPr>
          <p:cNvPr id="5" name="Title 4"/>
          <p:cNvSpPr>
            <a:spLocks noGrp="1"/>
          </p:cNvSpPr>
          <p:nvPr>
            <p:ph type="title"/>
          </p:nvPr>
        </p:nvSpPr>
        <p:spPr/>
        <p:txBody>
          <a:bodyPr/>
          <a:lstStyle/>
          <a:p>
            <a:r>
              <a:rPr lang="en-US" dirty="0" smtClean="0"/>
              <a:t>A look at a massive star</a:t>
            </a:r>
            <a:endParaRPr lang="en-US" dirty="0"/>
          </a:p>
        </p:txBody>
      </p:sp>
      <p:sp>
        <p:nvSpPr>
          <p:cNvPr id="7" name="TextBox 6"/>
          <p:cNvSpPr txBox="1"/>
          <p:nvPr/>
        </p:nvSpPr>
        <p:spPr>
          <a:xfrm>
            <a:off x="7477467" y="5813778"/>
            <a:ext cx="1412533" cy="276999"/>
          </a:xfrm>
          <a:prstGeom prst="rect">
            <a:avLst/>
          </a:prstGeom>
          <a:noFill/>
        </p:spPr>
        <p:txBody>
          <a:bodyPr wrap="square" rtlCol="0">
            <a:spAutoFit/>
          </a:bodyPr>
          <a:lstStyle/>
          <a:p>
            <a:r>
              <a:rPr lang="en-US" sz="1200" dirty="0" smtClean="0"/>
              <a:t>Nota+ 1997</a:t>
            </a:r>
            <a:endParaRPr lang="en-US" sz="1200" dirty="0"/>
          </a:p>
        </p:txBody>
      </p:sp>
      <p:sp>
        <p:nvSpPr>
          <p:cNvPr id="8" name="TextBox 7"/>
          <p:cNvSpPr txBox="1"/>
          <p:nvPr/>
        </p:nvSpPr>
        <p:spPr>
          <a:xfrm>
            <a:off x="393689" y="1411111"/>
            <a:ext cx="1370200" cy="646331"/>
          </a:xfrm>
          <a:prstGeom prst="rect">
            <a:avLst/>
          </a:prstGeom>
          <a:noFill/>
        </p:spPr>
        <p:txBody>
          <a:bodyPr wrap="square" rtlCol="0">
            <a:spAutoFit/>
          </a:bodyPr>
          <a:lstStyle/>
          <a:p>
            <a:r>
              <a:rPr lang="en-US" b="1" dirty="0" smtClean="0"/>
              <a:t>LBV </a:t>
            </a:r>
          </a:p>
          <a:p>
            <a:r>
              <a:rPr lang="en-US" b="1" dirty="0" smtClean="0"/>
              <a:t>HR Car</a:t>
            </a:r>
            <a:endParaRPr lang="en-US" b="1" dirty="0"/>
          </a:p>
        </p:txBody>
      </p:sp>
      <p:sp>
        <p:nvSpPr>
          <p:cNvPr id="9" name="Footer Placeholder 8"/>
          <p:cNvSpPr>
            <a:spLocks noGrp="1"/>
          </p:cNvSpPr>
          <p:nvPr>
            <p:ph type="ftr" sz="quarter" idx="3"/>
          </p:nvPr>
        </p:nvSpPr>
        <p:spPr/>
        <p:txBody>
          <a:bodyPr/>
          <a:lstStyle/>
          <a:p>
            <a:r>
              <a:rPr lang="en-GB" smtClean="0"/>
              <a:t>H.Boffin - STEPS - July 2015</a:t>
            </a:r>
            <a:endParaRPr lang="en-GB" dirty="0" smtClean="0"/>
          </a:p>
        </p:txBody>
      </p:sp>
      <p:sp>
        <p:nvSpPr>
          <p:cNvPr id="10" name="Slide Number Placeholder 9"/>
          <p:cNvSpPr>
            <a:spLocks noGrp="1"/>
          </p:cNvSpPr>
          <p:nvPr>
            <p:ph type="sldNum" sz="quarter" idx="4"/>
          </p:nvPr>
        </p:nvSpPr>
        <p:spPr/>
        <p:txBody>
          <a:bodyPr/>
          <a:lstStyle/>
          <a:p>
            <a:fld id="{CD6CA89A-7F63-7545-9B43-AF7DF332BE1B}" type="slidenum">
              <a:rPr lang="en-GB" smtClean="0"/>
              <a:pPr/>
              <a:t>38</a:t>
            </a:fld>
            <a:endParaRPr lang="en-GB"/>
          </a:p>
        </p:txBody>
      </p:sp>
    </p:spTree>
    <p:extLst>
      <p:ext uri="{BB962C8B-B14F-4D97-AF65-F5344CB8AC3E}">
        <p14:creationId xmlns:p14="http://schemas.microsoft.com/office/powerpoint/2010/main" val="13331148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Another extreme: Eta </a:t>
            </a:r>
            <a:r>
              <a:rPr lang="en-US" dirty="0" err="1" smtClean="0"/>
              <a:t>Carinae</a:t>
            </a:r>
            <a:endParaRPr lang="en-US" dirty="0"/>
          </a:p>
        </p:txBody>
      </p:sp>
      <p:sp>
        <p:nvSpPr>
          <p:cNvPr id="3" name="Content Placeholder 2"/>
          <p:cNvSpPr>
            <a:spLocks noGrp="1"/>
          </p:cNvSpPr>
          <p:nvPr>
            <p:ph idx="4294967295"/>
          </p:nvPr>
        </p:nvSpPr>
        <p:spPr>
          <a:xfrm>
            <a:off x="5181600" y="1332088"/>
            <a:ext cx="3962400" cy="4144963"/>
          </a:xfrm>
          <a:prstGeom prst="rect">
            <a:avLst/>
          </a:prstGeom>
        </p:spPr>
        <p:txBody>
          <a:bodyPr/>
          <a:lstStyle/>
          <a:p>
            <a:r>
              <a:rPr lang="en-US" dirty="0" smtClean="0"/>
              <a:t>LBV 120 </a:t>
            </a:r>
            <a:r>
              <a:rPr lang="en-US" dirty="0" smtClean="0"/>
              <a:t>M</a:t>
            </a:r>
            <a:r>
              <a:rPr lang="en-US" baseline="-25000" dirty="0">
                <a:latin typeface="Wingdings" charset="2"/>
                <a:ea typeface="Wingdings" charset="2"/>
                <a:cs typeface="Wingdings" charset="2"/>
                <a:sym typeface="Wingdings" charset="2"/>
              </a:rPr>
              <a:t></a:t>
            </a:r>
            <a:r>
              <a:rPr lang="en-US" dirty="0" smtClean="0"/>
              <a:t> </a:t>
            </a:r>
            <a:r>
              <a:rPr lang="en-US" dirty="0" smtClean="0"/>
              <a:t>+ 30 </a:t>
            </a:r>
            <a:r>
              <a:rPr lang="en-US" dirty="0" smtClean="0"/>
              <a:t>M</a:t>
            </a:r>
            <a:r>
              <a:rPr lang="en-US" baseline="-25000" dirty="0">
                <a:latin typeface="Wingdings" charset="2"/>
                <a:ea typeface="Wingdings" charset="2"/>
                <a:cs typeface="Wingdings" charset="2"/>
                <a:sym typeface="Wingdings" charset="2"/>
              </a:rPr>
              <a:t></a:t>
            </a:r>
            <a:r>
              <a:rPr lang="en-US" dirty="0" smtClean="0"/>
              <a:t> </a:t>
            </a:r>
            <a:r>
              <a:rPr lang="en-US" dirty="0" smtClean="0"/>
              <a:t>companion</a:t>
            </a:r>
          </a:p>
          <a:p>
            <a:r>
              <a:rPr lang="en-US" dirty="0" smtClean="0"/>
              <a:t>Eccentric system</a:t>
            </a:r>
          </a:p>
          <a:p>
            <a:r>
              <a:rPr lang="en-US" dirty="0" smtClean="0"/>
              <a:t>P = 5.5 years</a:t>
            </a:r>
          </a:p>
          <a:p>
            <a:r>
              <a:rPr lang="en-US" dirty="0" smtClean="0"/>
              <a:t>Undergo outburst</a:t>
            </a:r>
          </a:p>
          <a:p>
            <a:r>
              <a:rPr lang="en-US" dirty="0" smtClean="0"/>
              <a:t>Mass loss event seems to be due to </a:t>
            </a:r>
            <a:r>
              <a:rPr lang="en-US" dirty="0" err="1" smtClean="0"/>
              <a:t>binarity</a:t>
            </a:r>
            <a:endParaRPr lang="en-US" dirty="0"/>
          </a:p>
        </p:txBody>
      </p:sp>
      <p:pic>
        <p:nvPicPr>
          <p:cNvPr id="4" name="Picture 3"/>
          <p:cNvPicPr>
            <a:picLocks noChangeAspect="1"/>
          </p:cNvPicPr>
          <p:nvPr/>
        </p:nvPicPr>
        <p:blipFill>
          <a:blip r:embed="rId3"/>
          <a:stretch>
            <a:fillRect/>
          </a:stretch>
        </p:blipFill>
        <p:spPr>
          <a:xfrm>
            <a:off x="381000" y="1332088"/>
            <a:ext cx="4567470" cy="4493202"/>
          </a:xfrm>
          <a:prstGeom prst="rect">
            <a:avLst/>
          </a:prstGeom>
        </p:spPr>
      </p:pic>
      <p:sp>
        <p:nvSpPr>
          <p:cNvPr id="8" name="Footer Placeholder 7"/>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39</a:t>
            </a:fld>
            <a:endParaRPr lang="en-GB"/>
          </a:p>
        </p:txBody>
      </p:sp>
    </p:spTree>
    <p:extLst>
      <p:ext uri="{BB962C8B-B14F-4D97-AF65-F5344CB8AC3E}">
        <p14:creationId xmlns:p14="http://schemas.microsoft.com/office/powerpoint/2010/main" val="17224581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Angular Resolution: Visual binary</a:t>
            </a:r>
            <a:endParaRPr lang="en-US" dirty="0"/>
          </a:p>
        </p:txBody>
      </p:sp>
      <p:pic>
        <p:nvPicPr>
          <p:cNvPr id="7" name="Content Placeholder 6" descr="LuhCol.jpg"/>
          <p:cNvPicPr>
            <a:picLocks noGrp="1" noChangeAspect="1"/>
          </p:cNvPicPr>
          <p:nvPr>
            <p:ph idx="4294967295"/>
          </p:nvPr>
        </p:nvPicPr>
        <p:blipFill rotWithShape="1">
          <a:blip r:embed="rId2"/>
          <a:srcRect l="37336" t="66756" r="49655"/>
          <a:stretch/>
        </p:blipFill>
        <p:spPr>
          <a:xfrm>
            <a:off x="705555" y="1937891"/>
            <a:ext cx="1128889" cy="1891783"/>
          </a:xfrm>
          <a:prstGeom prst="rect">
            <a:avLst/>
          </a:prstGeom>
        </p:spPr>
      </p:pic>
      <p:sp>
        <p:nvSpPr>
          <p:cNvPr id="9" name="TextBox 8"/>
          <p:cNvSpPr txBox="1"/>
          <p:nvPr/>
        </p:nvSpPr>
        <p:spPr>
          <a:xfrm>
            <a:off x="705555" y="3969891"/>
            <a:ext cx="3124200" cy="738664"/>
          </a:xfrm>
          <a:prstGeom prst="rect">
            <a:avLst/>
          </a:prstGeom>
          <a:noFill/>
        </p:spPr>
        <p:txBody>
          <a:bodyPr wrap="square" rtlCol="0">
            <a:spAutoFit/>
          </a:bodyPr>
          <a:lstStyle/>
          <a:p>
            <a:r>
              <a:rPr lang="en-US" sz="1400" dirty="0" smtClean="0">
                <a:latin typeface="Century Gothic"/>
                <a:cs typeface="Century Gothic"/>
              </a:rPr>
              <a:t>Luhman</a:t>
            </a:r>
            <a:r>
              <a:rPr lang="en-US" sz="1400" dirty="0" smtClean="0">
                <a:latin typeface="Century Gothic"/>
                <a:cs typeface="Century Gothic"/>
              </a:rPr>
              <a:t>-16 AB</a:t>
            </a:r>
            <a:endParaRPr lang="en-US" sz="1400" dirty="0" smtClean="0">
              <a:latin typeface="Century Gothic"/>
              <a:cs typeface="Century Gothic"/>
            </a:endParaRPr>
          </a:p>
          <a:p>
            <a:r>
              <a:rPr lang="en-US" sz="1400" dirty="0" smtClean="0">
                <a:latin typeface="Century Gothic"/>
                <a:cs typeface="Century Gothic"/>
              </a:rPr>
              <a:t>Boffin</a:t>
            </a:r>
            <a:r>
              <a:rPr lang="en-US" sz="1400" dirty="0" smtClean="0">
                <a:latin typeface="Century Gothic"/>
                <a:cs typeface="Century Gothic"/>
              </a:rPr>
              <a:t>+ 13	</a:t>
            </a:r>
            <a:r>
              <a:rPr lang="en-US" sz="1400" dirty="0" smtClean="0">
                <a:latin typeface="Century Gothic"/>
                <a:cs typeface="Century Gothic"/>
              </a:rPr>
              <a:t>FORS2</a:t>
            </a:r>
          </a:p>
          <a:p>
            <a:r>
              <a:rPr lang="en-US" sz="1400" dirty="0" smtClean="0">
                <a:latin typeface="Century Gothic"/>
                <a:cs typeface="Century Gothic"/>
              </a:rPr>
              <a:t>0.5”–0.8” </a:t>
            </a:r>
            <a:endParaRPr lang="en-US" sz="1400" dirty="0">
              <a:latin typeface="Century Gothic"/>
              <a:cs typeface="Century Gothic"/>
            </a:endParaRPr>
          </a:p>
        </p:txBody>
      </p:sp>
      <p:pic>
        <p:nvPicPr>
          <p:cNvPr id="10" name="Picture 8"/>
          <p:cNvPicPr>
            <a:picLocks noChangeAspect="1" noChangeArrowheads="1"/>
          </p:cNvPicPr>
          <p:nvPr/>
        </p:nvPicPr>
        <p:blipFill>
          <a:blip r:embed="rId3"/>
          <a:srcRect/>
          <a:stretch>
            <a:fillRect/>
          </a:stretch>
        </p:blipFill>
        <p:spPr bwMode="auto">
          <a:xfrm>
            <a:off x="3107266" y="1882503"/>
            <a:ext cx="1981200" cy="1558544"/>
          </a:xfrm>
          <a:prstGeom prst="rect">
            <a:avLst/>
          </a:prstGeom>
          <a:noFill/>
          <a:ln w="12700" cap="sq">
            <a:noFill/>
            <a:miter lim="800000"/>
            <a:headEnd type="none" w="sm" len="sm"/>
            <a:tailEnd type="none" w="sm" len="sm"/>
          </a:ln>
          <a:effectLst/>
        </p:spPr>
      </p:pic>
      <p:sp>
        <p:nvSpPr>
          <p:cNvPr id="12" name="TextBox 11"/>
          <p:cNvSpPr txBox="1"/>
          <p:nvPr/>
        </p:nvSpPr>
        <p:spPr>
          <a:xfrm>
            <a:off x="3107266" y="3494669"/>
            <a:ext cx="3124200" cy="738664"/>
          </a:xfrm>
          <a:prstGeom prst="rect">
            <a:avLst/>
          </a:prstGeom>
          <a:noFill/>
        </p:spPr>
        <p:txBody>
          <a:bodyPr wrap="square" rtlCol="0">
            <a:spAutoFit/>
          </a:bodyPr>
          <a:lstStyle/>
          <a:p>
            <a:r>
              <a:rPr lang="en-US" sz="1400" dirty="0" smtClean="0">
                <a:latin typeface="Century Gothic"/>
                <a:cs typeface="Century Gothic"/>
              </a:rPr>
              <a:t>Sirius </a:t>
            </a:r>
          </a:p>
          <a:p>
            <a:r>
              <a:rPr lang="en-US" sz="1400" dirty="0" smtClean="0">
                <a:latin typeface="Century Gothic"/>
                <a:cs typeface="Century Gothic"/>
              </a:rPr>
              <a:t>HST or AO</a:t>
            </a:r>
            <a:endParaRPr lang="en-US" sz="1400" dirty="0" smtClean="0">
              <a:latin typeface="Century Gothic"/>
              <a:cs typeface="Century Gothic"/>
            </a:endParaRPr>
          </a:p>
          <a:p>
            <a:r>
              <a:rPr lang="en-US" sz="1400" dirty="0" smtClean="0">
                <a:latin typeface="Century Gothic"/>
                <a:cs typeface="Century Gothic"/>
              </a:rPr>
              <a:t>0.02”–0.05”</a:t>
            </a:r>
            <a:endParaRPr lang="en-US" sz="1400" dirty="0">
              <a:latin typeface="Century Gothic"/>
              <a:cs typeface="Century Gothic"/>
            </a:endParaRPr>
          </a:p>
        </p:txBody>
      </p:sp>
      <p:pic>
        <p:nvPicPr>
          <p:cNvPr id="13" name="Picture 2" descr="mizarA_npoi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764" y="1882503"/>
            <a:ext cx="2095667" cy="1676719"/>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sp>
        <p:nvSpPr>
          <p:cNvPr id="14" name="TextBox 13"/>
          <p:cNvSpPr txBox="1"/>
          <p:nvPr/>
        </p:nvSpPr>
        <p:spPr>
          <a:xfrm>
            <a:off x="6407764" y="3588121"/>
            <a:ext cx="3124200" cy="738664"/>
          </a:xfrm>
          <a:prstGeom prst="rect">
            <a:avLst/>
          </a:prstGeom>
          <a:noFill/>
        </p:spPr>
        <p:txBody>
          <a:bodyPr wrap="square" rtlCol="0">
            <a:spAutoFit/>
          </a:bodyPr>
          <a:lstStyle/>
          <a:p>
            <a:r>
              <a:rPr lang="en-US" sz="1400" dirty="0" err="1" smtClean="0">
                <a:latin typeface="Century Gothic"/>
                <a:cs typeface="Century Gothic"/>
              </a:rPr>
              <a:t>Mizar</a:t>
            </a:r>
            <a:endParaRPr lang="en-US" sz="1400" dirty="0" smtClean="0">
              <a:latin typeface="Century Gothic"/>
              <a:cs typeface="Century Gothic"/>
            </a:endParaRPr>
          </a:p>
          <a:p>
            <a:r>
              <a:rPr lang="en-US" sz="1400" dirty="0" smtClean="0">
                <a:latin typeface="Century Gothic"/>
                <a:cs typeface="Century Gothic"/>
              </a:rPr>
              <a:t>NPOI (C. Hummel)</a:t>
            </a:r>
            <a:endParaRPr lang="en-US" sz="1400" dirty="0" smtClean="0">
              <a:latin typeface="Century Gothic"/>
              <a:cs typeface="Century Gothic"/>
            </a:endParaRPr>
          </a:p>
          <a:p>
            <a:r>
              <a:rPr lang="en-US" sz="1400" dirty="0" smtClean="0">
                <a:latin typeface="Century Gothic"/>
                <a:cs typeface="Century Gothic"/>
              </a:rPr>
              <a:t>~0.001”</a:t>
            </a:r>
            <a:endParaRPr lang="en-US" sz="1400" dirty="0">
              <a:latin typeface="Century Gothic"/>
              <a:cs typeface="Century Gothic"/>
            </a:endParaRPr>
          </a:p>
        </p:txBody>
      </p:sp>
      <p:sp>
        <p:nvSpPr>
          <p:cNvPr id="3" name="Oval 2"/>
          <p:cNvSpPr/>
          <p:nvPr/>
        </p:nvSpPr>
        <p:spPr bwMode="auto">
          <a:xfrm>
            <a:off x="7380111" y="4730444"/>
            <a:ext cx="216000" cy="21655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7" name="Oval 16"/>
          <p:cNvSpPr/>
          <p:nvPr/>
        </p:nvSpPr>
        <p:spPr bwMode="auto">
          <a:xfrm>
            <a:off x="-4515552" y="1073196"/>
            <a:ext cx="5418661" cy="1010280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TextBox 17"/>
          <p:cNvSpPr txBox="1"/>
          <p:nvPr/>
        </p:nvSpPr>
        <p:spPr>
          <a:xfrm>
            <a:off x="705555" y="1072417"/>
            <a:ext cx="1217587" cy="923330"/>
          </a:xfrm>
          <a:prstGeom prst="rect">
            <a:avLst/>
          </a:prstGeom>
          <a:noFill/>
        </p:spPr>
        <p:txBody>
          <a:bodyPr wrap="square" rtlCol="0">
            <a:spAutoFit/>
          </a:bodyPr>
          <a:lstStyle/>
          <a:p>
            <a:r>
              <a:rPr lang="en-US" dirty="0" smtClean="0"/>
              <a:t>8-m VLT</a:t>
            </a:r>
          </a:p>
          <a:p>
            <a:r>
              <a:rPr lang="en-US" dirty="0" smtClean="0"/>
              <a:t>Seeing-limited</a:t>
            </a:r>
            <a:endParaRPr lang="en-US" dirty="0"/>
          </a:p>
        </p:txBody>
      </p:sp>
      <p:sp>
        <p:nvSpPr>
          <p:cNvPr id="19" name="TextBox 18"/>
          <p:cNvSpPr txBox="1"/>
          <p:nvPr/>
        </p:nvSpPr>
        <p:spPr>
          <a:xfrm>
            <a:off x="3102427" y="1276477"/>
            <a:ext cx="1986039" cy="646331"/>
          </a:xfrm>
          <a:prstGeom prst="rect">
            <a:avLst/>
          </a:prstGeom>
          <a:noFill/>
        </p:spPr>
        <p:txBody>
          <a:bodyPr wrap="square" rtlCol="0">
            <a:spAutoFit/>
          </a:bodyPr>
          <a:lstStyle/>
          <a:p>
            <a:r>
              <a:rPr lang="en-US" dirty="0" smtClean="0"/>
              <a:t>HST or AO-limited</a:t>
            </a:r>
            <a:endParaRPr lang="en-US" dirty="0"/>
          </a:p>
        </p:txBody>
      </p:sp>
      <p:sp>
        <p:nvSpPr>
          <p:cNvPr id="20" name="TextBox 19"/>
          <p:cNvSpPr txBox="1"/>
          <p:nvPr/>
        </p:nvSpPr>
        <p:spPr>
          <a:xfrm>
            <a:off x="6407764" y="1513171"/>
            <a:ext cx="1986039" cy="369332"/>
          </a:xfrm>
          <a:prstGeom prst="rect">
            <a:avLst/>
          </a:prstGeom>
          <a:noFill/>
        </p:spPr>
        <p:txBody>
          <a:bodyPr wrap="square" rtlCol="0">
            <a:spAutoFit/>
          </a:bodyPr>
          <a:lstStyle/>
          <a:p>
            <a:r>
              <a:rPr lang="en-US" dirty="0" smtClean="0"/>
              <a:t>Interferometry</a:t>
            </a:r>
            <a:endParaRPr lang="en-US" dirty="0"/>
          </a:p>
        </p:txBody>
      </p:sp>
      <p:sp>
        <p:nvSpPr>
          <p:cNvPr id="21" name="Rectangle 20"/>
          <p:cNvSpPr/>
          <p:nvPr/>
        </p:nvSpPr>
        <p:spPr>
          <a:xfrm>
            <a:off x="5321720" y="5035728"/>
            <a:ext cx="4572000" cy="1200329"/>
          </a:xfrm>
          <a:prstGeom prst="rect">
            <a:avLst/>
          </a:prstGeom>
        </p:spPr>
        <p:txBody>
          <a:bodyPr>
            <a:spAutoFit/>
          </a:bodyPr>
          <a:lstStyle/>
          <a:p>
            <a:r>
              <a:rPr lang="en-US" dirty="0"/>
              <a:t>25 pc	</a:t>
            </a:r>
            <a:r>
              <a:rPr lang="en-US" dirty="0" smtClean="0">
                <a:sym typeface="Wingdings"/>
              </a:rPr>
              <a:t> </a:t>
            </a:r>
            <a:r>
              <a:rPr lang="en-US" dirty="0">
                <a:sym typeface="Wingdings"/>
              </a:rPr>
              <a:t> a few </a:t>
            </a:r>
            <a:r>
              <a:rPr lang="en-US" dirty="0" err="1" smtClean="0">
                <a:sym typeface="Wingdings"/>
              </a:rPr>
              <a:t>Rsun</a:t>
            </a:r>
            <a:r>
              <a:rPr lang="en-US" dirty="0" smtClean="0">
                <a:sym typeface="Wingdings"/>
              </a:rPr>
              <a:t>  ~</a:t>
            </a:r>
            <a:r>
              <a:rPr lang="en-US" dirty="0" err="1" smtClean="0">
                <a:sym typeface="Wingdings"/>
              </a:rPr>
              <a:t>hr</a:t>
            </a:r>
            <a:r>
              <a:rPr lang="en-US" dirty="0" smtClean="0">
                <a:sym typeface="Wingdings"/>
              </a:rPr>
              <a:t>-d</a:t>
            </a:r>
            <a:endParaRPr lang="en-US" dirty="0">
              <a:sym typeface="Wingdings"/>
            </a:endParaRPr>
          </a:p>
          <a:p>
            <a:r>
              <a:rPr lang="en-US" dirty="0">
                <a:solidFill>
                  <a:srgbClr val="FF0000"/>
                </a:solidFill>
                <a:sym typeface="Wingdings"/>
              </a:rPr>
              <a:t>100 pc	</a:t>
            </a:r>
            <a:r>
              <a:rPr lang="en-US" dirty="0" smtClean="0">
                <a:solidFill>
                  <a:srgbClr val="FF0000"/>
                </a:solidFill>
                <a:sym typeface="Wingdings"/>
              </a:rPr>
              <a:t> </a:t>
            </a:r>
            <a:r>
              <a:rPr lang="en-US" dirty="0">
                <a:solidFill>
                  <a:srgbClr val="FF0000"/>
                </a:solidFill>
                <a:sym typeface="Wingdings"/>
              </a:rPr>
              <a:t> 0.1 AU	</a:t>
            </a:r>
            <a:r>
              <a:rPr lang="en-US" dirty="0" smtClean="0">
                <a:solidFill>
                  <a:srgbClr val="FF0000"/>
                </a:solidFill>
                <a:sym typeface="Wingdings"/>
              </a:rPr>
              <a:t>    ~ </a:t>
            </a:r>
            <a:r>
              <a:rPr lang="en-US" dirty="0">
                <a:solidFill>
                  <a:srgbClr val="FF0000"/>
                </a:solidFill>
                <a:sym typeface="Wingdings"/>
              </a:rPr>
              <a:t>a few </a:t>
            </a:r>
            <a:r>
              <a:rPr lang="en-US" dirty="0" smtClean="0">
                <a:solidFill>
                  <a:srgbClr val="FF0000"/>
                </a:solidFill>
                <a:sym typeface="Wingdings"/>
              </a:rPr>
              <a:t>d</a:t>
            </a:r>
          </a:p>
          <a:p>
            <a:r>
              <a:rPr lang="en-US" dirty="0" smtClean="0">
                <a:sym typeface="Wingdings"/>
              </a:rPr>
              <a:t>1.5 </a:t>
            </a:r>
            <a:r>
              <a:rPr lang="en-US" dirty="0" err="1">
                <a:sym typeface="Wingdings"/>
              </a:rPr>
              <a:t>kpc</a:t>
            </a:r>
            <a:r>
              <a:rPr lang="en-US" dirty="0">
                <a:sym typeface="Wingdings"/>
              </a:rPr>
              <a:t>	</a:t>
            </a:r>
            <a:r>
              <a:rPr lang="en-US" dirty="0" smtClean="0">
                <a:sym typeface="Wingdings"/>
              </a:rPr>
              <a:t>  </a:t>
            </a:r>
            <a:r>
              <a:rPr lang="en-US" dirty="0">
                <a:sym typeface="Wingdings"/>
              </a:rPr>
              <a:t>1.5 AU	</a:t>
            </a:r>
            <a:r>
              <a:rPr lang="en-US" dirty="0" smtClean="0">
                <a:sym typeface="Wingdings"/>
              </a:rPr>
              <a:t>    ~ </a:t>
            </a:r>
            <a:r>
              <a:rPr lang="en-US" dirty="0">
                <a:sym typeface="Wingdings"/>
              </a:rPr>
              <a:t>0.3 </a:t>
            </a:r>
            <a:r>
              <a:rPr lang="en-US" dirty="0" err="1" smtClean="0">
                <a:sym typeface="Wingdings"/>
              </a:rPr>
              <a:t>yr</a:t>
            </a:r>
            <a:endParaRPr lang="en-US" dirty="0" smtClean="0">
              <a:sym typeface="Wingdings"/>
            </a:endParaRPr>
          </a:p>
          <a:p>
            <a:r>
              <a:rPr lang="en-US" dirty="0" smtClean="0"/>
              <a:t> </a:t>
            </a:r>
            <a:r>
              <a:rPr lang="en-US" dirty="0" smtClean="0">
                <a:sym typeface="Wingdings"/>
              </a:rPr>
              <a:t>(</a:t>
            </a:r>
            <a:r>
              <a:rPr lang="en-US" dirty="0">
                <a:sym typeface="Wingdings"/>
              </a:rPr>
              <a:t>massive stars)			</a:t>
            </a:r>
            <a:endParaRPr lang="en-US" dirty="0">
              <a:sym typeface="Wingdings"/>
            </a:endParaRPr>
          </a:p>
        </p:txBody>
      </p:sp>
      <p:sp>
        <p:nvSpPr>
          <p:cNvPr id="22" name="Oval 21"/>
          <p:cNvSpPr/>
          <p:nvPr/>
        </p:nvSpPr>
        <p:spPr bwMode="auto">
          <a:xfrm>
            <a:off x="1663956" y="4233333"/>
            <a:ext cx="3600000" cy="3600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3" name="Footer Placeholder 22"/>
          <p:cNvSpPr>
            <a:spLocks noGrp="1"/>
          </p:cNvSpPr>
          <p:nvPr>
            <p:ph type="ftr" sz="quarter" idx="3"/>
          </p:nvPr>
        </p:nvSpPr>
        <p:spPr/>
        <p:txBody>
          <a:bodyPr/>
          <a:lstStyle/>
          <a:p>
            <a:r>
              <a:rPr lang="en-GB" smtClean="0"/>
              <a:t>H.Boffin - STEPS - July 2015</a:t>
            </a:r>
            <a:endParaRPr lang="en-GB" dirty="0" smtClean="0"/>
          </a:p>
        </p:txBody>
      </p:sp>
      <p:sp>
        <p:nvSpPr>
          <p:cNvPr id="24" name="Slide Number Placeholder 23"/>
          <p:cNvSpPr>
            <a:spLocks noGrp="1"/>
          </p:cNvSpPr>
          <p:nvPr>
            <p:ph type="sldNum" sz="quarter" idx="4"/>
          </p:nvPr>
        </p:nvSpPr>
        <p:spPr/>
        <p:txBody>
          <a:bodyPr/>
          <a:lstStyle/>
          <a:p>
            <a:fld id="{CD6CA89A-7F63-7545-9B43-AF7DF332BE1B}" type="slidenum">
              <a:rPr lang="en-GB" smtClean="0"/>
              <a:pPr/>
              <a:t>4</a:t>
            </a:fld>
            <a:endParaRPr lang="en-GB"/>
          </a:p>
        </p:txBody>
      </p:sp>
    </p:spTree>
    <p:extLst>
      <p:ext uri="{BB962C8B-B14F-4D97-AF65-F5344CB8AC3E}">
        <p14:creationId xmlns:p14="http://schemas.microsoft.com/office/powerpoint/2010/main" val="35961394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40</a:t>
            </a:fld>
            <a:endParaRPr lang="en-GB"/>
          </a:p>
        </p:txBody>
      </p:sp>
      <p:sp>
        <p:nvSpPr>
          <p:cNvPr id="5" name="Title 4"/>
          <p:cNvSpPr>
            <a:spLocks noGrp="1"/>
          </p:cNvSpPr>
          <p:nvPr>
            <p:ph type="title"/>
          </p:nvPr>
        </p:nvSpPr>
        <p:spPr/>
        <p:txBody>
          <a:bodyPr/>
          <a:lstStyle/>
          <a:p>
            <a:r>
              <a:rPr lang="en-US" dirty="0" smtClean="0"/>
              <a:t>Binary model</a:t>
            </a:r>
            <a:endParaRPr lang="en-US" dirty="0"/>
          </a:p>
        </p:txBody>
      </p:sp>
      <p:sp>
        <p:nvSpPr>
          <p:cNvPr id="7" name="TextBox 6"/>
          <p:cNvSpPr txBox="1"/>
          <p:nvPr/>
        </p:nvSpPr>
        <p:spPr>
          <a:xfrm>
            <a:off x="4540932" y="5849191"/>
            <a:ext cx="2202755" cy="307777"/>
          </a:xfrm>
          <a:prstGeom prst="rect">
            <a:avLst/>
          </a:prstGeom>
          <a:noFill/>
        </p:spPr>
        <p:txBody>
          <a:bodyPr wrap="square" rtlCol="0">
            <a:spAutoFit/>
          </a:bodyPr>
          <a:lstStyle/>
          <a:p>
            <a:r>
              <a:rPr lang="en-US" sz="1400" dirty="0" smtClean="0"/>
              <a:t>Smith &amp; </a:t>
            </a:r>
            <a:r>
              <a:rPr lang="en-US" sz="1400" dirty="0" err="1" smtClean="0"/>
              <a:t>Tombleson</a:t>
            </a:r>
            <a:r>
              <a:rPr lang="en-US" sz="1400" dirty="0" smtClean="0"/>
              <a:t> 2015</a:t>
            </a:r>
            <a:endParaRPr lang="en-US" sz="1400" dirty="0"/>
          </a:p>
        </p:txBody>
      </p:sp>
      <p:sp>
        <p:nvSpPr>
          <p:cNvPr id="8" name="Rectangle 7"/>
          <p:cNvSpPr/>
          <p:nvPr/>
        </p:nvSpPr>
        <p:spPr>
          <a:xfrm>
            <a:off x="4903025" y="1233581"/>
            <a:ext cx="4071642" cy="3970318"/>
          </a:xfrm>
          <a:prstGeom prst="rect">
            <a:avLst/>
          </a:prstGeom>
        </p:spPr>
        <p:txBody>
          <a:bodyPr wrap="square">
            <a:spAutoFit/>
          </a:bodyPr>
          <a:lstStyle/>
          <a:p>
            <a:r>
              <a:rPr lang="en-US" dirty="0" smtClean="0"/>
              <a:t>Canonical evolution</a:t>
            </a:r>
          </a:p>
          <a:p>
            <a:endParaRPr lang="en-US" dirty="0" smtClean="0"/>
          </a:p>
          <a:p>
            <a:r>
              <a:rPr lang="en-US" dirty="0" smtClean="0"/>
              <a:t>O</a:t>
            </a:r>
            <a:r>
              <a:rPr lang="en-US" dirty="0"/>
              <a:t>-</a:t>
            </a:r>
            <a:r>
              <a:rPr lang="en-US" dirty="0" err="1"/>
              <a:t>typestar</a:t>
            </a:r>
            <a:r>
              <a:rPr lang="en-US" dirty="0"/>
              <a:t> → Of/WNH → LBV → </a:t>
            </a:r>
            <a:endParaRPr lang="en-US" dirty="0" smtClean="0"/>
          </a:p>
          <a:p>
            <a:r>
              <a:rPr lang="en-US" dirty="0"/>
              <a:t> </a:t>
            </a:r>
            <a:r>
              <a:rPr lang="en-US" dirty="0" smtClean="0"/>
              <a:t>   WN </a:t>
            </a:r>
            <a:r>
              <a:rPr lang="en-US" dirty="0"/>
              <a:t>→ WC → </a:t>
            </a:r>
            <a:r>
              <a:rPr lang="en-US" dirty="0" err="1" smtClean="0"/>
              <a:t>SNIbc</a:t>
            </a:r>
            <a:endParaRPr lang="en-US" dirty="0" smtClean="0"/>
          </a:p>
          <a:p>
            <a:endParaRPr lang="en-US" dirty="0"/>
          </a:p>
          <a:p>
            <a:r>
              <a:rPr lang="en-US" dirty="0" smtClean="0"/>
              <a:t>Alternative (Smith &amp; </a:t>
            </a:r>
            <a:r>
              <a:rPr lang="en-US" dirty="0" err="1" smtClean="0"/>
              <a:t>Tombleson</a:t>
            </a:r>
            <a:r>
              <a:rPr lang="en-US" dirty="0" smtClean="0"/>
              <a:t> 2015)</a:t>
            </a:r>
            <a:endParaRPr lang="en-US" dirty="0"/>
          </a:p>
          <a:p>
            <a:r>
              <a:rPr lang="en-US" dirty="0" smtClean="0"/>
              <a:t>Mass transfer in binaries</a:t>
            </a:r>
          </a:p>
          <a:p>
            <a:endParaRPr lang="en-US" dirty="0"/>
          </a:p>
          <a:p>
            <a:endParaRPr lang="en-US" dirty="0" smtClean="0"/>
          </a:p>
          <a:p>
            <a:endParaRPr lang="en-US" dirty="0"/>
          </a:p>
          <a:p>
            <a:endParaRPr lang="en-US" dirty="0" smtClean="0"/>
          </a:p>
          <a:p>
            <a:r>
              <a:rPr lang="en-US" dirty="0" smtClean="0"/>
              <a:t>And we know most massive stars are in binaries (Sana+ 2012)</a:t>
            </a:r>
            <a:endParaRPr lang="en-US" dirty="0"/>
          </a:p>
          <a:p>
            <a:endParaRPr lang="en-US" dirty="0"/>
          </a:p>
        </p:txBody>
      </p:sp>
      <p:pic>
        <p:nvPicPr>
          <p:cNvPr id="10" name="Content Placeholder 9"/>
          <p:cNvPicPr>
            <a:picLocks noGrp="1" noChangeAspect="1"/>
          </p:cNvPicPr>
          <p:nvPr>
            <p:ph sz="quarter" idx="10"/>
          </p:nvPr>
        </p:nvPicPr>
        <p:blipFill rotWithShape="1">
          <a:blip r:embed="rId2"/>
          <a:srcRect l="2364" r="2287"/>
          <a:stretch/>
        </p:blipFill>
        <p:spPr>
          <a:xfrm>
            <a:off x="0" y="1174525"/>
            <a:ext cx="4656670" cy="5278663"/>
          </a:xfrm>
        </p:spPr>
      </p:pic>
      <p:pic>
        <p:nvPicPr>
          <p:cNvPr id="11" name="Picture 10"/>
          <p:cNvPicPr>
            <a:picLocks noChangeAspect="1"/>
          </p:cNvPicPr>
          <p:nvPr/>
        </p:nvPicPr>
        <p:blipFill>
          <a:blip r:embed="rId3"/>
          <a:stretch>
            <a:fillRect/>
          </a:stretch>
        </p:blipFill>
        <p:spPr>
          <a:xfrm>
            <a:off x="4903025" y="3388075"/>
            <a:ext cx="4175229" cy="709789"/>
          </a:xfrm>
          <a:prstGeom prst="rect">
            <a:avLst/>
          </a:prstGeom>
        </p:spPr>
      </p:pic>
    </p:spTree>
    <p:extLst>
      <p:ext uri="{BB962C8B-B14F-4D97-AF65-F5344CB8AC3E}">
        <p14:creationId xmlns:p14="http://schemas.microsoft.com/office/powerpoint/2010/main" val="28910431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41</a:t>
            </a:fld>
            <a:endParaRPr lang="en-GB"/>
          </a:p>
        </p:txBody>
      </p:sp>
      <p:sp>
        <p:nvSpPr>
          <p:cNvPr id="5" name="Title 4"/>
          <p:cNvSpPr>
            <a:spLocks noGrp="1"/>
          </p:cNvSpPr>
          <p:nvPr>
            <p:ph type="title"/>
          </p:nvPr>
        </p:nvSpPr>
        <p:spPr/>
        <p:txBody>
          <a:bodyPr/>
          <a:lstStyle/>
          <a:p>
            <a:r>
              <a:rPr lang="en-US" dirty="0"/>
              <a:t>Binary model</a:t>
            </a:r>
          </a:p>
        </p:txBody>
      </p:sp>
      <p:sp>
        <p:nvSpPr>
          <p:cNvPr id="7" name="TextBox 6"/>
          <p:cNvSpPr txBox="1"/>
          <p:nvPr/>
        </p:nvSpPr>
        <p:spPr>
          <a:xfrm>
            <a:off x="4540932" y="5849191"/>
            <a:ext cx="2202755" cy="307777"/>
          </a:xfrm>
          <a:prstGeom prst="rect">
            <a:avLst/>
          </a:prstGeom>
          <a:noFill/>
        </p:spPr>
        <p:txBody>
          <a:bodyPr wrap="square" rtlCol="0">
            <a:spAutoFit/>
          </a:bodyPr>
          <a:lstStyle/>
          <a:p>
            <a:r>
              <a:rPr lang="en-US" sz="1400" dirty="0" smtClean="0"/>
              <a:t>Smith &amp; </a:t>
            </a:r>
            <a:r>
              <a:rPr lang="en-US" sz="1400" dirty="0" err="1" smtClean="0"/>
              <a:t>Tombleson</a:t>
            </a:r>
            <a:r>
              <a:rPr lang="en-US" sz="1400" dirty="0" smtClean="0"/>
              <a:t> 2015</a:t>
            </a:r>
            <a:endParaRPr lang="en-US" sz="1400" dirty="0"/>
          </a:p>
        </p:txBody>
      </p:sp>
      <p:sp>
        <p:nvSpPr>
          <p:cNvPr id="8" name="Rectangle 7"/>
          <p:cNvSpPr/>
          <p:nvPr/>
        </p:nvSpPr>
        <p:spPr>
          <a:xfrm>
            <a:off x="4903025" y="1233581"/>
            <a:ext cx="4071642" cy="3970318"/>
          </a:xfrm>
          <a:prstGeom prst="rect">
            <a:avLst/>
          </a:prstGeom>
        </p:spPr>
        <p:txBody>
          <a:bodyPr wrap="square">
            <a:spAutoFit/>
          </a:bodyPr>
          <a:lstStyle/>
          <a:p>
            <a:r>
              <a:rPr lang="en-US" dirty="0" smtClean="0"/>
              <a:t>Canonical evolution</a:t>
            </a:r>
          </a:p>
          <a:p>
            <a:endParaRPr lang="en-US" dirty="0" smtClean="0"/>
          </a:p>
          <a:p>
            <a:r>
              <a:rPr lang="en-US" dirty="0" smtClean="0"/>
              <a:t>O</a:t>
            </a:r>
            <a:r>
              <a:rPr lang="en-US" dirty="0"/>
              <a:t>-</a:t>
            </a:r>
            <a:r>
              <a:rPr lang="en-US" dirty="0" err="1"/>
              <a:t>typestar</a:t>
            </a:r>
            <a:r>
              <a:rPr lang="en-US" dirty="0"/>
              <a:t> → Of/WNH → LBV → </a:t>
            </a:r>
            <a:endParaRPr lang="en-US" dirty="0" smtClean="0"/>
          </a:p>
          <a:p>
            <a:r>
              <a:rPr lang="en-US" dirty="0"/>
              <a:t> </a:t>
            </a:r>
            <a:r>
              <a:rPr lang="en-US" dirty="0" smtClean="0"/>
              <a:t>   WN </a:t>
            </a:r>
            <a:r>
              <a:rPr lang="en-US" dirty="0"/>
              <a:t>→ WC → </a:t>
            </a:r>
            <a:r>
              <a:rPr lang="en-US" dirty="0" err="1" smtClean="0"/>
              <a:t>SNIbc</a:t>
            </a:r>
            <a:endParaRPr lang="en-US" dirty="0" smtClean="0"/>
          </a:p>
          <a:p>
            <a:endParaRPr lang="en-US" dirty="0"/>
          </a:p>
          <a:p>
            <a:r>
              <a:rPr lang="en-US" dirty="0" smtClean="0"/>
              <a:t>Alternative (Smith &amp; </a:t>
            </a:r>
            <a:r>
              <a:rPr lang="en-US" dirty="0" err="1" smtClean="0"/>
              <a:t>Tombleson</a:t>
            </a:r>
            <a:r>
              <a:rPr lang="en-US" dirty="0" smtClean="0"/>
              <a:t> 2015)</a:t>
            </a:r>
            <a:endParaRPr lang="en-US" dirty="0"/>
          </a:p>
          <a:p>
            <a:r>
              <a:rPr lang="en-US" dirty="0" smtClean="0"/>
              <a:t>Mass transfer in binaries</a:t>
            </a:r>
          </a:p>
          <a:p>
            <a:endParaRPr lang="en-US" dirty="0"/>
          </a:p>
          <a:p>
            <a:endParaRPr lang="en-US" dirty="0" smtClean="0"/>
          </a:p>
          <a:p>
            <a:endParaRPr lang="en-US" dirty="0"/>
          </a:p>
          <a:p>
            <a:endParaRPr lang="en-US" dirty="0" smtClean="0"/>
          </a:p>
          <a:p>
            <a:r>
              <a:rPr lang="en-US" dirty="0" smtClean="0"/>
              <a:t>And we know most massive stars are in binaries (Sana+ 2012)</a:t>
            </a:r>
            <a:endParaRPr lang="en-US" dirty="0"/>
          </a:p>
          <a:p>
            <a:endParaRPr lang="en-US" dirty="0"/>
          </a:p>
        </p:txBody>
      </p:sp>
      <p:pic>
        <p:nvPicPr>
          <p:cNvPr id="10" name="Content Placeholder 9"/>
          <p:cNvPicPr>
            <a:picLocks noGrp="1" noChangeAspect="1"/>
          </p:cNvPicPr>
          <p:nvPr>
            <p:ph sz="quarter" idx="10"/>
          </p:nvPr>
        </p:nvPicPr>
        <p:blipFill rotWithShape="1">
          <a:blip r:embed="rId2"/>
          <a:srcRect l="2364" r="2287"/>
          <a:stretch/>
        </p:blipFill>
        <p:spPr>
          <a:xfrm>
            <a:off x="0" y="1174525"/>
            <a:ext cx="4656670" cy="5278663"/>
          </a:xfrm>
        </p:spPr>
      </p:pic>
      <p:pic>
        <p:nvPicPr>
          <p:cNvPr id="11" name="Picture 10"/>
          <p:cNvPicPr>
            <a:picLocks noChangeAspect="1"/>
          </p:cNvPicPr>
          <p:nvPr/>
        </p:nvPicPr>
        <p:blipFill>
          <a:blip r:embed="rId3"/>
          <a:stretch>
            <a:fillRect/>
          </a:stretch>
        </p:blipFill>
        <p:spPr>
          <a:xfrm>
            <a:off x="4903025" y="3388075"/>
            <a:ext cx="4175229" cy="709789"/>
          </a:xfrm>
          <a:prstGeom prst="rect">
            <a:avLst/>
          </a:prstGeom>
        </p:spPr>
      </p:pic>
      <p:sp>
        <p:nvSpPr>
          <p:cNvPr id="4" name="TextBox 3"/>
          <p:cNvSpPr txBox="1"/>
          <p:nvPr/>
        </p:nvSpPr>
        <p:spPr>
          <a:xfrm>
            <a:off x="5207000" y="5094111"/>
            <a:ext cx="2963333" cy="646331"/>
          </a:xfrm>
          <a:prstGeom prst="rect">
            <a:avLst/>
          </a:prstGeom>
          <a:noFill/>
        </p:spPr>
        <p:txBody>
          <a:bodyPr wrap="square" rtlCol="0">
            <a:spAutoFit/>
          </a:bodyPr>
          <a:lstStyle/>
          <a:p>
            <a:pPr algn="ctr"/>
            <a:r>
              <a:rPr lang="en-US" b="1" dirty="0">
                <a:solidFill>
                  <a:srgbClr val="FF0000"/>
                </a:solidFill>
              </a:rPr>
              <a:t>A</a:t>
            </a:r>
            <a:r>
              <a:rPr lang="en-US" b="1" dirty="0" smtClean="0">
                <a:solidFill>
                  <a:srgbClr val="FF0000"/>
                </a:solidFill>
              </a:rPr>
              <a:t>re there LBV binaries similar to </a:t>
            </a:r>
            <a:r>
              <a:rPr lang="en-US" b="1" dirty="0" err="1" smtClean="0">
                <a:solidFill>
                  <a:srgbClr val="FF0000"/>
                </a:solidFill>
              </a:rPr>
              <a:t>η</a:t>
            </a:r>
            <a:r>
              <a:rPr lang="en-US" b="1" dirty="0" smtClean="0">
                <a:solidFill>
                  <a:srgbClr val="FF0000"/>
                </a:solidFill>
              </a:rPr>
              <a:t> </a:t>
            </a:r>
            <a:r>
              <a:rPr lang="en-US" b="1" dirty="0" smtClean="0">
                <a:solidFill>
                  <a:srgbClr val="FF0000"/>
                </a:solidFill>
              </a:rPr>
              <a:t>Car</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064007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D6CA89A-7F63-7545-9B43-AF7DF332BE1B}" type="slidenum">
              <a:rPr lang="en-GB" smtClean="0"/>
              <a:pPr/>
              <a:t>42</a:t>
            </a:fld>
            <a:endParaRPr lang="en-GB"/>
          </a:p>
        </p:txBody>
      </p:sp>
      <p:sp>
        <p:nvSpPr>
          <p:cNvPr id="5" name="Title 4"/>
          <p:cNvSpPr>
            <a:spLocks noGrp="1"/>
          </p:cNvSpPr>
          <p:nvPr>
            <p:ph type="title"/>
          </p:nvPr>
        </p:nvSpPr>
        <p:spPr/>
        <p:txBody>
          <a:bodyPr/>
          <a:lstStyle/>
          <a:p>
            <a:r>
              <a:rPr lang="en-US" dirty="0" smtClean="0"/>
              <a:t>PIONIER Observations</a:t>
            </a:r>
            <a:endParaRPr lang="en-US" dirty="0"/>
          </a:p>
        </p:txBody>
      </p:sp>
      <p:sp>
        <p:nvSpPr>
          <p:cNvPr id="10" name="TextBox 9"/>
          <p:cNvSpPr txBox="1"/>
          <p:nvPr/>
        </p:nvSpPr>
        <p:spPr>
          <a:xfrm>
            <a:off x="826294" y="5630333"/>
            <a:ext cx="3294150" cy="369332"/>
          </a:xfrm>
          <a:prstGeom prst="rect">
            <a:avLst/>
          </a:prstGeom>
          <a:noFill/>
        </p:spPr>
        <p:txBody>
          <a:bodyPr wrap="square" rtlCol="0">
            <a:spAutoFit/>
          </a:bodyPr>
          <a:lstStyle/>
          <a:p>
            <a:pPr algn="ctr"/>
            <a:r>
              <a:rPr lang="en-US" dirty="0" smtClean="0"/>
              <a:t>Visibilities</a:t>
            </a:r>
            <a:endParaRPr lang="en-US" dirty="0"/>
          </a:p>
        </p:txBody>
      </p:sp>
      <p:sp>
        <p:nvSpPr>
          <p:cNvPr id="11" name="TextBox 10"/>
          <p:cNvSpPr txBox="1"/>
          <p:nvPr/>
        </p:nvSpPr>
        <p:spPr>
          <a:xfrm>
            <a:off x="5503333" y="5630333"/>
            <a:ext cx="3245556" cy="369332"/>
          </a:xfrm>
          <a:prstGeom prst="rect">
            <a:avLst/>
          </a:prstGeom>
          <a:noFill/>
        </p:spPr>
        <p:txBody>
          <a:bodyPr wrap="square" rtlCol="0">
            <a:spAutoFit/>
          </a:bodyPr>
          <a:lstStyle/>
          <a:p>
            <a:pPr algn="ctr"/>
            <a:r>
              <a:rPr lang="en-US" dirty="0" smtClean="0"/>
              <a:t>Closure Phases</a:t>
            </a:r>
            <a:endParaRPr lang="en-US" dirty="0"/>
          </a:p>
        </p:txBody>
      </p:sp>
      <p:sp>
        <p:nvSpPr>
          <p:cNvPr id="12" name="TextBox 11"/>
          <p:cNvSpPr txBox="1"/>
          <p:nvPr/>
        </p:nvSpPr>
        <p:spPr>
          <a:xfrm>
            <a:off x="4240389" y="5653500"/>
            <a:ext cx="3203222" cy="461665"/>
          </a:xfrm>
          <a:prstGeom prst="rect">
            <a:avLst/>
          </a:prstGeom>
          <a:noFill/>
        </p:spPr>
        <p:txBody>
          <a:bodyPr wrap="square" rtlCol="0">
            <a:spAutoFit/>
          </a:bodyPr>
          <a:lstStyle/>
          <a:p>
            <a:r>
              <a:rPr lang="en-US" sz="2400" b="1" dirty="0" smtClean="0"/>
              <a:t>HR Car</a:t>
            </a:r>
            <a:endParaRPr lang="en-US" sz="2400" b="1" dirty="0"/>
          </a:p>
        </p:txBody>
      </p:sp>
      <p:pic>
        <p:nvPicPr>
          <p:cNvPr id="14" name="Picture 13" descr="hrcarv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90" y="1195210"/>
            <a:ext cx="4326424" cy="4359513"/>
          </a:xfrm>
          <a:prstGeom prst="rect">
            <a:avLst/>
          </a:prstGeom>
        </p:spPr>
      </p:pic>
      <p:pic>
        <p:nvPicPr>
          <p:cNvPr id="15" name="Picture 14" descr="hrcart3ph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273" y="1225500"/>
            <a:ext cx="4394391" cy="4428000"/>
          </a:xfrm>
          <a:prstGeom prst="rect">
            <a:avLst/>
          </a:prstGeom>
        </p:spPr>
      </p:pic>
      <p:sp>
        <p:nvSpPr>
          <p:cNvPr id="16" name="Footer Placeholder 15"/>
          <p:cNvSpPr>
            <a:spLocks noGrp="1"/>
          </p:cNvSpPr>
          <p:nvPr>
            <p:ph type="ftr" sz="quarter" idx="3"/>
          </p:nvPr>
        </p:nvSpPr>
        <p:spPr/>
        <p:txBody>
          <a:bodyPr/>
          <a:lstStyle/>
          <a:p>
            <a:r>
              <a:rPr lang="en-GB" smtClean="0"/>
              <a:t>H.Boffin - STEPS - July 2015</a:t>
            </a:r>
            <a:endParaRPr lang="en-GB" dirty="0" smtClean="0"/>
          </a:p>
        </p:txBody>
      </p:sp>
    </p:spTree>
    <p:extLst>
      <p:ext uri="{BB962C8B-B14F-4D97-AF65-F5344CB8AC3E}">
        <p14:creationId xmlns:p14="http://schemas.microsoft.com/office/powerpoint/2010/main" val="1787886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43</a:t>
            </a:fld>
            <a:endParaRPr lang="en-GB"/>
          </a:p>
        </p:txBody>
      </p:sp>
      <p:sp>
        <p:nvSpPr>
          <p:cNvPr id="5" name="Title 4"/>
          <p:cNvSpPr>
            <a:spLocks noGrp="1"/>
          </p:cNvSpPr>
          <p:nvPr>
            <p:ph type="title"/>
          </p:nvPr>
        </p:nvSpPr>
        <p:spPr/>
        <p:txBody>
          <a:bodyPr/>
          <a:lstStyle/>
          <a:p>
            <a:r>
              <a:rPr lang="en-US" dirty="0" smtClean="0"/>
              <a:t>HR Car: A Binary!</a:t>
            </a:r>
            <a:endParaRPr lang="en-US" dirty="0"/>
          </a:p>
        </p:txBody>
      </p:sp>
      <p:pic>
        <p:nvPicPr>
          <p:cNvPr id="9" name="Content Placeholder 5" descr="vis2.pdf"/>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48" r="-839"/>
          <a:stretch/>
        </p:blipFill>
        <p:spPr>
          <a:xfrm flipH="1">
            <a:off x="292487" y="1377681"/>
            <a:ext cx="2035846" cy="1928015"/>
          </a:xfrm>
        </p:spPr>
      </p:pic>
      <p:pic>
        <p:nvPicPr>
          <p:cNvPr id="10" name="Picture 9" descr="t3ph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2487" y="3305696"/>
            <a:ext cx="2018818" cy="1961445"/>
          </a:xfrm>
          <a:prstGeom prst="rect">
            <a:avLst/>
          </a:prstGeom>
        </p:spPr>
      </p:pic>
      <p:sp>
        <p:nvSpPr>
          <p:cNvPr id="11" name="TextBox 10"/>
          <p:cNvSpPr txBox="1"/>
          <p:nvPr/>
        </p:nvSpPr>
        <p:spPr>
          <a:xfrm>
            <a:off x="6997014" y="1509890"/>
            <a:ext cx="1977653" cy="4247317"/>
          </a:xfrm>
          <a:prstGeom prst="rect">
            <a:avLst/>
          </a:prstGeom>
          <a:noFill/>
        </p:spPr>
        <p:txBody>
          <a:bodyPr wrap="square" rtlCol="0">
            <a:spAutoFit/>
          </a:bodyPr>
          <a:lstStyle/>
          <a:p>
            <a:r>
              <a:rPr lang="en-US" dirty="0" smtClean="0"/>
              <a:t>Separation:</a:t>
            </a:r>
          </a:p>
          <a:p>
            <a:r>
              <a:rPr lang="en-US" dirty="0"/>
              <a:t>2.02±0.09 </a:t>
            </a:r>
            <a:r>
              <a:rPr lang="en-US" dirty="0" smtClean="0"/>
              <a:t>mas in 2014</a:t>
            </a:r>
          </a:p>
          <a:p>
            <a:endParaRPr lang="en-US" dirty="0"/>
          </a:p>
          <a:p>
            <a:r>
              <a:rPr lang="en-US" dirty="0"/>
              <a:t>1.73±0.05 mas in </a:t>
            </a:r>
            <a:r>
              <a:rPr lang="en-US" dirty="0" smtClean="0"/>
              <a:t>2015 </a:t>
            </a:r>
            <a:endParaRPr lang="en-US" dirty="0"/>
          </a:p>
          <a:p>
            <a:endParaRPr lang="en-US" dirty="0" smtClean="0"/>
          </a:p>
          <a:p>
            <a:r>
              <a:rPr lang="en-US" dirty="0" smtClean="0"/>
              <a:t>Angle: 64 </a:t>
            </a:r>
            <a:r>
              <a:rPr lang="en-US" dirty="0"/>
              <a:t>degrees to 32 degrees in 330 days. </a:t>
            </a:r>
            <a:endParaRPr lang="en-US" dirty="0"/>
          </a:p>
          <a:p>
            <a:endParaRPr lang="en-US" dirty="0"/>
          </a:p>
          <a:p>
            <a:r>
              <a:rPr lang="en-US" dirty="0" smtClean="0">
                <a:sym typeface="Wingdings"/>
              </a:rPr>
              <a:t> </a:t>
            </a:r>
          </a:p>
          <a:p>
            <a:r>
              <a:rPr lang="en-US" dirty="0" smtClean="0">
                <a:sym typeface="Wingdings"/>
              </a:rPr>
              <a:t>P~10 </a:t>
            </a:r>
            <a:r>
              <a:rPr lang="en-US" dirty="0" err="1" smtClean="0">
                <a:sym typeface="Wingdings"/>
              </a:rPr>
              <a:t>yrs</a:t>
            </a:r>
            <a:endParaRPr lang="en-US" dirty="0" smtClean="0"/>
          </a:p>
          <a:p>
            <a:r>
              <a:rPr lang="en-US" dirty="0" smtClean="0"/>
              <a:t>A~10-20 AU</a:t>
            </a:r>
            <a:endParaRPr lang="en-US" dirty="0"/>
          </a:p>
        </p:txBody>
      </p:sp>
      <p:pic>
        <p:nvPicPr>
          <p:cNvPr id="12" name="Picture 11" descr="hrcarm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565" y="1509890"/>
            <a:ext cx="4364313" cy="4167011"/>
          </a:xfrm>
          <a:prstGeom prst="rect">
            <a:avLst/>
          </a:prstGeom>
        </p:spPr>
      </p:pic>
      <p:sp>
        <p:nvSpPr>
          <p:cNvPr id="13" name="TextBox 12"/>
          <p:cNvSpPr txBox="1"/>
          <p:nvPr/>
        </p:nvSpPr>
        <p:spPr>
          <a:xfrm>
            <a:off x="5588000" y="2355334"/>
            <a:ext cx="747889" cy="307777"/>
          </a:xfrm>
          <a:prstGeom prst="rect">
            <a:avLst/>
          </a:prstGeom>
          <a:solidFill>
            <a:srgbClr val="FFFFFF"/>
          </a:solidFill>
        </p:spPr>
        <p:txBody>
          <a:bodyPr wrap="square" rtlCol="0">
            <a:spAutoFit/>
          </a:bodyPr>
          <a:lstStyle/>
          <a:p>
            <a:r>
              <a:rPr lang="en-US" sz="1400" dirty="0" smtClean="0"/>
              <a:t>Mar 14</a:t>
            </a:r>
            <a:endParaRPr lang="en-US" sz="1400" dirty="0"/>
          </a:p>
        </p:txBody>
      </p:sp>
      <p:sp>
        <p:nvSpPr>
          <p:cNvPr id="14" name="TextBox 13"/>
          <p:cNvSpPr txBox="1"/>
          <p:nvPr/>
        </p:nvSpPr>
        <p:spPr>
          <a:xfrm>
            <a:off x="5827889" y="2993875"/>
            <a:ext cx="747889" cy="307777"/>
          </a:xfrm>
          <a:prstGeom prst="rect">
            <a:avLst/>
          </a:prstGeom>
          <a:solidFill>
            <a:srgbClr val="FFFFFF"/>
          </a:solidFill>
        </p:spPr>
        <p:txBody>
          <a:bodyPr wrap="square" rtlCol="0">
            <a:spAutoFit/>
          </a:bodyPr>
          <a:lstStyle/>
          <a:p>
            <a:r>
              <a:rPr lang="en-US" sz="1400" dirty="0" smtClean="0"/>
              <a:t>Jan 15</a:t>
            </a:r>
            <a:endParaRPr lang="en-US" sz="1400" dirty="0"/>
          </a:p>
        </p:txBody>
      </p:sp>
    </p:spTree>
    <p:extLst>
      <p:ext uri="{BB962C8B-B14F-4D97-AF65-F5344CB8AC3E}">
        <p14:creationId xmlns:p14="http://schemas.microsoft.com/office/powerpoint/2010/main" val="31643275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4294967295"/>
          </p:nvPr>
        </p:nvSpPr>
        <p:spPr>
          <a:xfrm>
            <a:off x="685800" y="1869141"/>
            <a:ext cx="7770813" cy="4257022"/>
          </a:xfrm>
          <a:prstGeom prst="rect">
            <a:avLst/>
          </a:prstGeom>
        </p:spPr>
        <p:txBody>
          <a:bodyPr>
            <a:normAutofit fontScale="77500" lnSpcReduction="20000"/>
          </a:bodyPr>
          <a:lstStyle/>
          <a:p>
            <a:r>
              <a:rPr lang="en-US" dirty="0" smtClean="0"/>
              <a:t>PIONIER has provided a complete new view on symbiotic </a:t>
            </a:r>
            <a:r>
              <a:rPr lang="en-US" dirty="0" smtClean="0"/>
              <a:t>stars, measuring diameters for a small subset</a:t>
            </a:r>
            <a:endParaRPr lang="en-US" dirty="0" smtClean="0"/>
          </a:p>
          <a:p>
            <a:r>
              <a:rPr lang="en-US" dirty="0"/>
              <a:t>Interferometry also allows to determine distortion of star (tidal effect</a:t>
            </a:r>
            <a:r>
              <a:rPr lang="en-US" dirty="0" smtClean="0"/>
              <a:t>). </a:t>
            </a:r>
            <a:endParaRPr lang="en-US" dirty="0"/>
          </a:p>
          <a:p>
            <a:r>
              <a:rPr lang="en-US" dirty="0" smtClean="0"/>
              <a:t>We </a:t>
            </a:r>
            <a:r>
              <a:rPr lang="en-US" dirty="0"/>
              <a:t>r</a:t>
            </a:r>
            <a:r>
              <a:rPr lang="en-US" dirty="0" smtClean="0"/>
              <a:t>evisited </a:t>
            </a:r>
            <a:r>
              <a:rPr lang="en-US" dirty="0"/>
              <a:t>SS </a:t>
            </a:r>
            <a:r>
              <a:rPr lang="en-US" dirty="0" err="1"/>
              <a:t>Lep</a:t>
            </a:r>
            <a:r>
              <a:rPr lang="en-US" dirty="0"/>
              <a:t> with PIONIER/</a:t>
            </a:r>
            <a:r>
              <a:rPr lang="en-US" dirty="0" smtClean="0"/>
              <a:t>VLTI:</a:t>
            </a:r>
          </a:p>
          <a:p>
            <a:pPr lvl="1"/>
            <a:r>
              <a:rPr lang="en-US" dirty="0" smtClean="0"/>
              <a:t> </a:t>
            </a:r>
            <a:r>
              <a:rPr lang="en-US" dirty="0"/>
              <a:t>Mass ratio lower than previously thought</a:t>
            </a:r>
            <a:r>
              <a:rPr lang="en-US" dirty="0" smtClean="0"/>
              <a:t> </a:t>
            </a:r>
          </a:p>
          <a:p>
            <a:pPr lvl="1"/>
            <a:r>
              <a:rPr lang="en-US" dirty="0"/>
              <a:t> </a:t>
            </a:r>
            <a:r>
              <a:rPr lang="en-US" dirty="0" smtClean="0"/>
              <a:t>M </a:t>
            </a:r>
            <a:r>
              <a:rPr lang="en-US" dirty="0"/>
              <a:t>star does not fill its RLOF</a:t>
            </a:r>
            <a:r>
              <a:rPr lang="en-US" dirty="0" smtClean="0"/>
              <a:t> </a:t>
            </a:r>
          </a:p>
          <a:p>
            <a:pPr lvl="1"/>
            <a:r>
              <a:rPr lang="en-US" dirty="0"/>
              <a:t> </a:t>
            </a:r>
            <a:r>
              <a:rPr lang="en-US" dirty="0" smtClean="0"/>
              <a:t>System </a:t>
            </a:r>
            <a:r>
              <a:rPr lang="en-US" dirty="0"/>
              <a:t>currently in wind RLOF configuration?</a:t>
            </a:r>
            <a:r>
              <a:rPr lang="en-US" dirty="0" smtClean="0"/>
              <a:t> </a:t>
            </a:r>
            <a:endParaRPr lang="en-US" dirty="0" smtClean="0"/>
          </a:p>
          <a:p>
            <a:pPr lvl="1"/>
            <a:r>
              <a:rPr lang="en-US" dirty="0" smtClean="0"/>
              <a:t> Need for CRAP mechanism</a:t>
            </a:r>
            <a:endParaRPr lang="en-US" dirty="0" smtClean="0"/>
          </a:p>
          <a:p>
            <a:r>
              <a:rPr lang="en-US" dirty="0" smtClean="0"/>
              <a:t>Main </a:t>
            </a:r>
            <a:r>
              <a:rPr lang="en-US" dirty="0" smtClean="0"/>
              <a:t>limitations: distances </a:t>
            </a:r>
            <a:r>
              <a:rPr lang="en-US" dirty="0" smtClean="0">
                <a:sym typeface="Wingdings"/>
              </a:rPr>
              <a:t> GAIA welcome!</a:t>
            </a:r>
            <a:r>
              <a:rPr lang="en-US" dirty="0" smtClean="0"/>
              <a:t> </a:t>
            </a:r>
            <a:endParaRPr lang="en-US" dirty="0" smtClean="0"/>
          </a:p>
          <a:p>
            <a:r>
              <a:rPr lang="en-US" dirty="0" smtClean="0"/>
              <a:t>We also found that the LBV HR Car is a binary system</a:t>
            </a:r>
            <a:endParaRPr lang="en-US" dirty="0"/>
          </a:p>
        </p:txBody>
      </p:sp>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5" name="Slide Number Placeholder 4"/>
          <p:cNvSpPr>
            <a:spLocks noGrp="1"/>
          </p:cNvSpPr>
          <p:nvPr>
            <p:ph type="sldNum" sz="quarter" idx="4"/>
          </p:nvPr>
        </p:nvSpPr>
        <p:spPr/>
        <p:txBody>
          <a:bodyPr/>
          <a:lstStyle/>
          <a:p>
            <a:fld id="{CD6CA89A-7F63-7545-9B43-AF7DF332BE1B}" type="slidenum">
              <a:rPr lang="en-GB" smtClean="0"/>
              <a:pPr/>
              <a:t>44</a:t>
            </a:fld>
            <a:endParaRPr lang="en-GB"/>
          </a:p>
        </p:txBody>
      </p:sp>
    </p:spTree>
    <p:extLst>
      <p:ext uri="{BB962C8B-B14F-4D97-AF65-F5344CB8AC3E}">
        <p14:creationId xmlns:p14="http://schemas.microsoft.com/office/powerpoint/2010/main" val="31743530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x_p558606s.jpg"/>
          <p:cNvPicPr>
            <a:picLocks noChangeAspect="1"/>
          </p:cNvPicPr>
          <p:nvPr/>
        </p:nvPicPr>
        <p:blipFill rotWithShape="1">
          <a:blip r:embed="rId2">
            <a:extLst>
              <a:ext uri="{28A0092B-C50C-407E-A947-70E740481C1C}">
                <a14:useLocalDpi xmlns:a14="http://schemas.microsoft.com/office/drawing/2010/main" val="0"/>
              </a:ext>
            </a:extLst>
          </a:blip>
          <a:srcRect t="4106"/>
          <a:stretch/>
        </p:blipFill>
        <p:spPr>
          <a:xfrm>
            <a:off x="0" y="1073195"/>
            <a:ext cx="9144000" cy="5836604"/>
          </a:xfrm>
          <a:prstGeom prst="rect">
            <a:avLst/>
          </a:prstGeom>
        </p:spPr>
      </p:pic>
      <p:sp>
        <p:nvSpPr>
          <p:cNvPr id="2" name="Title 1"/>
          <p:cNvSpPr>
            <a:spLocks noGrp="1"/>
          </p:cNvSpPr>
          <p:nvPr>
            <p:ph type="title"/>
          </p:nvPr>
        </p:nvSpPr>
        <p:spPr/>
        <p:txBody>
          <a:bodyPr/>
          <a:lstStyle/>
          <a:p>
            <a:r>
              <a:rPr lang="en-US" dirty="0" smtClean="0"/>
              <a:t>Thank you</a:t>
            </a:r>
            <a:endParaRPr lang="en-US" dirty="0"/>
          </a:p>
        </p:txBody>
      </p:sp>
      <p:sp>
        <p:nvSpPr>
          <p:cNvPr id="3" name="Rectangle 2"/>
          <p:cNvSpPr/>
          <p:nvPr/>
        </p:nvSpPr>
        <p:spPr>
          <a:xfrm>
            <a:off x="430389" y="5532880"/>
            <a:ext cx="6928555" cy="646331"/>
          </a:xfrm>
          <a:prstGeom prst="rect">
            <a:avLst/>
          </a:prstGeom>
        </p:spPr>
        <p:txBody>
          <a:bodyPr wrap="square">
            <a:spAutoFit/>
          </a:bodyPr>
          <a:lstStyle/>
          <a:p>
            <a:r>
              <a:rPr lang="en-US" dirty="0">
                <a:solidFill>
                  <a:schemeClr val="bg1"/>
                </a:solidFill>
              </a:rPr>
              <a:t>Nicolas Blind, Michel </a:t>
            </a:r>
            <a:r>
              <a:rPr lang="en-US" dirty="0" err="1">
                <a:solidFill>
                  <a:schemeClr val="bg1"/>
                </a:solidFill>
              </a:rPr>
              <a:t>Hillen</a:t>
            </a:r>
            <a:r>
              <a:rPr lang="en-US" dirty="0">
                <a:solidFill>
                  <a:schemeClr val="bg1"/>
                </a:solidFill>
              </a:rPr>
              <a:t>, </a:t>
            </a:r>
            <a:r>
              <a:rPr lang="en-US" dirty="0" smtClean="0">
                <a:solidFill>
                  <a:schemeClr val="bg1"/>
                </a:solidFill>
              </a:rPr>
              <a:t>Jean-Philippe </a:t>
            </a:r>
            <a:r>
              <a:rPr lang="en-US" dirty="0">
                <a:solidFill>
                  <a:schemeClr val="bg1"/>
                </a:solidFill>
              </a:rPr>
              <a:t>Berger, </a:t>
            </a:r>
            <a:r>
              <a:rPr lang="en-US" dirty="0" smtClean="0">
                <a:solidFill>
                  <a:schemeClr val="bg1"/>
                </a:solidFill>
              </a:rPr>
              <a:t>Alain </a:t>
            </a:r>
            <a:r>
              <a:rPr lang="en-US" dirty="0" err="1">
                <a:solidFill>
                  <a:schemeClr val="bg1"/>
                </a:solidFill>
              </a:rPr>
              <a:t>Jorissen</a:t>
            </a:r>
            <a:r>
              <a:rPr lang="en-US" dirty="0">
                <a:solidFill>
                  <a:schemeClr val="bg1"/>
                </a:solidFill>
              </a:rPr>
              <a:t>, </a:t>
            </a:r>
            <a:r>
              <a:rPr lang="en-US" dirty="0">
                <a:solidFill>
                  <a:srgbClr val="FFFFFF"/>
                </a:solidFill>
              </a:rPr>
              <a:t>Jean-Baptiste </a:t>
            </a:r>
            <a:r>
              <a:rPr lang="en-US" dirty="0" smtClean="0">
                <a:solidFill>
                  <a:schemeClr val="bg1"/>
                </a:solidFill>
              </a:rPr>
              <a:t> </a:t>
            </a:r>
            <a:r>
              <a:rPr lang="en-US" dirty="0">
                <a:solidFill>
                  <a:schemeClr val="bg1"/>
                </a:solidFill>
              </a:rPr>
              <a:t>Le </a:t>
            </a:r>
            <a:r>
              <a:rPr lang="en-US" dirty="0" err="1">
                <a:solidFill>
                  <a:schemeClr val="bg1"/>
                </a:solidFill>
              </a:rPr>
              <a:t>Bouquin</a:t>
            </a:r>
            <a:r>
              <a:rPr lang="en-US" dirty="0">
                <a:solidFill>
                  <a:schemeClr val="bg1"/>
                </a:solidFill>
              </a:rPr>
              <a:t>, </a:t>
            </a:r>
            <a:r>
              <a:rPr lang="en-US" dirty="0" smtClean="0">
                <a:solidFill>
                  <a:schemeClr val="bg1"/>
                </a:solidFill>
              </a:rPr>
              <a:t>Antoine </a:t>
            </a:r>
            <a:r>
              <a:rPr lang="en-US" dirty="0" err="1">
                <a:solidFill>
                  <a:schemeClr val="bg1"/>
                </a:solidFill>
              </a:rPr>
              <a:t>Mérand</a:t>
            </a:r>
            <a:r>
              <a:rPr lang="en-US" dirty="0">
                <a:solidFill>
                  <a:schemeClr val="bg1"/>
                </a:solidFill>
              </a:rPr>
              <a:t>, </a:t>
            </a:r>
            <a:r>
              <a:rPr lang="en-US" dirty="0" smtClean="0">
                <a:solidFill>
                  <a:schemeClr val="bg1"/>
                </a:solidFill>
              </a:rPr>
              <a:t>Joanna </a:t>
            </a:r>
            <a:r>
              <a:rPr lang="en-US" dirty="0" err="1" smtClean="0">
                <a:solidFill>
                  <a:schemeClr val="bg1"/>
                </a:solidFill>
              </a:rPr>
              <a:t>Mikolajewska</a:t>
            </a:r>
            <a:endParaRPr lang="en-US" dirty="0">
              <a:solidFill>
                <a:schemeClr val="bg1"/>
              </a:solidFill>
            </a:endParaRPr>
          </a:p>
        </p:txBody>
      </p:sp>
      <p:sp>
        <p:nvSpPr>
          <p:cNvPr id="8" name="Rectangle 7"/>
          <p:cNvSpPr/>
          <p:nvPr/>
        </p:nvSpPr>
        <p:spPr>
          <a:xfrm>
            <a:off x="3400778" y="6179464"/>
            <a:ext cx="5743222" cy="646331"/>
          </a:xfrm>
          <a:prstGeom prst="rect">
            <a:avLst/>
          </a:prstGeom>
        </p:spPr>
        <p:txBody>
          <a:bodyPr wrap="square">
            <a:spAutoFit/>
          </a:bodyPr>
          <a:lstStyle/>
          <a:p>
            <a:r>
              <a:rPr lang="en-US" dirty="0">
                <a:solidFill>
                  <a:srgbClr val="FFFFFF"/>
                </a:solidFill>
              </a:rPr>
              <a:t>Thomas </a:t>
            </a:r>
            <a:r>
              <a:rPr lang="en-US" dirty="0" err="1" smtClean="0">
                <a:solidFill>
                  <a:srgbClr val="FFFFFF"/>
                </a:solidFill>
              </a:rPr>
              <a:t>Rivinius</a:t>
            </a:r>
            <a:r>
              <a:rPr lang="en-US" dirty="0" smtClean="0">
                <a:solidFill>
                  <a:srgbClr val="FFFFFF"/>
                </a:solidFill>
              </a:rPr>
              <a:t>, Willem</a:t>
            </a:r>
            <a:r>
              <a:rPr lang="en-US" dirty="0">
                <a:solidFill>
                  <a:srgbClr val="FFFFFF"/>
                </a:solidFill>
              </a:rPr>
              <a:t>-Jan de </a:t>
            </a:r>
            <a:r>
              <a:rPr lang="en-US" dirty="0" smtClean="0">
                <a:solidFill>
                  <a:srgbClr val="FFFFFF"/>
                </a:solidFill>
              </a:rPr>
              <a:t>Wit, </a:t>
            </a:r>
            <a:r>
              <a:rPr lang="en-US" dirty="0">
                <a:solidFill>
                  <a:srgbClr val="FFFFFF"/>
                </a:solidFill>
              </a:rPr>
              <a:t>Andrea </a:t>
            </a:r>
            <a:r>
              <a:rPr lang="en-US" dirty="0" err="1" smtClean="0">
                <a:solidFill>
                  <a:srgbClr val="FFFFFF"/>
                </a:solidFill>
              </a:rPr>
              <a:t>Mehner</a:t>
            </a:r>
            <a:r>
              <a:rPr lang="en-US" dirty="0" smtClean="0">
                <a:solidFill>
                  <a:srgbClr val="FFFFFF"/>
                </a:solidFill>
              </a:rPr>
              <a:t>, </a:t>
            </a:r>
            <a:r>
              <a:rPr lang="en-US" dirty="0">
                <a:solidFill>
                  <a:srgbClr val="FFFFFF"/>
                </a:solidFill>
              </a:rPr>
              <a:t>Christophe </a:t>
            </a:r>
            <a:r>
              <a:rPr lang="en-US" dirty="0" err="1" smtClean="0">
                <a:solidFill>
                  <a:srgbClr val="FFFFFF"/>
                </a:solidFill>
              </a:rPr>
              <a:t>Martayan</a:t>
            </a:r>
            <a:r>
              <a:rPr lang="en-US" dirty="0" smtClean="0">
                <a:solidFill>
                  <a:srgbClr val="FFFFFF"/>
                </a:solidFill>
              </a:rPr>
              <a:t>, </a:t>
            </a:r>
            <a:r>
              <a:rPr lang="en-US" dirty="0">
                <a:solidFill>
                  <a:srgbClr val="FFFFFF"/>
                </a:solidFill>
              </a:rPr>
              <a:t>and Sylvain </a:t>
            </a:r>
            <a:r>
              <a:rPr lang="en-US" dirty="0" err="1">
                <a:solidFill>
                  <a:srgbClr val="FFFFFF"/>
                </a:solidFill>
              </a:rPr>
              <a:t>Guieu</a:t>
            </a:r>
            <a:endParaRPr lang="en-US" dirty="0">
              <a:solidFill>
                <a:srgbClr val="FFFFFF"/>
              </a:solidFill>
            </a:endParaRPr>
          </a:p>
        </p:txBody>
      </p:sp>
    </p:spTree>
    <p:extLst>
      <p:ext uri="{BB962C8B-B14F-4D97-AF65-F5344CB8AC3E}">
        <p14:creationId xmlns:p14="http://schemas.microsoft.com/office/powerpoint/2010/main" val="7186209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46</a:t>
            </a:fld>
            <a:endParaRPr lang="en-GB"/>
          </a:p>
        </p:txBody>
      </p:sp>
      <p:sp>
        <p:nvSpPr>
          <p:cNvPr id="4" name="Content Placeholder 3"/>
          <p:cNvSpPr>
            <a:spLocks noGrp="1"/>
          </p:cNvSpPr>
          <p:nvPr>
            <p:ph sz="quarter" idx="10"/>
          </p:nvPr>
        </p:nvSpPr>
        <p:spPr/>
        <p:txBody>
          <a:bodyPr/>
          <a:lstStyle/>
          <a:p>
            <a:endParaRPr lang="en-US"/>
          </a:p>
        </p:txBody>
      </p:sp>
      <p:sp>
        <p:nvSpPr>
          <p:cNvPr id="5" name="Title 4"/>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10864289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idx="4294967295"/>
          </p:nvPr>
        </p:nvSpPr>
        <p:spPr>
          <a:xfrm>
            <a:off x="685800" y="1869141"/>
            <a:ext cx="7770813" cy="4257022"/>
          </a:xfrm>
          <a:prstGeom prst="rect">
            <a:avLst/>
          </a:prstGeom>
        </p:spPr>
        <p:txBody>
          <a:bodyPr lIns="64291" tIns="32146" rIns="64291" bIns="32146">
            <a:normAutofit fontScale="92500" lnSpcReduction="10000"/>
          </a:bodyPr>
          <a:lstStyle/>
          <a:p>
            <a:pPr marL="0" indent="0">
              <a:buFont typeface="Arial" charset="0"/>
              <a:buNone/>
            </a:pPr>
            <a:r>
              <a:rPr lang="en-US" sz="2500" dirty="0">
                <a:ea typeface="Calibri" charset="0"/>
                <a:cs typeface="Calibri" charset="0"/>
                <a:sym typeface="HelveticaNeueLT Com 75 Bd" charset="0"/>
              </a:rPr>
              <a:t>Simulation using this CRAP mechanism:</a:t>
            </a:r>
            <a:r>
              <a:rPr lang="en-US" sz="2500" dirty="0">
                <a:ea typeface="Calibri" charset="0"/>
                <a:cs typeface="Calibri" charset="0"/>
                <a:sym typeface="HelveticaNeueLT Com 45 Lt" charset="0"/>
              </a:rPr>
              <a:t> </a:t>
            </a:r>
          </a:p>
          <a:p>
            <a:pPr marL="354013" lvl="1" indent="0">
              <a:buFont typeface="Arial" charset="0"/>
              <a:buNone/>
            </a:pPr>
            <a:r>
              <a:rPr lang="en-US" sz="2100" dirty="0">
                <a:ea typeface="Calibri" charset="0"/>
                <a:cs typeface="Calibri" charset="0"/>
                <a:sym typeface="HelveticaNeueLT Com 45 Lt" charset="0"/>
              </a:rPr>
              <a:t>a system having an initial period of 160 days and initial </a:t>
            </a:r>
            <a:r>
              <a:rPr lang="en-US" sz="2100" dirty="0" smtClean="0">
                <a:ea typeface="Calibri" charset="0"/>
                <a:cs typeface="Calibri" charset="0"/>
                <a:sym typeface="HelveticaNeueLT Com 45 Lt" charset="0"/>
              </a:rPr>
              <a:t>masses   </a:t>
            </a:r>
            <a:r>
              <a:rPr lang="en-US" sz="2100" dirty="0">
                <a:ea typeface="Calibri" charset="0"/>
                <a:cs typeface="Calibri" charset="0"/>
                <a:sym typeface="HelveticaNeueLT Com 45 Lt" charset="0"/>
              </a:rPr>
              <a:t>M</a:t>
            </a:r>
            <a:r>
              <a:rPr lang="en-US" sz="2100" baseline="-6000" dirty="0">
                <a:ea typeface="Calibri" charset="0"/>
                <a:cs typeface="Calibri" charset="0"/>
                <a:sym typeface="HelveticaNeueLT Com 45 Lt" charset="0"/>
              </a:rPr>
              <a:t>M,0</a:t>
            </a:r>
            <a:r>
              <a:rPr lang="en-US" sz="2100" dirty="0">
                <a:ea typeface="Calibri" charset="0"/>
                <a:cs typeface="Calibri" charset="0"/>
                <a:sym typeface="HelveticaNeueLT Com 45 Lt" charset="0"/>
              </a:rPr>
              <a:t> = 2.28 M</a:t>
            </a:r>
            <a:r>
              <a:rPr lang="en-US" sz="2100" baseline="-6000" dirty="0">
                <a:ea typeface="Calibri" charset="0"/>
                <a:cs typeface="Calibri" charset="0"/>
                <a:sym typeface="HelveticaNeueLT Com 45 Lt" charset="0"/>
              </a:rPr>
              <a:t>⊙</a:t>
            </a:r>
            <a:r>
              <a:rPr lang="en-US" sz="2100" dirty="0">
                <a:ea typeface="Calibri" charset="0"/>
                <a:cs typeface="Calibri" charset="0"/>
                <a:sym typeface="HelveticaNeueLT Com 45 Lt" charset="0"/>
              </a:rPr>
              <a:t>, M</a:t>
            </a:r>
            <a:r>
              <a:rPr lang="en-US" sz="2100" baseline="-6000" dirty="0">
                <a:ea typeface="Calibri" charset="0"/>
                <a:cs typeface="Calibri" charset="0"/>
                <a:sym typeface="HelveticaNeueLT Com 45 Lt" charset="0"/>
              </a:rPr>
              <a:t>A,0</a:t>
            </a:r>
            <a:r>
              <a:rPr lang="en-US" sz="2100" dirty="0">
                <a:ea typeface="Calibri" charset="0"/>
                <a:cs typeface="Calibri" charset="0"/>
                <a:sym typeface="HelveticaNeueLT Com 45 Lt" charset="0"/>
              </a:rPr>
              <a:t> = 1.85 M</a:t>
            </a:r>
            <a:r>
              <a:rPr lang="en-US" sz="2100" baseline="-6000" dirty="0">
                <a:ea typeface="Calibri" charset="0"/>
                <a:cs typeface="Calibri" charset="0"/>
                <a:sym typeface="HelveticaNeueLT Com 45 Lt" charset="0"/>
              </a:rPr>
              <a:t>⊙</a:t>
            </a:r>
            <a:endParaRPr lang="en-US" sz="2100" dirty="0">
              <a:ea typeface="Calibri" charset="0"/>
              <a:cs typeface="Calibri" charset="0"/>
              <a:sym typeface="HelveticaNeueLT Com 45 Lt" charset="0"/>
            </a:endParaRPr>
          </a:p>
          <a:p>
            <a:pPr marL="0" indent="0"/>
            <a:endParaRPr lang="en-US" sz="2500" dirty="0">
              <a:ea typeface="Calibri" charset="0"/>
              <a:cs typeface="Calibri" charset="0"/>
              <a:sym typeface="HelveticaNeueLT Com 45 Lt" charset="0"/>
            </a:endParaRPr>
          </a:p>
          <a:p>
            <a:pPr marL="0" indent="0">
              <a:buFont typeface="Arial" charset="0"/>
              <a:buNone/>
            </a:pPr>
            <a:r>
              <a:rPr lang="en-US" sz="2500" dirty="0">
                <a:ea typeface="Calibri" charset="0"/>
                <a:cs typeface="Calibri" charset="0"/>
                <a:sym typeface="HelveticaNeueLT Com 45 Lt" charset="0"/>
              </a:rPr>
              <a:t>For about 1 </a:t>
            </a:r>
            <a:r>
              <a:rPr lang="en-US" sz="2500" dirty="0" err="1">
                <a:ea typeface="Calibri" charset="0"/>
                <a:cs typeface="Calibri" charset="0"/>
                <a:sym typeface="HelveticaNeueLT Com 45 Lt" charset="0"/>
              </a:rPr>
              <a:t>Gyr</a:t>
            </a:r>
            <a:r>
              <a:rPr lang="en-US" sz="2500" dirty="0">
                <a:ea typeface="Calibri" charset="0"/>
                <a:cs typeface="Calibri" charset="0"/>
                <a:sym typeface="HelveticaNeueLT Com 45 Lt" charset="0"/>
              </a:rPr>
              <a:t>, the system evolves without much change and the primary star starts its ascend of the </a:t>
            </a:r>
            <a:r>
              <a:rPr lang="en-US" sz="2500" dirty="0" smtClean="0">
                <a:ea typeface="Calibri" charset="0"/>
                <a:cs typeface="Calibri" charset="0"/>
                <a:sym typeface="HelveticaNeueLT Com 45 Lt" charset="0"/>
              </a:rPr>
              <a:t>AGB. </a:t>
            </a:r>
            <a:endParaRPr lang="en-US" sz="2500" dirty="0">
              <a:ea typeface="Calibri" charset="0"/>
              <a:cs typeface="Calibri" charset="0"/>
              <a:sym typeface="HelveticaNeueLT Com 45 Lt" charset="0"/>
            </a:endParaRPr>
          </a:p>
          <a:p>
            <a:pPr marL="0" indent="0"/>
            <a:endParaRPr lang="en-US" sz="2500" dirty="0">
              <a:ea typeface="Calibri" charset="0"/>
              <a:cs typeface="Calibri" charset="0"/>
              <a:sym typeface="HelveticaNeueLT Com 45 Lt" charset="0"/>
            </a:endParaRPr>
          </a:p>
          <a:p>
            <a:pPr marL="0" indent="0">
              <a:buFont typeface="Arial" charset="0"/>
              <a:buNone/>
            </a:pPr>
            <a:r>
              <a:rPr lang="en-US" sz="2500" dirty="0">
                <a:ea typeface="Calibri" charset="0"/>
                <a:cs typeface="Calibri" charset="0"/>
                <a:sym typeface="HelveticaNeueLT Com 45 Lt" charset="0"/>
              </a:rPr>
              <a:t>After 2.8 </a:t>
            </a:r>
            <a:r>
              <a:rPr lang="en-US" sz="2500" dirty="0" err="1">
                <a:ea typeface="Calibri" charset="0"/>
                <a:cs typeface="Calibri" charset="0"/>
                <a:sym typeface="HelveticaNeueLT Com 45 Lt" charset="0"/>
              </a:rPr>
              <a:t>Myr</a:t>
            </a:r>
            <a:r>
              <a:rPr lang="en-US" sz="2500" dirty="0">
                <a:ea typeface="Calibri" charset="0"/>
                <a:cs typeface="Calibri" charset="0"/>
                <a:sym typeface="HelveticaNeueLT Com 45 Lt" charset="0"/>
              </a:rPr>
              <a:t>, the masses and period have reached the values currently observed, with about 0.1 M</a:t>
            </a:r>
            <a:r>
              <a:rPr lang="en-US" sz="2500" baseline="-6000" dirty="0">
                <a:ea typeface="Calibri" charset="0"/>
                <a:cs typeface="Calibri" charset="0"/>
                <a:sym typeface="HelveticaNeueLT Com 45 Lt" charset="0"/>
              </a:rPr>
              <a:t>⊙</a:t>
            </a:r>
            <a:r>
              <a:rPr lang="en-US" sz="2500" dirty="0">
                <a:ea typeface="Calibri" charset="0"/>
                <a:cs typeface="Calibri" charset="0"/>
                <a:sym typeface="HelveticaNeueLT Com 45 Lt" charset="0"/>
              </a:rPr>
              <a:t> having been lost by the system, and forming some </a:t>
            </a:r>
            <a:r>
              <a:rPr lang="en-US" sz="2500" dirty="0" err="1">
                <a:ea typeface="Calibri" charset="0"/>
                <a:cs typeface="Calibri" charset="0"/>
                <a:sym typeface="HelveticaNeueLT Com 45 Lt" charset="0"/>
              </a:rPr>
              <a:t>circumbinary</a:t>
            </a:r>
            <a:r>
              <a:rPr lang="en-US" sz="2500" dirty="0">
                <a:ea typeface="Calibri" charset="0"/>
                <a:cs typeface="Calibri" charset="0"/>
                <a:sym typeface="HelveticaNeueLT Com 45 Lt" charset="0"/>
              </a:rPr>
              <a:t> disc (quasi-conservative mass transfer!)</a:t>
            </a:r>
          </a:p>
          <a:p>
            <a:pPr marL="0" indent="0">
              <a:buFont typeface="Arial" charset="0"/>
              <a:buNone/>
            </a:pPr>
            <a:endParaRPr lang="en-US" sz="2500" baseline="-6000" dirty="0">
              <a:ea typeface="Calibri" charset="0"/>
              <a:cs typeface="Calibri" charset="0"/>
              <a:sym typeface="HelveticaNeueLT Com 45 Lt" charset="0"/>
            </a:endParaRPr>
          </a:p>
        </p:txBody>
      </p:sp>
      <p:sp>
        <p:nvSpPr>
          <p:cNvPr id="90115" name="Rectangle 3"/>
          <p:cNvSpPr>
            <a:spLocks/>
          </p:cNvSpPr>
          <p:nvPr/>
        </p:nvSpPr>
        <p:spPr bwMode="auto">
          <a:xfrm>
            <a:off x="2813050" y="133350"/>
            <a:ext cx="3509963" cy="581025"/>
          </a:xfrm>
          <a:prstGeom prst="rect">
            <a:avLst/>
          </a:prstGeom>
          <a:noFill/>
          <a:ln w="12700">
            <a:noFill/>
            <a:miter lim="800000"/>
            <a:headEnd/>
            <a:tailEnd/>
          </a:ln>
        </p:spPr>
        <p:txBody>
          <a:bodyPr lIns="0" tIns="0" rIns="0" bIns="0" anchor="ctr">
            <a:prstTxWarp prst="textNoShape">
              <a:avLst/>
            </a:prstTxWarp>
          </a:bodyPr>
          <a:lstStyle/>
          <a:p>
            <a:endParaRPr lang="en-US" sz="3400">
              <a:solidFill>
                <a:srgbClr val="FFFFFF"/>
              </a:solidFill>
              <a:latin typeface="Helvetica Neue Medium" charset="0"/>
              <a:ea typeface="Helvetica Neue Medium" charset="0"/>
              <a:cs typeface="Helvetica Neue Medium" charset="0"/>
              <a:sym typeface="Helvetica Neue Medium" charset="0"/>
            </a:endParaRPr>
          </a:p>
        </p:txBody>
      </p:sp>
      <p:sp>
        <p:nvSpPr>
          <p:cNvPr id="2" name="Title 1"/>
          <p:cNvSpPr>
            <a:spLocks noGrp="1"/>
          </p:cNvSpPr>
          <p:nvPr>
            <p:ph type="title"/>
          </p:nvPr>
        </p:nvSpPr>
        <p:spPr/>
        <p:txBody>
          <a:bodyPr/>
          <a:lstStyle/>
          <a:p>
            <a:r>
              <a:rPr lang="en-US" dirty="0"/>
              <a:t>CRAP</a:t>
            </a:r>
          </a:p>
        </p:txBody>
      </p:sp>
      <p:sp>
        <p:nvSpPr>
          <p:cNvPr id="3" name="TextBox 2"/>
          <p:cNvSpPr txBox="1"/>
          <p:nvPr/>
        </p:nvSpPr>
        <p:spPr>
          <a:xfrm>
            <a:off x="5672667" y="6025444"/>
            <a:ext cx="3048000" cy="369332"/>
          </a:xfrm>
          <a:prstGeom prst="rect">
            <a:avLst/>
          </a:prstGeom>
          <a:noFill/>
        </p:spPr>
        <p:txBody>
          <a:bodyPr wrap="square" rtlCol="0">
            <a:spAutoFit/>
          </a:bodyPr>
          <a:lstStyle/>
          <a:p>
            <a:r>
              <a:rPr lang="en-US" b="1" dirty="0" smtClean="0">
                <a:solidFill>
                  <a:srgbClr val="FF0000"/>
                </a:solidFill>
              </a:rPr>
              <a:t>Wind RLOF?</a:t>
            </a:r>
            <a:endParaRPr lang="en-US" b="1" dirty="0">
              <a:solidFill>
                <a:srgbClr val="FF0000"/>
              </a:solidFill>
            </a:endParaRPr>
          </a:p>
        </p:txBody>
      </p:sp>
      <p:sp>
        <p:nvSpPr>
          <p:cNvPr id="4" name="Footer Placeholder 3"/>
          <p:cNvSpPr>
            <a:spLocks noGrp="1"/>
          </p:cNvSpPr>
          <p:nvPr>
            <p:ph type="ftr" sz="quarter" idx="3"/>
          </p:nvPr>
        </p:nvSpPr>
        <p:spPr/>
        <p:txBody>
          <a:bodyPr/>
          <a:lstStyle/>
          <a:p>
            <a:r>
              <a:rPr lang="en-GB" smtClean="0"/>
              <a:t>H.Boffin - STEPS - July 2015</a:t>
            </a:r>
            <a:endParaRPr lang="en-GB" dirty="0" smtClean="0"/>
          </a:p>
        </p:txBody>
      </p:sp>
      <p:sp>
        <p:nvSpPr>
          <p:cNvPr id="5" name="Slide Number Placeholder 4"/>
          <p:cNvSpPr>
            <a:spLocks noGrp="1"/>
          </p:cNvSpPr>
          <p:nvPr>
            <p:ph type="sldNum" sz="quarter" idx="4"/>
          </p:nvPr>
        </p:nvSpPr>
        <p:spPr/>
        <p:txBody>
          <a:bodyPr/>
          <a:lstStyle/>
          <a:p>
            <a:fld id="{CD6CA89A-7F63-7545-9B43-AF7DF332BE1B}" type="slidenum">
              <a:rPr lang="en-GB" smtClean="0"/>
              <a:pPr/>
              <a:t>47</a:t>
            </a:fld>
            <a:endParaRPr lang="en-GB"/>
          </a:p>
        </p:txBody>
      </p:sp>
    </p:spTree>
    <p:extLst>
      <p:ext uri="{BB962C8B-B14F-4D97-AF65-F5344CB8AC3E}">
        <p14:creationId xmlns:p14="http://schemas.microsoft.com/office/powerpoint/2010/main" val="7291078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457200" y="1560513"/>
            <a:ext cx="8677275" cy="5543550"/>
          </a:xfrm>
          <a:prstGeom prst="rect">
            <a:avLst/>
          </a:prstGeom>
          <a:noFill/>
          <a:ln w="12700">
            <a:noFill/>
            <a:miter lim="800000"/>
            <a:headEnd/>
            <a:tailEnd/>
          </a:ln>
        </p:spPr>
        <p:txBody>
          <a:bodyPr lIns="0" tIns="0" rIns="0" bIns="0" anchor="ctr">
            <a:prstTxWarp prst="textNoShape">
              <a:avLst/>
            </a:prstTxWarp>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Lucida Grande" charset="0"/>
                <a:cs typeface="Lucida Grande" charset="0"/>
                <a:sym typeface="HelveticaNeueLT Com 45 Lt" charset="0"/>
              </a:rPr>
              <a:t>From </a:t>
            </a:r>
            <a:r>
              <a:rPr lang="en-US" sz="2400" dirty="0">
                <a:ea typeface="Lucida Grande" charset="0"/>
                <a:cs typeface="Lucida Grande" charset="0"/>
                <a:sym typeface="HelveticaNeueLT Com 45 Lt" charset="0"/>
              </a:rPr>
              <a:t>the SED, R</a:t>
            </a:r>
            <a:r>
              <a:rPr lang="en-US" sz="2400" baseline="-6000" dirty="0">
                <a:ea typeface="HelveticaNeueLT Com 45 Lt" charset="0"/>
                <a:cs typeface="HelveticaNeueLT Com 45 Lt" charset="0"/>
                <a:sym typeface="HelveticaNeueLT Com 45 Lt" charset="0"/>
              </a:rPr>
              <a:t>A</a:t>
            </a:r>
            <a:r>
              <a:rPr lang="en-US" sz="2400" dirty="0">
                <a:ea typeface="HelveticaNeueLT Com 45 Lt" charset="0"/>
                <a:cs typeface="HelveticaNeueLT Com 45 Lt" charset="0"/>
                <a:sym typeface="HelveticaNeueLT Com 45 Lt" charset="0"/>
              </a:rPr>
              <a:t> = 18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 &gt;&gt; typical radius of A star</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400" dirty="0">
              <a:ea typeface="HelveticaNeueLT Com 45 Lt" charset="0"/>
              <a:cs typeface="HelveticaNeueLT Com 45 Lt"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If real, this may be due to a mass accretion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at </a:t>
            </a:r>
            <a:r>
              <a:rPr lang="en-US" sz="2400" dirty="0">
                <a:ea typeface="HelveticaNeueLT Com 45 Lt" charset="0"/>
                <a:cs typeface="HelveticaNeueLT Com 45 Lt" charset="0"/>
                <a:sym typeface="HelveticaNeueLT Com 45 Lt" charset="0"/>
              </a:rPr>
              <a:t>a rate ~ 5 10</a:t>
            </a:r>
            <a:r>
              <a:rPr lang="en-US" sz="2400" baseline="32000" dirty="0">
                <a:ea typeface="HelveticaNeueLT Com 45 Lt" charset="0"/>
                <a:cs typeface="HelveticaNeueLT Com 45 Lt" charset="0"/>
                <a:sym typeface="HelveticaNeueLT Com 45 Lt" charset="0"/>
              </a:rPr>
              <a:t>-5</a:t>
            </a:r>
            <a:r>
              <a:rPr lang="en-US" sz="2400" dirty="0">
                <a:ea typeface="HelveticaNeueLT Com 45 Lt" charset="0"/>
                <a:cs typeface="HelveticaNeueLT Com 45 Lt" charset="0"/>
                <a:sym typeface="HelveticaNeueLT Com 45 Lt" charset="0"/>
              </a:rPr>
              <a:t> M</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a:t>
            </a:r>
            <a:r>
              <a:rPr lang="en-US" sz="2400" dirty="0" err="1" smtClean="0">
                <a:ea typeface="HelveticaNeueLT Com 45 Lt" charset="0"/>
                <a:cs typeface="HelveticaNeueLT Com 45 Lt" charset="0"/>
                <a:sym typeface="HelveticaNeueLT Com 45 Lt" charset="0"/>
              </a:rPr>
              <a:t>yr</a:t>
            </a:r>
            <a:r>
              <a:rPr lang="en-US" sz="2400" dirty="0" smtClean="0">
                <a:ea typeface="HelveticaNeueLT Com 45 Lt" charset="0"/>
                <a:cs typeface="HelveticaNeueLT Com 45 Lt" charset="0"/>
                <a:sym typeface="HelveticaNeueLT Com 45 Lt" charset="0"/>
              </a:rPr>
              <a:t>  </a:t>
            </a:r>
            <a:r>
              <a:rPr lang="en-US" sz="2400" dirty="0">
                <a:ea typeface="HelveticaNeueLT Com 45 Lt" charset="0"/>
                <a:cs typeface="HelveticaNeueLT Com 45 Lt" charset="0"/>
                <a:sym typeface="HelveticaNeueLT Com 45 Lt" charset="0"/>
              </a:rPr>
              <a:t>(</a:t>
            </a:r>
            <a:r>
              <a:rPr lang="en-US" sz="2400" dirty="0" err="1">
                <a:ea typeface="HelveticaNeueLT Com 45 Lt" charset="0"/>
                <a:cs typeface="HelveticaNeueLT Com 45 Lt" charset="0"/>
                <a:sym typeface="HelveticaNeueLT Com 45 Lt" charset="0"/>
              </a:rPr>
              <a:t>Kippenhahn</a:t>
            </a:r>
            <a:r>
              <a:rPr lang="en-US" sz="2400" dirty="0">
                <a:ea typeface="HelveticaNeueLT Com 45 Lt" charset="0"/>
                <a:cs typeface="HelveticaNeueLT Com 45 Lt" charset="0"/>
                <a:sym typeface="HelveticaNeueLT Com 45 Lt" charset="0"/>
              </a:rPr>
              <a:t> &amp; Meyer-</a:t>
            </a:r>
            <a:r>
              <a:rPr lang="en-US" sz="2400" dirty="0" err="1">
                <a:ea typeface="HelveticaNeueLT Com 45 Lt" charset="0"/>
                <a:cs typeface="HelveticaNeueLT Com 45 Lt" charset="0"/>
                <a:sym typeface="HelveticaNeueLT Com 45 Lt" charset="0"/>
              </a:rPr>
              <a:t>Hofmeister</a:t>
            </a:r>
            <a:r>
              <a:rPr lang="en-US" sz="2400" dirty="0">
                <a:ea typeface="HelveticaNeueLT Com 45 Lt" charset="0"/>
                <a:cs typeface="HelveticaNeueLT Com 45 Lt" charset="0"/>
                <a:sym typeface="HelveticaNeueLT Com 45 Lt" charset="0"/>
              </a:rPr>
              <a:t> 1977</a:t>
            </a:r>
            <a:r>
              <a:rPr lang="en-US" sz="2400" dirty="0" smtClean="0">
                <a:ea typeface="HelveticaNeueLT Com 45 Lt" charset="0"/>
                <a:cs typeface="HelveticaNeueLT Com 45 Lt" charset="0"/>
                <a:sym typeface="HelveticaNeueLT Com 45 Lt" charset="0"/>
              </a:rPr>
              <a:t>)</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 </a:t>
            </a:r>
            <a:r>
              <a:rPr lang="en-US" sz="2400" b="1" dirty="0">
                <a:ea typeface="HelveticaNeueLT Com 45 Lt" charset="0"/>
                <a:cs typeface="HelveticaNeueLT Com 45 Lt" charset="0"/>
                <a:sym typeface="HelveticaNeueLT Com 45 Lt" charset="0"/>
              </a:rPr>
              <a:t>- </a:t>
            </a:r>
            <a:r>
              <a:rPr lang="en-US" sz="2400" b="1" dirty="0">
                <a:solidFill>
                  <a:srgbClr val="F6C16A"/>
                </a:solidFill>
                <a:ea typeface="HelveticaNeueLT Com 75 Bd" charset="0"/>
                <a:cs typeface="HelveticaNeueLT Com 75 Bd" charset="0"/>
                <a:sym typeface="HelveticaNeueLT Com 75 Bd" charset="0"/>
              </a:rPr>
              <a:t>high!</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400" dirty="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b="1" dirty="0" smtClean="0">
                <a:ea typeface="HelveticaNeueLT Com 75 Bd" charset="0"/>
                <a:cs typeface="HelveticaNeueLT Com 75 Bd" charset="0"/>
                <a:sym typeface="HelveticaNeueLT Com 75 Bd" charset="0"/>
              </a:rPr>
              <a:t>Is the A </a:t>
            </a:r>
            <a:r>
              <a:rPr lang="en-US" sz="2400" b="1" dirty="0">
                <a:ea typeface="HelveticaNeueLT Com 75 Bd" charset="0"/>
                <a:cs typeface="HelveticaNeueLT Com 75 Bd" charset="0"/>
                <a:sym typeface="HelveticaNeueLT Com 75 Bd" charset="0"/>
              </a:rPr>
              <a:t>star really so fat?</a:t>
            </a:r>
            <a:endParaRPr lang="en-US" sz="2400" b="1" dirty="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Lucida Grande" charset="0"/>
                <a:cs typeface="Lucida Grande" charset="0"/>
                <a:sym typeface="HelveticaNeueLT Com 45 Lt" charset="0"/>
              </a:rPr>
              <a:t>Break-up velocity for A star of this size is 186 km/</a:t>
            </a:r>
            <a:r>
              <a:rPr lang="en-US" sz="2400" dirty="0" err="1">
                <a:ea typeface="Lucida Grande" charset="0"/>
                <a:cs typeface="Lucida Grande" charset="0"/>
                <a:sym typeface="HelveticaNeueLT Com 45 Lt" charset="0"/>
              </a:rPr>
              <a:t>s</a:t>
            </a:r>
            <a:r>
              <a:rPr lang="en-US" sz="2400" dirty="0">
                <a:ea typeface="Lucida Grande" charset="0"/>
                <a:cs typeface="Lucida Grande" charset="0"/>
                <a:sym typeface="HelveticaNeueLT Com 45 Lt" charset="0"/>
              </a:rPr>
              <a:t>!</a:t>
            </a:r>
          </a:p>
          <a:p>
            <a:pPr marL="0" lvl="3">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But </a:t>
            </a:r>
            <a:r>
              <a:rPr lang="en-US" sz="2400" i="1" dirty="0">
                <a:ea typeface="HelveticaNeueLT Com 46 LtIt" charset="0"/>
                <a:cs typeface="HelveticaNeueLT Com 46 LtIt" charset="0"/>
                <a:sym typeface="HelveticaNeueLT Com 46 LtIt" charset="0"/>
              </a:rPr>
              <a:t>v</a:t>
            </a:r>
            <a:r>
              <a:rPr lang="en-US" sz="2400" dirty="0">
                <a:ea typeface="HelveticaNeueLT Com 46 LtIt" charset="0"/>
                <a:cs typeface="HelveticaNeueLT Com 46 LtIt" charset="0"/>
                <a:sym typeface="HelveticaNeueLT Com 46 LtIt" charset="0"/>
              </a:rPr>
              <a:t> </a:t>
            </a:r>
            <a:r>
              <a:rPr lang="en-US" sz="2400" dirty="0">
                <a:ea typeface="HelveticaNeueLT Com 45 Lt" charset="0"/>
                <a:cs typeface="HelveticaNeueLT Com 45 Lt" charset="0"/>
                <a:sym typeface="HelveticaNeueLT Com 45 Lt" charset="0"/>
              </a:rPr>
              <a:t>sin </a:t>
            </a:r>
            <a:r>
              <a:rPr lang="en-US" sz="2400" i="1" dirty="0" err="1">
                <a:ea typeface="HelveticaNeueLT Com 46 LtIt" charset="0"/>
                <a:cs typeface="HelveticaNeueLT Com 46 LtIt" charset="0"/>
                <a:sym typeface="HelveticaNeueLT Com 46 LtIt" charset="0"/>
              </a:rPr>
              <a:t>i</a:t>
            </a:r>
            <a:r>
              <a:rPr lang="en-US" sz="2400" dirty="0">
                <a:ea typeface="HelveticaNeueLT Com 45 Lt" charset="0"/>
                <a:cs typeface="HelveticaNeueLT Com 45 Lt" charset="0"/>
                <a:sym typeface="HelveticaNeueLT Com 45 Lt" charset="0"/>
              </a:rPr>
              <a:t> = 118 km/s (Royer et al. 2002)</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If </a:t>
            </a:r>
            <a:r>
              <a:rPr lang="en-US" sz="2400" dirty="0">
                <a:ea typeface="HelveticaNeueLT Com 45 Lt" charset="0"/>
                <a:cs typeface="HelveticaNeueLT Com 45 Lt" charset="0"/>
                <a:sym typeface="HelveticaNeueLT Com 45 Lt" charset="0"/>
              </a:rPr>
              <a:t>assume star rotates in plane of binary system </a:t>
            </a:r>
            <a:r>
              <a:rPr lang="en-US" sz="2400" dirty="0">
                <a:ea typeface="HelveticaNeueLT Com 45 Lt" charset="0"/>
                <a:cs typeface="HelveticaNeueLT Com 45 Lt" charset="0"/>
                <a:sym typeface="Wingdings" charset="2"/>
              </a:rPr>
              <a:t></a:t>
            </a:r>
            <a:r>
              <a:rPr lang="en-US" sz="2400" dirty="0">
                <a:ea typeface="HelveticaNeueLT Com 45 Lt" charset="0"/>
                <a:cs typeface="HelveticaNeueLT Com 45 Lt" charset="0"/>
                <a:sym typeface="HelveticaNeueLT Com 45 Lt" charset="0"/>
              </a:rPr>
              <a:t> </a:t>
            </a:r>
            <a:r>
              <a:rPr lang="en-US" sz="2400" dirty="0">
                <a:ea typeface="HelveticaNeueLT Com 75 Bd" charset="0"/>
                <a:cs typeface="HelveticaNeueLT Com 75 Bd" charset="0"/>
                <a:sym typeface="HelveticaNeueLT Com 75 Bd" charset="0"/>
              </a:rPr>
              <a:t>v = 196 km/s!</a:t>
            </a:r>
            <a:r>
              <a:rPr lang="en-US" sz="2400" dirty="0">
                <a:ea typeface="HelveticaNeueLT Com 45 Lt" charset="0"/>
                <a:cs typeface="HelveticaNeueLT Com 45 Lt" charset="0"/>
                <a:sym typeface="HelveticaNeueLT Com 45 Lt" charset="0"/>
              </a:rPr>
              <a:t> </a:t>
            </a: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400" dirty="0" smtClean="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smtClean="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a:ea typeface="Lucida Grande" charset="0"/>
              <a:cs typeface="Lucida Grande" charset="0"/>
              <a:sym typeface="HelveticaNeueLT Com 45 Lt" charset="0"/>
            </a:endParaRPr>
          </a:p>
        </p:txBody>
      </p:sp>
      <p:sp>
        <p:nvSpPr>
          <p:cNvPr id="7" name="Título 1"/>
          <p:cNvSpPr>
            <a:spLocks noGrp="1"/>
          </p:cNvSpPr>
          <p:nvPr>
            <p:ph type="title"/>
          </p:nvPr>
        </p:nvSpPr>
        <p:spPr/>
        <p:txBody>
          <a:bodyPr>
            <a:normAutofit/>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a:latin typeface="Calibri" charset="0"/>
                <a:ea typeface="HelveticaNeueLT Com 75 Bd" charset="0"/>
                <a:cs typeface="HelveticaNeueLT Com 75 Bd" charset="0"/>
                <a:sym typeface="HelveticaNeueLT Com 75 Bd" charset="0"/>
              </a:rPr>
              <a:t>A-star: Really fat or donut-shaped?</a:t>
            </a:r>
            <a:endParaRPr lang="en-US">
              <a:latin typeface="Calibri" charset="0"/>
              <a:ea typeface="Lucida Grande" charset="0"/>
              <a:cs typeface="Lucida Grande" charset="0"/>
              <a:sym typeface="HelveticaNeueLT Com 45 Lt" charset="0"/>
            </a:endParaRPr>
          </a:p>
        </p:txBody>
      </p:sp>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48</a:t>
            </a:fld>
            <a:endParaRPr lang="en-GB"/>
          </a:p>
        </p:txBody>
      </p:sp>
    </p:spTree>
    <p:extLst>
      <p:ext uri="{BB962C8B-B14F-4D97-AF65-F5344CB8AC3E}">
        <p14:creationId xmlns:p14="http://schemas.microsoft.com/office/powerpoint/2010/main" val="236219383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3612445" y="1826860"/>
            <a:ext cx="5475111" cy="3002029"/>
          </a:xfrm>
          <a:prstGeom prst="rect">
            <a:avLst/>
          </a:prstGeom>
          <a:noFill/>
          <a:ln w="12700">
            <a:noFill/>
            <a:miter lim="800000"/>
            <a:headEnd/>
            <a:tailEnd/>
          </a:ln>
        </p:spPr>
        <p:txBody>
          <a:bodyPr lIns="0" tIns="0" rIns="0" bIns="0" anchor="ctr">
            <a:prstTxWarp prst="textNoShape">
              <a:avLst/>
            </a:prstTxWarp>
          </a:bodyPr>
          <a:lstStyle/>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smtClean="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Lucida Grande" charset="0"/>
                <a:cs typeface="Lucida Grande" charset="0"/>
                <a:sym typeface="HelveticaNeueLT Com 45 Lt" charset="0"/>
              </a:rPr>
              <a:t>If </a:t>
            </a:r>
            <a:r>
              <a:rPr lang="en-US" sz="2400" dirty="0">
                <a:ea typeface="Lucida Grande" charset="0"/>
                <a:cs typeface="Lucida Grande" charset="0"/>
                <a:sym typeface="HelveticaNeueLT Com 45 Lt" charset="0"/>
              </a:rPr>
              <a:t>matter goes through </a:t>
            </a:r>
            <a:r>
              <a:rPr lang="en-US" sz="2400" i="1" dirty="0">
                <a:ea typeface="Lucida Grande" charset="0"/>
                <a:cs typeface="Lucida Grande" charset="0"/>
                <a:sym typeface="HelveticaNeueLT Com 45 Lt" charset="0"/>
              </a:rPr>
              <a:t>L</a:t>
            </a:r>
            <a:r>
              <a:rPr lang="en-US" sz="2400" i="1" baseline="-6000" dirty="0">
                <a:ea typeface="HelveticaNeueLT Com 45 Lt" charset="0"/>
                <a:cs typeface="HelveticaNeueLT Com 45 Lt" charset="0"/>
                <a:sym typeface="HelveticaNeueLT Com 45 Lt" charset="0"/>
              </a:rPr>
              <a:t>1</a:t>
            </a:r>
            <a:r>
              <a:rPr lang="en-US" sz="2400" dirty="0">
                <a:ea typeface="HelveticaNeueLT Com 45 Lt" charset="0"/>
                <a:cs typeface="HelveticaNeueLT Com 45 Lt" charset="0"/>
                <a:sym typeface="HelveticaNeueLT Com 45 Lt" charset="0"/>
              </a:rPr>
              <a:t> point,</a:t>
            </a:r>
            <a:r>
              <a:rPr lang="en-US" sz="2400" dirty="0" smtClean="0">
                <a:ea typeface="HelveticaNeueLT Com 45 Lt" charset="0"/>
                <a:cs typeface="HelveticaNeueLT Com 45 Lt" charset="0"/>
                <a:sym typeface="HelveticaNeueLT Com 45 Lt" charset="0"/>
              </a:rPr>
              <a:t>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one </a:t>
            </a:r>
            <a:r>
              <a:rPr lang="en-US" sz="2400" dirty="0">
                <a:ea typeface="HelveticaNeueLT Com 45 Lt" charset="0"/>
                <a:cs typeface="HelveticaNeueLT Com 45 Lt" charset="0"/>
                <a:sym typeface="HelveticaNeueLT Com 45 Lt" charset="0"/>
              </a:rPr>
              <a:t>can compute the smallest radius of </a:t>
            </a:r>
            <a:r>
              <a:rPr lang="en-US" sz="2400" dirty="0" err="1">
                <a:ea typeface="HelveticaNeueLT Com 45 Lt" charset="0"/>
                <a:cs typeface="HelveticaNeueLT Com 45 Lt" charset="0"/>
                <a:sym typeface="HelveticaNeueLT Com 45 Lt" charset="0"/>
              </a:rPr>
              <a:t>infalling</a:t>
            </a:r>
            <a:r>
              <a:rPr lang="en-US" sz="2400" dirty="0">
                <a:ea typeface="HelveticaNeueLT Com 45 Lt" charset="0"/>
                <a:cs typeface="HelveticaNeueLT Com 45 Lt" charset="0"/>
                <a:sym typeface="HelveticaNeueLT Com 45 Lt" charset="0"/>
              </a:rPr>
              <a:t> material: </a:t>
            </a:r>
            <a:endParaRPr lang="en-US" sz="2400" dirty="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initially: </a:t>
            </a:r>
            <a:r>
              <a:rPr lang="en-US" sz="2400" dirty="0" err="1">
                <a:ea typeface="HelveticaNeueLT Com 45 Lt" charset="0"/>
                <a:cs typeface="HelveticaNeueLT Com 45 Lt" charset="0"/>
                <a:sym typeface="HelveticaNeueLT Com 45 Lt" charset="0"/>
              </a:rPr>
              <a:t>r</a:t>
            </a:r>
            <a:r>
              <a:rPr lang="en-US" sz="2400" baseline="-6000" dirty="0" err="1">
                <a:ea typeface="HelveticaNeueLT Com 45 Lt" charset="0"/>
                <a:cs typeface="HelveticaNeueLT Com 45 Lt" charset="0"/>
                <a:sym typeface="HelveticaNeueLT Com 45 Lt" charset="0"/>
              </a:rPr>
              <a:t>min</a:t>
            </a:r>
            <a:r>
              <a:rPr lang="en-US" sz="2400" dirty="0">
                <a:ea typeface="HelveticaNeueLT Com 45 Lt" charset="0"/>
                <a:cs typeface="HelveticaNeueLT Com 45 Lt" charset="0"/>
                <a:sym typeface="HelveticaNeueLT Com 45 Lt" charset="0"/>
              </a:rPr>
              <a:t> = 9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&gt;&gt; 2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 (R</a:t>
            </a:r>
            <a:r>
              <a:rPr lang="en-US" sz="2400" baseline="-6000" dirty="0">
                <a:ea typeface="HelveticaNeueLT Com 45 Lt" charset="0"/>
                <a:cs typeface="HelveticaNeueLT Com 45 Lt" charset="0"/>
                <a:sym typeface="HelveticaNeueLT Com 45 Lt" charset="0"/>
              </a:rPr>
              <a:t>A</a:t>
            </a:r>
            <a:r>
              <a:rPr lang="en-US" sz="2400" dirty="0">
                <a:ea typeface="HelveticaNeueLT Com 45 Lt" charset="0"/>
                <a:cs typeface="HelveticaNeueLT Com 45 Lt" charset="0"/>
                <a:sym typeface="HelveticaNeueLT Com 45 Lt" charset="0"/>
              </a:rPr>
              <a:t> std);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now: </a:t>
            </a:r>
            <a:r>
              <a:rPr lang="en-US" sz="2400" dirty="0" err="1">
                <a:ea typeface="HelveticaNeueLT Com 45 Lt" charset="0"/>
                <a:cs typeface="HelveticaNeueLT Com 45 Lt" charset="0"/>
                <a:sym typeface="HelveticaNeueLT Com 45 Lt" charset="0"/>
              </a:rPr>
              <a:t>r</a:t>
            </a:r>
            <a:r>
              <a:rPr lang="en-US" sz="2400" baseline="-6000" dirty="0" err="1">
                <a:ea typeface="HelveticaNeueLT Com 45 Lt" charset="0"/>
                <a:cs typeface="HelveticaNeueLT Com 45 Lt" charset="0"/>
                <a:sym typeface="HelveticaNeueLT Com 45 Lt" charset="0"/>
              </a:rPr>
              <a:t>min</a:t>
            </a:r>
            <a:r>
              <a:rPr lang="en-US" sz="2400" dirty="0">
                <a:ea typeface="HelveticaNeueLT Com 45 Lt" charset="0"/>
                <a:cs typeface="HelveticaNeueLT Com 45 Lt" charset="0"/>
                <a:sym typeface="HelveticaNeueLT Com 45 Lt" charset="0"/>
              </a:rPr>
              <a:t> = 20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 &gt; R</a:t>
            </a:r>
            <a:r>
              <a:rPr lang="en-US" sz="2400" baseline="-6000" dirty="0">
                <a:ea typeface="HelveticaNeueLT Com 45 Lt" charset="0"/>
                <a:cs typeface="HelveticaNeueLT Com 45 Lt" charset="0"/>
                <a:sym typeface="HelveticaNeueLT Com 45 Lt" charset="0"/>
              </a:rPr>
              <a:t>A</a:t>
            </a:r>
            <a:r>
              <a:rPr lang="en-US" sz="2400" dirty="0">
                <a:ea typeface="HelveticaNeueLT Com 45 Lt" charset="0"/>
                <a:cs typeface="HelveticaNeueLT Com 45 Lt" charset="0"/>
                <a:sym typeface="HelveticaNeueLT Com 45 Lt" charset="0"/>
              </a:rPr>
              <a:t>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Material does not hit the A </a:t>
            </a:r>
            <a:r>
              <a:rPr lang="en-US" sz="2400" dirty="0" smtClean="0">
                <a:ea typeface="HelveticaNeueLT Com 45 Lt" charset="0"/>
                <a:cs typeface="HelveticaNeueLT Com 45 Lt" charset="0"/>
                <a:sym typeface="HelveticaNeueLT Com 45 Lt" charset="0"/>
              </a:rPr>
              <a:t>star</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400" dirty="0" smtClean="0">
              <a:ea typeface="HelveticaNeueLT Com 45 Lt" charset="0"/>
              <a:cs typeface="HelveticaNeueLT Com 45 Lt"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800" b="1" dirty="0">
                <a:ea typeface="HelveticaNeueLT Com 75 Bd" charset="0"/>
                <a:cs typeface="HelveticaNeueLT Com 75 Bd" charset="0"/>
                <a:sym typeface="HelveticaNeueLT Com 75 Bd" charset="0"/>
              </a:rPr>
              <a:t>A disc should form instead!</a:t>
            </a:r>
            <a:endParaRPr lang="en-US" sz="2800" b="1" dirty="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a:ea typeface="Lucida Grande" charset="0"/>
              <a:cs typeface="Lucida Grande" charset="0"/>
              <a:sym typeface="HelveticaNeueLT Com 45 Lt" charset="0"/>
            </a:endParaRPr>
          </a:p>
        </p:txBody>
      </p:sp>
      <p:sp>
        <p:nvSpPr>
          <p:cNvPr id="7" name="Título 1"/>
          <p:cNvSpPr>
            <a:spLocks noGrp="1"/>
          </p:cNvSpPr>
          <p:nvPr>
            <p:ph type="title"/>
          </p:nvPr>
        </p:nvSpPr>
        <p:spPr/>
        <p:txBody>
          <a:bodyPr>
            <a:normAutofit/>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a:latin typeface="Calibri" charset="0"/>
                <a:ea typeface="HelveticaNeueLT Com 75 Bd" charset="0"/>
                <a:cs typeface="HelveticaNeueLT Com 75 Bd" charset="0"/>
                <a:sym typeface="HelveticaNeueLT Com 75 Bd" charset="0"/>
              </a:rPr>
              <a:t>A-star: Really fat or donut-shaped?</a:t>
            </a:r>
            <a:endParaRPr lang="en-US">
              <a:latin typeface="Calibri" charset="0"/>
              <a:ea typeface="Lucida Grande" charset="0"/>
              <a:cs typeface="Lucida Grande" charset="0"/>
              <a:sym typeface="HelveticaNeueLT Com 45 Lt" charset="0"/>
            </a:endParaRPr>
          </a:p>
        </p:txBody>
      </p:sp>
      <p:pic>
        <p:nvPicPr>
          <p:cNvPr id="5" name="Picture 4" descr="SSLep-stream.jpg"/>
          <p:cNvPicPr>
            <a:picLocks noChangeAspect="1"/>
          </p:cNvPicPr>
          <p:nvPr/>
        </p:nvPicPr>
        <p:blipFill>
          <a:blip r:embed="rId3"/>
          <a:stretch>
            <a:fillRect/>
          </a:stretch>
        </p:blipFill>
        <p:spPr>
          <a:xfrm>
            <a:off x="112889" y="1742194"/>
            <a:ext cx="3381727" cy="3381727"/>
          </a:xfrm>
          <a:prstGeom prst="rect">
            <a:avLst/>
          </a:prstGeom>
        </p:spPr>
      </p:pic>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49</a:t>
            </a:fld>
            <a:endParaRPr lang="en-GB"/>
          </a:p>
        </p:txBody>
      </p:sp>
    </p:spTree>
    <p:extLst>
      <p:ext uri="{BB962C8B-B14F-4D97-AF65-F5344CB8AC3E}">
        <p14:creationId xmlns:p14="http://schemas.microsoft.com/office/powerpoint/2010/main" val="22701252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H.Boffin - STEPS - July 2015</a:t>
            </a:r>
            <a:endParaRPr lang="en-US"/>
          </a:p>
        </p:txBody>
      </p:sp>
      <p:sp>
        <p:nvSpPr>
          <p:cNvPr id="3" name="Slide Number Placeholder 2"/>
          <p:cNvSpPr>
            <a:spLocks noGrp="1"/>
          </p:cNvSpPr>
          <p:nvPr>
            <p:ph type="sldNum" sz="quarter" idx="12"/>
          </p:nvPr>
        </p:nvSpPr>
        <p:spPr/>
        <p:txBody>
          <a:bodyPr/>
          <a:lstStyle/>
          <a:p>
            <a:fld id="{DD3C9F88-8B00-764C-915E-9A29D414D855}" type="slidenum">
              <a:rPr lang="en-US" smtClean="0"/>
              <a:t>5</a:t>
            </a:fld>
            <a:endParaRPr lang="en-US"/>
          </a:p>
        </p:txBody>
      </p:sp>
      <p:pic>
        <p:nvPicPr>
          <p:cNvPr id="4" name="Picture 3"/>
          <p:cNvPicPr>
            <a:picLocks noChangeAspect="1"/>
          </p:cNvPicPr>
          <p:nvPr/>
        </p:nvPicPr>
        <p:blipFill>
          <a:blip r:embed="rId3"/>
          <a:stretch>
            <a:fillRect/>
          </a:stretch>
        </p:blipFill>
        <p:spPr>
          <a:xfrm>
            <a:off x="502942" y="1737076"/>
            <a:ext cx="3128433" cy="1042811"/>
          </a:xfrm>
          <a:prstGeom prst="rect">
            <a:avLst/>
          </a:prstGeom>
        </p:spPr>
      </p:pic>
      <p:pic>
        <p:nvPicPr>
          <p:cNvPr id="5" name="Picture 4"/>
          <p:cNvPicPr>
            <a:picLocks noChangeAspect="1"/>
          </p:cNvPicPr>
          <p:nvPr/>
        </p:nvPicPr>
        <p:blipFill>
          <a:blip r:embed="rId4"/>
          <a:stretch>
            <a:fillRect/>
          </a:stretch>
        </p:blipFill>
        <p:spPr>
          <a:xfrm>
            <a:off x="4134555" y="1449298"/>
            <a:ext cx="4176889" cy="1937032"/>
          </a:xfrm>
          <a:prstGeom prst="rect">
            <a:avLst/>
          </a:prstGeom>
        </p:spPr>
      </p:pic>
      <p:sp>
        <p:nvSpPr>
          <p:cNvPr id="6" name="Rectangle 5"/>
          <p:cNvSpPr/>
          <p:nvPr/>
        </p:nvSpPr>
        <p:spPr>
          <a:xfrm>
            <a:off x="4372066" y="1115767"/>
            <a:ext cx="698178" cy="369332"/>
          </a:xfrm>
          <a:prstGeom prst="rect">
            <a:avLst/>
          </a:prstGeom>
        </p:spPr>
        <p:txBody>
          <a:bodyPr wrap="none">
            <a:spAutoFit/>
          </a:bodyPr>
          <a:lstStyle/>
          <a:p>
            <a:r>
              <a:rPr lang="en-US" dirty="0" err="1" smtClean="0"/>
              <a:t>ε</a:t>
            </a:r>
            <a:r>
              <a:rPr lang="en-US" dirty="0" smtClean="0"/>
              <a:t> </a:t>
            </a:r>
            <a:r>
              <a:rPr lang="en-US" dirty="0" err="1" smtClean="0"/>
              <a:t>Aur</a:t>
            </a:r>
            <a:endParaRPr lang="en-US" dirty="0"/>
          </a:p>
        </p:txBody>
      </p:sp>
      <p:sp>
        <p:nvSpPr>
          <p:cNvPr id="7" name="TextBox 6"/>
          <p:cNvSpPr txBox="1"/>
          <p:nvPr/>
        </p:nvSpPr>
        <p:spPr>
          <a:xfrm>
            <a:off x="4372066" y="3396734"/>
            <a:ext cx="2206253" cy="369332"/>
          </a:xfrm>
          <a:prstGeom prst="rect">
            <a:avLst/>
          </a:prstGeom>
          <a:noFill/>
        </p:spPr>
        <p:txBody>
          <a:bodyPr wrap="none" rtlCol="0">
            <a:spAutoFit/>
          </a:bodyPr>
          <a:lstStyle/>
          <a:p>
            <a:r>
              <a:rPr lang="en-US" dirty="0" err="1" smtClean="0"/>
              <a:t>Kloppenborg</a:t>
            </a:r>
            <a:r>
              <a:rPr lang="en-US" dirty="0" smtClean="0"/>
              <a:t>+ 2010</a:t>
            </a:r>
            <a:endParaRPr lang="en-US" dirty="0"/>
          </a:p>
        </p:txBody>
      </p:sp>
      <p:sp>
        <p:nvSpPr>
          <p:cNvPr id="8" name="Rectangle 7"/>
          <p:cNvSpPr/>
          <p:nvPr/>
        </p:nvSpPr>
        <p:spPr>
          <a:xfrm>
            <a:off x="502942" y="1364544"/>
            <a:ext cx="672292" cy="369332"/>
          </a:xfrm>
          <a:prstGeom prst="rect">
            <a:avLst/>
          </a:prstGeom>
        </p:spPr>
        <p:txBody>
          <a:bodyPr wrap="none">
            <a:spAutoFit/>
          </a:bodyPr>
          <a:lstStyle/>
          <a:p>
            <a:r>
              <a:rPr lang="en-US" dirty="0" smtClean="0"/>
              <a:t>β</a:t>
            </a:r>
            <a:r>
              <a:rPr lang="en-US" baseline="30000" dirty="0" smtClean="0"/>
              <a:t> </a:t>
            </a:r>
            <a:r>
              <a:rPr lang="en-US" dirty="0" err="1" smtClean="0"/>
              <a:t>Lyr</a:t>
            </a:r>
            <a:endParaRPr lang="en-US" dirty="0"/>
          </a:p>
        </p:txBody>
      </p:sp>
      <p:sp>
        <p:nvSpPr>
          <p:cNvPr id="9" name="TextBox 8"/>
          <p:cNvSpPr txBox="1"/>
          <p:nvPr/>
        </p:nvSpPr>
        <p:spPr>
          <a:xfrm>
            <a:off x="502942" y="2821002"/>
            <a:ext cx="1423249" cy="369332"/>
          </a:xfrm>
          <a:prstGeom prst="rect">
            <a:avLst/>
          </a:prstGeom>
          <a:noFill/>
        </p:spPr>
        <p:txBody>
          <a:bodyPr wrap="none" rtlCol="0">
            <a:spAutoFit/>
          </a:bodyPr>
          <a:lstStyle/>
          <a:p>
            <a:r>
              <a:rPr lang="en-US" dirty="0" smtClean="0"/>
              <a:t>Zhao+ 2008</a:t>
            </a:r>
            <a:endParaRPr lang="en-US" dirty="0"/>
          </a:p>
        </p:txBody>
      </p:sp>
      <p:sp>
        <p:nvSpPr>
          <p:cNvPr id="11" name="Title 7"/>
          <p:cNvSpPr txBox="1">
            <a:spLocks/>
          </p:cNvSpPr>
          <p:nvPr/>
        </p:nvSpPr>
        <p:spPr>
          <a:xfrm>
            <a:off x="826294" y="0"/>
            <a:ext cx="8317706" cy="1073195"/>
          </a:xfrm>
          <a:prstGeom prst="rect">
            <a:avLst/>
          </a:prstGeom>
        </p:spPr>
        <p:txBody>
          <a:bodyPr/>
          <a:lstStyle>
            <a:lvl1pPr algn="ctr" rtl="0" eaLnBrk="1" fontAlgn="base" hangingPunct="1">
              <a:spcBef>
                <a:spcPct val="0"/>
              </a:spcBef>
              <a:spcAft>
                <a:spcPct val="0"/>
              </a:spcAft>
              <a:defRPr sz="4000" b="1">
                <a:solidFill>
                  <a:schemeClr val="tx2"/>
                </a:solidFill>
                <a:latin typeface="+mj-lt"/>
                <a:ea typeface="ＭＳ Ｐゴシック" charset="0"/>
                <a:cs typeface="+mj-cs"/>
              </a:defRPr>
            </a:lvl1pPr>
            <a:lvl2pPr algn="ctr" rtl="0" eaLnBrk="1" fontAlgn="base" hangingPunct="1">
              <a:spcBef>
                <a:spcPct val="0"/>
              </a:spcBef>
              <a:spcAft>
                <a:spcPct val="0"/>
              </a:spcAft>
              <a:defRPr sz="4000" b="1">
                <a:solidFill>
                  <a:schemeClr val="tx2"/>
                </a:solidFill>
                <a:latin typeface="Arial" charset="0"/>
                <a:ea typeface="ＭＳ Ｐゴシック" charset="0"/>
              </a:defRPr>
            </a:lvl2pPr>
            <a:lvl3pPr algn="ctr" rtl="0" eaLnBrk="1" fontAlgn="base" hangingPunct="1">
              <a:spcBef>
                <a:spcPct val="0"/>
              </a:spcBef>
              <a:spcAft>
                <a:spcPct val="0"/>
              </a:spcAft>
              <a:defRPr sz="4000" b="1">
                <a:solidFill>
                  <a:schemeClr val="tx2"/>
                </a:solidFill>
                <a:latin typeface="Arial" charset="0"/>
                <a:ea typeface="ＭＳ Ｐゴシック" charset="0"/>
              </a:defRPr>
            </a:lvl3pPr>
            <a:lvl4pPr algn="ctr" rtl="0" eaLnBrk="1" fontAlgn="base" hangingPunct="1">
              <a:spcBef>
                <a:spcPct val="0"/>
              </a:spcBef>
              <a:spcAft>
                <a:spcPct val="0"/>
              </a:spcAft>
              <a:defRPr sz="4000" b="1">
                <a:solidFill>
                  <a:schemeClr val="tx2"/>
                </a:solidFill>
                <a:latin typeface="Arial" charset="0"/>
                <a:ea typeface="ＭＳ Ｐゴシック" charset="0"/>
              </a:defRPr>
            </a:lvl4pPr>
            <a:lvl5pPr algn="ctr" rtl="0" eaLnBrk="1" fontAlgn="base" hangingPunct="1">
              <a:spcBef>
                <a:spcPct val="0"/>
              </a:spcBef>
              <a:spcAft>
                <a:spcPct val="0"/>
              </a:spcAft>
              <a:defRPr sz="4000" b="1">
                <a:solidFill>
                  <a:schemeClr val="tx2"/>
                </a:solidFill>
                <a:latin typeface="Arial" charset="0"/>
                <a:ea typeface="ＭＳ Ｐゴシック"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r>
              <a:rPr lang="en-US" dirty="0" smtClean="0"/>
              <a:t>Some examples</a:t>
            </a:r>
            <a:endParaRPr lang="en-US" dirty="0"/>
          </a:p>
        </p:txBody>
      </p:sp>
      <p:pic>
        <p:nvPicPr>
          <p:cNvPr id="12" name="Picture 11"/>
          <p:cNvPicPr>
            <a:picLocks noChangeAspect="1"/>
          </p:cNvPicPr>
          <p:nvPr/>
        </p:nvPicPr>
        <p:blipFill>
          <a:blip r:embed="rId5"/>
          <a:stretch>
            <a:fillRect/>
          </a:stretch>
        </p:blipFill>
        <p:spPr>
          <a:xfrm>
            <a:off x="502942" y="3666066"/>
            <a:ext cx="2819400" cy="2235200"/>
          </a:xfrm>
          <a:prstGeom prst="rect">
            <a:avLst/>
          </a:prstGeom>
        </p:spPr>
      </p:pic>
      <p:sp>
        <p:nvSpPr>
          <p:cNvPr id="13" name="Rectangle 12"/>
          <p:cNvSpPr/>
          <p:nvPr/>
        </p:nvSpPr>
        <p:spPr>
          <a:xfrm>
            <a:off x="864396" y="3419901"/>
            <a:ext cx="1249761" cy="369332"/>
          </a:xfrm>
          <a:prstGeom prst="rect">
            <a:avLst/>
          </a:prstGeom>
        </p:spPr>
        <p:txBody>
          <a:bodyPr wrap="none">
            <a:spAutoFit/>
          </a:bodyPr>
          <a:lstStyle/>
          <a:p>
            <a:r>
              <a:rPr lang="en-US" dirty="0"/>
              <a:t>V838 </a:t>
            </a:r>
            <a:r>
              <a:rPr lang="en-US" dirty="0" smtClean="0"/>
              <a:t>Mon</a:t>
            </a:r>
            <a:endParaRPr lang="en-US" dirty="0"/>
          </a:p>
        </p:txBody>
      </p:sp>
      <p:sp>
        <p:nvSpPr>
          <p:cNvPr id="14" name="TextBox 13"/>
          <p:cNvSpPr txBox="1"/>
          <p:nvPr/>
        </p:nvSpPr>
        <p:spPr>
          <a:xfrm>
            <a:off x="1325720" y="5792920"/>
            <a:ext cx="1949497" cy="369332"/>
          </a:xfrm>
          <a:prstGeom prst="rect">
            <a:avLst/>
          </a:prstGeom>
          <a:noFill/>
        </p:spPr>
        <p:txBody>
          <a:bodyPr wrap="none" rtlCol="0">
            <a:spAutoFit/>
          </a:bodyPr>
          <a:lstStyle/>
          <a:p>
            <a:r>
              <a:rPr lang="en-US" dirty="0" err="1" smtClean="0"/>
              <a:t>Chesneau</a:t>
            </a:r>
            <a:r>
              <a:rPr lang="en-US" dirty="0" smtClean="0"/>
              <a:t>+ 2014</a:t>
            </a:r>
            <a:endParaRPr lang="en-US" dirty="0"/>
          </a:p>
        </p:txBody>
      </p:sp>
      <p:pic>
        <p:nvPicPr>
          <p:cNvPr id="15" name="Picture 14"/>
          <p:cNvPicPr>
            <a:picLocks noChangeAspect="1"/>
          </p:cNvPicPr>
          <p:nvPr/>
        </p:nvPicPr>
        <p:blipFill>
          <a:blip r:embed="rId6"/>
          <a:stretch>
            <a:fillRect/>
          </a:stretch>
        </p:blipFill>
        <p:spPr>
          <a:xfrm>
            <a:off x="4368519" y="4324202"/>
            <a:ext cx="2209800" cy="1435100"/>
          </a:xfrm>
          <a:prstGeom prst="rect">
            <a:avLst/>
          </a:prstGeom>
        </p:spPr>
      </p:pic>
      <p:sp>
        <p:nvSpPr>
          <p:cNvPr id="16" name="TextBox 15"/>
          <p:cNvSpPr txBox="1"/>
          <p:nvPr/>
        </p:nvSpPr>
        <p:spPr>
          <a:xfrm>
            <a:off x="4368519" y="5725684"/>
            <a:ext cx="1949497" cy="369332"/>
          </a:xfrm>
          <a:prstGeom prst="rect">
            <a:avLst/>
          </a:prstGeom>
          <a:noFill/>
        </p:spPr>
        <p:txBody>
          <a:bodyPr wrap="none" rtlCol="0">
            <a:spAutoFit/>
          </a:bodyPr>
          <a:lstStyle/>
          <a:p>
            <a:r>
              <a:rPr lang="en-US" dirty="0" err="1" smtClean="0"/>
              <a:t>Chesneau</a:t>
            </a:r>
            <a:r>
              <a:rPr lang="en-US" dirty="0" smtClean="0"/>
              <a:t>+ 2014</a:t>
            </a:r>
            <a:endParaRPr lang="en-US" dirty="0"/>
          </a:p>
        </p:txBody>
      </p:sp>
      <p:sp>
        <p:nvSpPr>
          <p:cNvPr id="17" name="Rectangle 16"/>
          <p:cNvSpPr/>
          <p:nvPr/>
        </p:nvSpPr>
        <p:spPr>
          <a:xfrm>
            <a:off x="4368519" y="3997203"/>
            <a:ext cx="1317977" cy="369332"/>
          </a:xfrm>
          <a:prstGeom prst="rect">
            <a:avLst/>
          </a:prstGeom>
        </p:spPr>
        <p:txBody>
          <a:bodyPr wrap="none">
            <a:spAutoFit/>
          </a:bodyPr>
          <a:lstStyle/>
          <a:p>
            <a:r>
              <a:rPr lang="en-US" dirty="0"/>
              <a:t>HR 5171 A</a:t>
            </a:r>
            <a:endParaRPr lang="en-US" dirty="0"/>
          </a:p>
        </p:txBody>
      </p:sp>
      <p:sp>
        <p:nvSpPr>
          <p:cNvPr id="18" name="TextBox 17"/>
          <p:cNvSpPr txBox="1"/>
          <p:nvPr/>
        </p:nvSpPr>
        <p:spPr>
          <a:xfrm>
            <a:off x="6989355" y="5163777"/>
            <a:ext cx="1674868" cy="923330"/>
          </a:xfrm>
          <a:prstGeom prst="rect">
            <a:avLst/>
          </a:prstGeom>
          <a:noFill/>
        </p:spPr>
        <p:txBody>
          <a:bodyPr wrap="square" rtlCol="0">
            <a:spAutoFit/>
          </a:bodyPr>
          <a:lstStyle/>
          <a:p>
            <a:r>
              <a:rPr lang="en-US" dirty="0" smtClean="0"/>
              <a:t>See </a:t>
            </a:r>
            <a:r>
              <a:rPr lang="en-US" dirty="0" err="1" smtClean="0"/>
              <a:t>Stee</a:t>
            </a:r>
            <a:r>
              <a:rPr lang="en-US" dirty="0" smtClean="0"/>
              <a:t> 2011 for more examples.</a:t>
            </a:r>
            <a:endParaRPr lang="en-US" dirty="0"/>
          </a:p>
        </p:txBody>
      </p:sp>
    </p:spTree>
    <p:extLst>
      <p:ext uri="{BB962C8B-B14F-4D97-AF65-F5344CB8AC3E}">
        <p14:creationId xmlns:p14="http://schemas.microsoft.com/office/powerpoint/2010/main" val="42809612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nvSpPr>
        <p:spPr bwMode="auto">
          <a:xfrm>
            <a:off x="3612445" y="1826860"/>
            <a:ext cx="5475111" cy="3002029"/>
          </a:xfrm>
          <a:prstGeom prst="rect">
            <a:avLst/>
          </a:prstGeom>
          <a:noFill/>
          <a:ln w="12700">
            <a:noFill/>
            <a:miter lim="800000"/>
            <a:headEnd/>
            <a:tailEnd/>
          </a:ln>
        </p:spPr>
        <p:txBody>
          <a:bodyPr lIns="0" tIns="0" rIns="0" bIns="0" anchor="ctr">
            <a:prstTxWarp prst="textNoShape">
              <a:avLst/>
            </a:prstTxWarp>
          </a:bodyPr>
          <a:lstStyle/>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smtClean="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Lucida Grande" charset="0"/>
                <a:cs typeface="Lucida Grande" charset="0"/>
                <a:sym typeface="HelveticaNeueLT Com 45 Lt" charset="0"/>
              </a:rPr>
              <a:t>If </a:t>
            </a:r>
            <a:r>
              <a:rPr lang="en-US" sz="2400" dirty="0">
                <a:ea typeface="Lucida Grande" charset="0"/>
                <a:cs typeface="Lucida Grande" charset="0"/>
                <a:sym typeface="HelveticaNeueLT Com 45 Lt" charset="0"/>
              </a:rPr>
              <a:t>matter goes through </a:t>
            </a:r>
            <a:r>
              <a:rPr lang="en-US" sz="2400" i="1" dirty="0">
                <a:ea typeface="Lucida Grande" charset="0"/>
                <a:cs typeface="Lucida Grande" charset="0"/>
                <a:sym typeface="HelveticaNeueLT Com 45 Lt" charset="0"/>
              </a:rPr>
              <a:t>L</a:t>
            </a:r>
            <a:r>
              <a:rPr lang="en-US" sz="2400" i="1" baseline="-6000" dirty="0">
                <a:ea typeface="HelveticaNeueLT Com 45 Lt" charset="0"/>
                <a:cs typeface="HelveticaNeueLT Com 45 Lt" charset="0"/>
                <a:sym typeface="HelveticaNeueLT Com 45 Lt" charset="0"/>
              </a:rPr>
              <a:t>1</a:t>
            </a:r>
            <a:r>
              <a:rPr lang="en-US" sz="2400" dirty="0">
                <a:ea typeface="HelveticaNeueLT Com 45 Lt" charset="0"/>
                <a:cs typeface="HelveticaNeueLT Com 45 Lt" charset="0"/>
                <a:sym typeface="HelveticaNeueLT Com 45 Lt" charset="0"/>
              </a:rPr>
              <a:t> point,</a:t>
            </a:r>
            <a:r>
              <a:rPr lang="en-US" sz="2400" dirty="0" smtClean="0">
                <a:ea typeface="HelveticaNeueLT Com 45 Lt" charset="0"/>
                <a:cs typeface="HelveticaNeueLT Com 45 Lt" charset="0"/>
                <a:sym typeface="HelveticaNeueLT Com 45 Lt" charset="0"/>
              </a:rPr>
              <a:t>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smtClean="0">
                <a:ea typeface="HelveticaNeueLT Com 45 Lt" charset="0"/>
                <a:cs typeface="HelveticaNeueLT Com 45 Lt" charset="0"/>
                <a:sym typeface="HelveticaNeueLT Com 45 Lt" charset="0"/>
              </a:rPr>
              <a:t>one </a:t>
            </a:r>
            <a:r>
              <a:rPr lang="en-US" sz="2400" dirty="0">
                <a:ea typeface="HelveticaNeueLT Com 45 Lt" charset="0"/>
                <a:cs typeface="HelveticaNeueLT Com 45 Lt" charset="0"/>
                <a:sym typeface="HelveticaNeueLT Com 45 Lt" charset="0"/>
              </a:rPr>
              <a:t>can compute the smallest radius of </a:t>
            </a:r>
            <a:r>
              <a:rPr lang="en-US" sz="2400" dirty="0" err="1">
                <a:ea typeface="HelveticaNeueLT Com 45 Lt" charset="0"/>
                <a:cs typeface="HelveticaNeueLT Com 45 Lt" charset="0"/>
                <a:sym typeface="HelveticaNeueLT Com 45 Lt" charset="0"/>
              </a:rPr>
              <a:t>infalling</a:t>
            </a:r>
            <a:r>
              <a:rPr lang="en-US" sz="2400" dirty="0">
                <a:ea typeface="HelveticaNeueLT Com 45 Lt" charset="0"/>
                <a:cs typeface="HelveticaNeueLT Com 45 Lt" charset="0"/>
                <a:sym typeface="HelveticaNeueLT Com 45 Lt" charset="0"/>
              </a:rPr>
              <a:t> material: </a:t>
            </a:r>
            <a:endParaRPr lang="en-US" sz="2400" dirty="0">
              <a:ea typeface="Lucida Grande" charset="0"/>
              <a:cs typeface="Lucida Grande"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initially: </a:t>
            </a:r>
            <a:r>
              <a:rPr lang="en-US" sz="2400" dirty="0" err="1">
                <a:ea typeface="HelveticaNeueLT Com 45 Lt" charset="0"/>
                <a:cs typeface="HelveticaNeueLT Com 45 Lt" charset="0"/>
                <a:sym typeface="HelveticaNeueLT Com 45 Lt" charset="0"/>
              </a:rPr>
              <a:t>r</a:t>
            </a:r>
            <a:r>
              <a:rPr lang="en-US" sz="2400" baseline="-6000" dirty="0" err="1">
                <a:ea typeface="HelveticaNeueLT Com 45 Lt" charset="0"/>
                <a:cs typeface="HelveticaNeueLT Com 45 Lt" charset="0"/>
                <a:sym typeface="HelveticaNeueLT Com 45 Lt" charset="0"/>
              </a:rPr>
              <a:t>min</a:t>
            </a:r>
            <a:r>
              <a:rPr lang="en-US" sz="2400" dirty="0">
                <a:ea typeface="HelveticaNeueLT Com 45 Lt" charset="0"/>
                <a:cs typeface="HelveticaNeueLT Com 45 Lt" charset="0"/>
                <a:sym typeface="HelveticaNeueLT Com 45 Lt" charset="0"/>
              </a:rPr>
              <a:t> = 9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&gt;&gt; 2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 (R</a:t>
            </a:r>
            <a:r>
              <a:rPr lang="en-US" sz="2400" baseline="-6000" dirty="0">
                <a:ea typeface="HelveticaNeueLT Com 45 Lt" charset="0"/>
                <a:cs typeface="HelveticaNeueLT Com 45 Lt" charset="0"/>
                <a:sym typeface="HelveticaNeueLT Com 45 Lt" charset="0"/>
              </a:rPr>
              <a:t>A</a:t>
            </a:r>
            <a:r>
              <a:rPr lang="en-US" sz="2400" dirty="0">
                <a:ea typeface="HelveticaNeueLT Com 45 Lt" charset="0"/>
                <a:cs typeface="HelveticaNeueLT Com 45 Lt" charset="0"/>
                <a:sym typeface="HelveticaNeueLT Com 45 Lt" charset="0"/>
              </a:rPr>
              <a:t> std);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now: </a:t>
            </a:r>
            <a:r>
              <a:rPr lang="en-US" sz="2400" dirty="0" err="1">
                <a:ea typeface="HelveticaNeueLT Com 45 Lt" charset="0"/>
                <a:cs typeface="HelveticaNeueLT Com 45 Lt" charset="0"/>
                <a:sym typeface="HelveticaNeueLT Com 45 Lt" charset="0"/>
              </a:rPr>
              <a:t>r</a:t>
            </a:r>
            <a:r>
              <a:rPr lang="en-US" sz="2400" baseline="-6000" dirty="0" err="1">
                <a:ea typeface="HelveticaNeueLT Com 45 Lt" charset="0"/>
                <a:cs typeface="HelveticaNeueLT Com 45 Lt" charset="0"/>
                <a:sym typeface="HelveticaNeueLT Com 45 Lt" charset="0"/>
              </a:rPr>
              <a:t>min</a:t>
            </a:r>
            <a:r>
              <a:rPr lang="en-US" sz="2400" dirty="0">
                <a:ea typeface="HelveticaNeueLT Com 45 Lt" charset="0"/>
                <a:cs typeface="HelveticaNeueLT Com 45 Lt" charset="0"/>
                <a:sym typeface="HelveticaNeueLT Com 45 Lt" charset="0"/>
              </a:rPr>
              <a:t> = 20 R</a:t>
            </a:r>
            <a:r>
              <a:rPr lang="en-US" sz="2400" baseline="-25000" dirty="0">
                <a:ea typeface="Wingdings" charset="2"/>
                <a:cs typeface="Wingdings" charset="2"/>
                <a:sym typeface="Wingdings" charset="2"/>
              </a:rPr>
              <a:t></a:t>
            </a:r>
            <a:r>
              <a:rPr lang="en-US" sz="2400" dirty="0">
                <a:ea typeface="HelveticaNeueLT Com 45 Lt" charset="0"/>
                <a:cs typeface="HelveticaNeueLT Com 45 Lt" charset="0"/>
                <a:sym typeface="HelveticaNeueLT Com 45 Lt" charset="0"/>
              </a:rPr>
              <a:t> &gt; R</a:t>
            </a:r>
            <a:r>
              <a:rPr lang="en-US" sz="2400" baseline="-6000" dirty="0">
                <a:ea typeface="HelveticaNeueLT Com 45 Lt" charset="0"/>
                <a:cs typeface="HelveticaNeueLT Com 45 Lt" charset="0"/>
                <a:sym typeface="HelveticaNeueLT Com 45 Lt" charset="0"/>
              </a:rPr>
              <a:t>A</a:t>
            </a:r>
            <a:r>
              <a:rPr lang="en-US" sz="2400" dirty="0">
                <a:ea typeface="HelveticaNeueLT Com 45 Lt" charset="0"/>
                <a:cs typeface="HelveticaNeueLT Com 45 Lt" charset="0"/>
                <a:sym typeface="HelveticaNeueLT Com 45 Lt" charset="0"/>
              </a:rPr>
              <a:t> !</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400" dirty="0">
                <a:ea typeface="HelveticaNeueLT Com 45 Lt" charset="0"/>
                <a:cs typeface="HelveticaNeueLT Com 45 Lt" charset="0"/>
                <a:sym typeface="HelveticaNeueLT Com 45 Lt" charset="0"/>
              </a:rPr>
              <a:t>Material does not hit the A </a:t>
            </a:r>
            <a:r>
              <a:rPr lang="en-US" sz="2400" dirty="0" smtClean="0">
                <a:ea typeface="HelveticaNeueLT Com 45 Lt" charset="0"/>
                <a:cs typeface="HelveticaNeueLT Com 45 Lt" charset="0"/>
                <a:sym typeface="HelveticaNeueLT Com 45 Lt" charset="0"/>
              </a:rPr>
              <a:t>star</a:t>
            </a: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400" dirty="0" smtClean="0">
              <a:ea typeface="HelveticaNeueLT Com 45 Lt" charset="0"/>
              <a:cs typeface="HelveticaNeueLT Com 45 Lt" charset="0"/>
              <a:sym typeface="HelveticaNeueLT Com 45 Lt" charset="0"/>
            </a:endParaRPr>
          </a:p>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2800" b="1" dirty="0">
                <a:ea typeface="HelveticaNeueLT Com 75 Bd" charset="0"/>
                <a:cs typeface="HelveticaNeueLT Com 75 Bd" charset="0"/>
                <a:sym typeface="HelveticaNeueLT Com 75 Bd" charset="0"/>
              </a:rPr>
              <a:t>A disc should form instead!</a:t>
            </a:r>
            <a:endParaRPr lang="en-US" sz="2800" b="1" dirty="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a:ea typeface="Lucida Grande" charset="0"/>
              <a:cs typeface="Lucida Grande" charset="0"/>
              <a:sym typeface="HelveticaNeueLT Com 45 Lt" charset="0"/>
            </a:endParaRPr>
          </a:p>
          <a:p>
            <a:pPr algn="ct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endParaRPr lang="en-US" sz="2000" dirty="0">
              <a:ea typeface="Lucida Grande" charset="0"/>
              <a:cs typeface="Lucida Grande" charset="0"/>
              <a:sym typeface="HelveticaNeueLT Com 45 Lt" charset="0"/>
            </a:endParaRPr>
          </a:p>
        </p:txBody>
      </p:sp>
      <p:sp>
        <p:nvSpPr>
          <p:cNvPr id="7" name="Título 1"/>
          <p:cNvSpPr>
            <a:spLocks noGrp="1"/>
          </p:cNvSpPr>
          <p:nvPr>
            <p:ph type="title"/>
          </p:nvPr>
        </p:nvSpPr>
        <p:spPr/>
        <p:txBody>
          <a:bodyPr>
            <a:normAutofit/>
          </a:bodyPr>
          <a:lstStyle/>
          <a:p>
            <a:pPr>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a:latin typeface="Calibri" charset="0"/>
                <a:ea typeface="HelveticaNeueLT Com 75 Bd" charset="0"/>
                <a:cs typeface="HelveticaNeueLT Com 75 Bd" charset="0"/>
                <a:sym typeface="HelveticaNeueLT Com 75 Bd" charset="0"/>
              </a:rPr>
              <a:t>A-star: Really fat or donut-shaped?</a:t>
            </a:r>
            <a:endParaRPr lang="en-US">
              <a:latin typeface="Calibri" charset="0"/>
              <a:ea typeface="Lucida Grande" charset="0"/>
              <a:cs typeface="Lucida Grande" charset="0"/>
              <a:sym typeface="HelveticaNeueLT Com 45 Lt" charset="0"/>
            </a:endParaRPr>
          </a:p>
        </p:txBody>
      </p:sp>
      <p:pic>
        <p:nvPicPr>
          <p:cNvPr id="5" name="Picture 4" descr="SSLep-stream.jpg"/>
          <p:cNvPicPr>
            <a:picLocks noChangeAspect="1"/>
          </p:cNvPicPr>
          <p:nvPr/>
        </p:nvPicPr>
        <p:blipFill>
          <a:blip r:embed="rId3"/>
          <a:stretch>
            <a:fillRect/>
          </a:stretch>
        </p:blipFill>
        <p:spPr>
          <a:xfrm>
            <a:off x="112889" y="1742194"/>
            <a:ext cx="3381727" cy="3381727"/>
          </a:xfrm>
          <a:prstGeom prst="rect">
            <a:avLst/>
          </a:prstGeom>
        </p:spPr>
      </p:pic>
      <p:sp>
        <p:nvSpPr>
          <p:cNvPr id="2" name="TextBox 1"/>
          <p:cNvSpPr txBox="1"/>
          <p:nvPr/>
        </p:nvSpPr>
        <p:spPr>
          <a:xfrm>
            <a:off x="3612445" y="5123921"/>
            <a:ext cx="4995333" cy="1200328"/>
          </a:xfrm>
          <a:prstGeom prst="rect">
            <a:avLst/>
          </a:prstGeom>
          <a:noFill/>
        </p:spPr>
        <p:txBody>
          <a:bodyPr wrap="square" rtlCol="0">
            <a:spAutoFit/>
          </a:bodyPr>
          <a:lstStyle/>
          <a:p>
            <a:r>
              <a:rPr lang="en-US" sz="2400" dirty="0" smtClean="0">
                <a:solidFill>
                  <a:srgbClr val="F6C16A"/>
                </a:solidFill>
              </a:rPr>
              <a:t>Need data with higher resolution to probe if there is a disc around the A star!</a:t>
            </a:r>
            <a:endParaRPr lang="en-US" sz="2400" dirty="0">
              <a:solidFill>
                <a:srgbClr val="F6C16A"/>
              </a:solidFill>
            </a:endParaRPr>
          </a:p>
        </p:txBody>
      </p:sp>
      <p:sp>
        <p:nvSpPr>
          <p:cNvPr id="3" name="Footer Placeholder 2"/>
          <p:cNvSpPr>
            <a:spLocks noGrp="1"/>
          </p:cNvSpPr>
          <p:nvPr>
            <p:ph type="ftr" sz="quarter" idx="3"/>
          </p:nvPr>
        </p:nvSpPr>
        <p:spPr/>
        <p:txBody>
          <a:bodyPr/>
          <a:lstStyle/>
          <a:p>
            <a:r>
              <a:rPr lang="en-GB" smtClean="0"/>
              <a:t>H.Boffin - STEPS - July 2015</a:t>
            </a:r>
            <a:endParaRPr lang="en-GB" dirty="0" smtClean="0"/>
          </a:p>
        </p:txBody>
      </p:sp>
      <p:sp>
        <p:nvSpPr>
          <p:cNvPr id="4" name="Slide Number Placeholder 3"/>
          <p:cNvSpPr>
            <a:spLocks noGrp="1"/>
          </p:cNvSpPr>
          <p:nvPr>
            <p:ph type="sldNum" sz="quarter" idx="4"/>
          </p:nvPr>
        </p:nvSpPr>
        <p:spPr/>
        <p:txBody>
          <a:bodyPr/>
          <a:lstStyle/>
          <a:p>
            <a:fld id="{CD6CA89A-7F63-7545-9B43-AF7DF332BE1B}" type="slidenum">
              <a:rPr lang="en-GB" smtClean="0"/>
              <a:pPr/>
              <a:t>50</a:t>
            </a:fld>
            <a:endParaRPr lang="en-GB"/>
          </a:p>
        </p:txBody>
      </p:sp>
    </p:spTree>
    <p:extLst>
      <p:ext uri="{BB962C8B-B14F-4D97-AF65-F5344CB8AC3E}">
        <p14:creationId xmlns:p14="http://schemas.microsoft.com/office/powerpoint/2010/main" val="8132333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23333"/>
          <a:stretch/>
        </p:blipFill>
        <p:spPr>
          <a:xfrm>
            <a:off x="3549492" y="1741914"/>
            <a:ext cx="5594508" cy="2902960"/>
          </a:xfrm>
          <a:prstGeom prst="rect">
            <a:avLst/>
          </a:prstGeom>
        </p:spPr>
      </p:pic>
      <p:sp>
        <p:nvSpPr>
          <p:cNvPr id="2" name="Title 1"/>
          <p:cNvSpPr>
            <a:spLocks noGrp="1"/>
          </p:cNvSpPr>
          <p:nvPr>
            <p:ph type="title"/>
          </p:nvPr>
        </p:nvSpPr>
        <p:spPr/>
        <p:txBody>
          <a:bodyPr>
            <a:normAutofit/>
          </a:bodyPr>
          <a:lstStyle/>
          <a:p>
            <a:r>
              <a:rPr lang="en-US" dirty="0"/>
              <a:t>PIONIER at the </a:t>
            </a:r>
            <a:r>
              <a:rPr lang="en-US" dirty="0" smtClean="0"/>
              <a:t>VLTI</a:t>
            </a:r>
            <a:endParaRPr lang="en-US" dirty="0"/>
          </a:p>
        </p:txBody>
      </p:sp>
      <p:pic>
        <p:nvPicPr>
          <p:cNvPr id="3" name="Picture 2"/>
          <p:cNvPicPr>
            <a:picLocks noChangeAspect="1"/>
          </p:cNvPicPr>
          <p:nvPr/>
        </p:nvPicPr>
        <p:blipFill>
          <a:blip r:embed="rId3"/>
          <a:stretch>
            <a:fillRect/>
          </a:stretch>
        </p:blipFill>
        <p:spPr>
          <a:xfrm>
            <a:off x="0" y="2239661"/>
            <a:ext cx="3398093" cy="2405213"/>
          </a:xfrm>
          <a:prstGeom prst="rect">
            <a:avLst/>
          </a:prstGeom>
        </p:spPr>
      </p:pic>
      <p:sp>
        <p:nvSpPr>
          <p:cNvPr id="8" name="TextBox 7"/>
          <p:cNvSpPr txBox="1"/>
          <p:nvPr/>
        </p:nvSpPr>
        <p:spPr>
          <a:xfrm>
            <a:off x="2765778" y="4644874"/>
            <a:ext cx="4975175" cy="1569660"/>
          </a:xfrm>
          <a:prstGeom prst="rect">
            <a:avLst/>
          </a:prstGeom>
          <a:noFill/>
        </p:spPr>
        <p:txBody>
          <a:bodyPr wrap="square" rtlCol="0">
            <a:spAutoFit/>
          </a:bodyPr>
          <a:lstStyle/>
          <a:p>
            <a:r>
              <a:rPr lang="en-US" sz="2400" dirty="0" smtClean="0"/>
              <a:t>Visibilities on 6 baselines and 4 closure phases simultaneously</a:t>
            </a:r>
          </a:p>
          <a:p>
            <a:endParaRPr lang="en-US" sz="2400" dirty="0" smtClean="0"/>
          </a:p>
          <a:p>
            <a:r>
              <a:rPr lang="en-US" sz="2400" dirty="0" smtClean="0"/>
              <a:t>Highly efficient (1 point ~ 5-7 min)</a:t>
            </a:r>
            <a:endParaRPr lang="en-US" sz="2400" dirty="0"/>
          </a:p>
        </p:txBody>
      </p:sp>
      <p:sp>
        <p:nvSpPr>
          <p:cNvPr id="9" name="Footer Placeholder 8"/>
          <p:cNvSpPr>
            <a:spLocks noGrp="1"/>
          </p:cNvSpPr>
          <p:nvPr>
            <p:ph type="ftr" sz="quarter" idx="3"/>
          </p:nvPr>
        </p:nvSpPr>
        <p:spPr/>
        <p:txBody>
          <a:bodyPr/>
          <a:lstStyle/>
          <a:p>
            <a:r>
              <a:rPr lang="en-GB" smtClean="0"/>
              <a:t>H.Boffin - STEPS - July 2015</a:t>
            </a:r>
            <a:endParaRPr lang="en-GB" dirty="0" smtClean="0"/>
          </a:p>
        </p:txBody>
      </p:sp>
      <p:sp>
        <p:nvSpPr>
          <p:cNvPr id="10" name="Slide Number Placeholder 9"/>
          <p:cNvSpPr>
            <a:spLocks noGrp="1"/>
          </p:cNvSpPr>
          <p:nvPr>
            <p:ph type="sldNum" sz="quarter" idx="4"/>
          </p:nvPr>
        </p:nvSpPr>
        <p:spPr/>
        <p:txBody>
          <a:bodyPr/>
          <a:lstStyle/>
          <a:p>
            <a:fld id="{CD6CA89A-7F63-7545-9B43-AF7DF332BE1B}" type="slidenum">
              <a:rPr lang="en-GB" smtClean="0"/>
              <a:pPr/>
              <a:t>6</a:t>
            </a:fld>
            <a:endParaRPr lang="en-GB"/>
          </a:p>
        </p:txBody>
      </p:sp>
    </p:spTree>
    <p:extLst>
      <p:ext uri="{BB962C8B-B14F-4D97-AF65-F5344CB8AC3E}">
        <p14:creationId xmlns:p14="http://schemas.microsoft.com/office/powerpoint/2010/main" val="18045697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7</a:t>
            </a:fld>
            <a:endParaRPr lang="en-GB"/>
          </a:p>
        </p:txBody>
      </p:sp>
      <p:pic>
        <p:nvPicPr>
          <p:cNvPr id="6" name="Content Placeholder 5" descr="vis2.eps"/>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0" t="11187" r="4288" b="16635"/>
          <a:stretch/>
        </p:blipFill>
        <p:spPr>
          <a:xfrm>
            <a:off x="4684888" y="2328334"/>
            <a:ext cx="3894667" cy="3810000"/>
          </a:xfrm>
        </p:spPr>
      </p:pic>
      <p:sp>
        <p:nvSpPr>
          <p:cNvPr id="5" name="Title 4"/>
          <p:cNvSpPr>
            <a:spLocks noGrp="1"/>
          </p:cNvSpPr>
          <p:nvPr>
            <p:ph type="title"/>
          </p:nvPr>
        </p:nvSpPr>
        <p:spPr/>
        <p:txBody>
          <a:bodyPr/>
          <a:lstStyle/>
          <a:p>
            <a:r>
              <a:rPr lang="en-US" dirty="0" smtClean="0"/>
              <a:t>Interferometry: a primer</a:t>
            </a:r>
            <a:endParaRPr lang="en-US" dirty="0"/>
          </a:p>
        </p:txBody>
      </p:sp>
      <p:pic>
        <p:nvPicPr>
          <p:cNvPr id="7" name="Picture 6" descr="eso0111d.jpg"/>
          <p:cNvPicPr>
            <a:picLocks noChangeAspect="1"/>
          </p:cNvPicPr>
          <p:nvPr/>
        </p:nvPicPr>
        <p:blipFill rotWithShape="1">
          <a:blip r:embed="rId3">
            <a:extLst>
              <a:ext uri="{28A0092B-C50C-407E-A947-70E740481C1C}">
                <a14:useLocalDpi xmlns:a14="http://schemas.microsoft.com/office/drawing/2010/main" val="0"/>
              </a:ext>
            </a:extLst>
          </a:blip>
          <a:srcRect l="2623" t="7756" r="73457" b="3498"/>
          <a:stretch/>
        </p:blipFill>
        <p:spPr>
          <a:xfrm>
            <a:off x="98778" y="1495778"/>
            <a:ext cx="2187222" cy="4769555"/>
          </a:xfrm>
          <a:prstGeom prst="rect">
            <a:avLst/>
          </a:prstGeom>
        </p:spPr>
      </p:pic>
      <p:pic>
        <p:nvPicPr>
          <p:cNvPr id="8" name="Picture 7" descr="eso0111d.jpg"/>
          <p:cNvPicPr>
            <a:picLocks noChangeAspect="1"/>
          </p:cNvPicPr>
          <p:nvPr/>
        </p:nvPicPr>
        <p:blipFill rotWithShape="1">
          <a:blip r:embed="rId3">
            <a:extLst>
              <a:ext uri="{28A0092B-C50C-407E-A947-70E740481C1C}">
                <a14:useLocalDpi xmlns:a14="http://schemas.microsoft.com/office/drawing/2010/main" val="0"/>
              </a:ext>
            </a:extLst>
          </a:blip>
          <a:srcRect l="73951" t="4921" r="3982" b="6334"/>
          <a:stretch/>
        </p:blipFill>
        <p:spPr>
          <a:xfrm>
            <a:off x="2286000" y="1495778"/>
            <a:ext cx="2017889" cy="4769555"/>
          </a:xfrm>
          <a:prstGeom prst="rect">
            <a:avLst/>
          </a:prstGeom>
        </p:spPr>
      </p:pic>
      <p:sp>
        <p:nvSpPr>
          <p:cNvPr id="9" name="TextBox 8"/>
          <p:cNvSpPr txBox="1"/>
          <p:nvPr/>
        </p:nvSpPr>
        <p:spPr>
          <a:xfrm>
            <a:off x="5249333" y="1865110"/>
            <a:ext cx="3894667" cy="369332"/>
          </a:xfrm>
          <a:prstGeom prst="rect">
            <a:avLst/>
          </a:prstGeom>
          <a:noFill/>
        </p:spPr>
        <p:txBody>
          <a:bodyPr wrap="square" rtlCol="0">
            <a:spAutoFit/>
          </a:bodyPr>
          <a:lstStyle/>
          <a:p>
            <a:r>
              <a:rPr lang="en-US" dirty="0" smtClean="0"/>
              <a:t>Visibilities</a:t>
            </a:r>
            <a:endParaRPr lang="en-US" dirty="0"/>
          </a:p>
        </p:txBody>
      </p:sp>
    </p:spTree>
    <p:extLst>
      <p:ext uri="{BB962C8B-B14F-4D97-AF65-F5344CB8AC3E}">
        <p14:creationId xmlns:p14="http://schemas.microsoft.com/office/powerpoint/2010/main" val="2358189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H.Boffin - STEPS - July 2015</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8</a:t>
            </a:fld>
            <a:endParaRPr lang="en-GB"/>
          </a:p>
        </p:txBody>
      </p:sp>
      <p:sp>
        <p:nvSpPr>
          <p:cNvPr id="5" name="Title 4"/>
          <p:cNvSpPr>
            <a:spLocks noGrp="1"/>
          </p:cNvSpPr>
          <p:nvPr>
            <p:ph type="title"/>
          </p:nvPr>
        </p:nvSpPr>
        <p:spPr/>
        <p:txBody>
          <a:bodyPr/>
          <a:lstStyle/>
          <a:p>
            <a:r>
              <a:rPr lang="en-US" dirty="0" smtClean="0"/>
              <a:t>Interferometry: a primer</a:t>
            </a:r>
            <a:endParaRPr lang="en-US" dirty="0"/>
          </a:p>
        </p:txBody>
      </p:sp>
      <p:pic>
        <p:nvPicPr>
          <p:cNvPr id="8" name="Content Placeholder 7" descr="binary.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247" t="-1" r="254" b="53254"/>
          <a:stretch/>
        </p:blipFill>
        <p:spPr>
          <a:xfrm>
            <a:off x="175940" y="1780116"/>
            <a:ext cx="8685840" cy="3934884"/>
          </a:xfrm>
        </p:spPr>
      </p:pic>
    </p:spTree>
    <p:extLst>
      <p:ext uri="{BB962C8B-B14F-4D97-AF65-F5344CB8AC3E}">
        <p14:creationId xmlns:p14="http://schemas.microsoft.com/office/powerpoint/2010/main" val="31352150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Symbiotic Stars</a:t>
            </a:r>
            <a:endParaRPr lang="en-US" dirty="0"/>
          </a:p>
        </p:txBody>
      </p:sp>
      <p:sp>
        <p:nvSpPr>
          <p:cNvPr id="3" name="Content Placeholder 2"/>
          <p:cNvSpPr>
            <a:spLocks noGrp="1"/>
          </p:cNvSpPr>
          <p:nvPr>
            <p:ph idx="4294967295"/>
          </p:nvPr>
        </p:nvSpPr>
        <p:spPr>
          <a:xfrm>
            <a:off x="685800" y="1869141"/>
            <a:ext cx="7770813" cy="4257022"/>
          </a:xfrm>
          <a:prstGeom prst="rect">
            <a:avLst/>
          </a:prstGeom>
        </p:spPr>
        <p:txBody>
          <a:bodyPr/>
          <a:lstStyle/>
          <a:p>
            <a:pPr marL="0" indent="0">
              <a:buNone/>
            </a:pPr>
            <a:r>
              <a:rPr lang="en-US" sz="2400" i="1" dirty="0" smtClean="0"/>
              <a:t>Symbiotic </a:t>
            </a:r>
            <a:r>
              <a:rPr lang="en-US" sz="2400" i="1" dirty="0" smtClean="0"/>
              <a:t>Star </a:t>
            </a:r>
            <a:r>
              <a:rPr lang="en-US" sz="2400" dirty="0" smtClean="0"/>
              <a:t>: </a:t>
            </a:r>
            <a:r>
              <a:rPr lang="en-US" sz="2400" dirty="0"/>
              <a:t>a cool red giant and a small hot companion seem to live in general </a:t>
            </a:r>
            <a:r>
              <a:rPr lang="en-US" sz="2400" dirty="0" smtClean="0"/>
              <a:t>harmony</a:t>
            </a:r>
          </a:p>
          <a:p>
            <a:pPr marL="0" indent="0" algn="r">
              <a:buNone/>
            </a:pPr>
            <a:r>
              <a:rPr lang="en-US" sz="2400" dirty="0">
                <a:solidFill>
                  <a:srgbClr val="FF0000"/>
                </a:solidFill>
              </a:rPr>
              <a:t>Merrill (1941)	</a:t>
            </a:r>
            <a:endParaRPr lang="en-US" sz="2400" dirty="0"/>
          </a:p>
        </p:txBody>
      </p:sp>
      <p:pic>
        <p:nvPicPr>
          <p:cNvPr id="5" name="Picture 4" descr="symbiosis-o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3821176"/>
            <a:ext cx="3901440" cy="2584704"/>
          </a:xfrm>
          <a:prstGeom prst="rect">
            <a:avLst/>
          </a:prstGeom>
        </p:spPr>
      </p:pic>
      <p:sp>
        <p:nvSpPr>
          <p:cNvPr id="6" name="TextBox 5"/>
          <p:cNvSpPr txBox="1"/>
          <p:nvPr/>
        </p:nvSpPr>
        <p:spPr>
          <a:xfrm>
            <a:off x="4765040" y="5328662"/>
            <a:ext cx="3406503" cy="1077218"/>
          </a:xfrm>
          <a:prstGeom prst="rect">
            <a:avLst/>
          </a:prstGeom>
          <a:noFill/>
        </p:spPr>
        <p:txBody>
          <a:bodyPr wrap="square" rtlCol="0">
            <a:spAutoFit/>
          </a:bodyPr>
          <a:lstStyle/>
          <a:p>
            <a:r>
              <a:rPr lang="en-US" sz="1200" dirty="0" err="1"/>
              <a:t>Oxpeckers</a:t>
            </a:r>
            <a:r>
              <a:rPr lang="en-US" sz="1200" dirty="0"/>
              <a:t> eat the parasites off of large animals like this African buffalo. But they're also parasites themselves, keeping wounds open and picking at scabs.</a:t>
            </a:r>
          </a:p>
          <a:p>
            <a:r>
              <a:rPr lang="en-US" sz="800" dirty="0" err="1"/>
              <a:t>Natphotos</a:t>
            </a:r>
            <a:r>
              <a:rPr lang="en-US" sz="800" dirty="0"/>
              <a:t>/Digital Vision/</a:t>
            </a:r>
            <a:r>
              <a:rPr lang="en-US" sz="800" dirty="0">
                <a:hlinkClick r:id="rId3"/>
              </a:rPr>
              <a:t>Getty Images</a:t>
            </a:r>
            <a:endParaRPr lang="en-US" sz="800" dirty="0"/>
          </a:p>
          <a:p>
            <a:r>
              <a:rPr lang="en-US" sz="800" dirty="0" err="1" smtClean="0"/>
              <a:t>howstuffworks.com</a:t>
            </a:r>
            <a:endParaRPr lang="en-US" sz="800" dirty="0"/>
          </a:p>
        </p:txBody>
      </p:sp>
      <p:sp>
        <p:nvSpPr>
          <p:cNvPr id="8" name="Footer Placeholder 7"/>
          <p:cNvSpPr>
            <a:spLocks noGrp="1"/>
          </p:cNvSpPr>
          <p:nvPr>
            <p:ph type="ftr" sz="quarter" idx="3"/>
          </p:nvPr>
        </p:nvSpPr>
        <p:spPr/>
        <p:txBody>
          <a:bodyPr/>
          <a:lstStyle/>
          <a:p>
            <a:r>
              <a:rPr lang="en-GB" smtClean="0"/>
              <a:t>H.Boffin - STEPS - July 2015</a:t>
            </a:r>
            <a:endParaRPr lang="en-GB" dirty="0" smtClean="0"/>
          </a:p>
        </p:txBody>
      </p:sp>
      <p:sp>
        <p:nvSpPr>
          <p:cNvPr id="9" name="Slide Number Placeholder 8"/>
          <p:cNvSpPr>
            <a:spLocks noGrp="1"/>
          </p:cNvSpPr>
          <p:nvPr>
            <p:ph type="sldNum" sz="quarter" idx="4"/>
          </p:nvPr>
        </p:nvSpPr>
        <p:spPr/>
        <p:txBody>
          <a:bodyPr/>
          <a:lstStyle/>
          <a:p>
            <a:fld id="{CD6CA89A-7F63-7545-9B43-AF7DF332BE1B}" type="slidenum">
              <a:rPr lang="en-GB" smtClean="0"/>
              <a:pPr/>
              <a:t>9</a:t>
            </a:fld>
            <a:endParaRPr lang="en-GB"/>
          </a:p>
        </p:txBody>
      </p:sp>
    </p:spTree>
    <p:extLst>
      <p:ext uri="{BB962C8B-B14F-4D97-AF65-F5344CB8AC3E}">
        <p14:creationId xmlns:p14="http://schemas.microsoft.com/office/powerpoint/2010/main" val="21495912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ESO">
      <a:dk1>
        <a:srgbClr val="000000"/>
      </a:dk1>
      <a:lt1>
        <a:sysClr val="window" lastClr="FFFFFF"/>
      </a:lt1>
      <a:dk2>
        <a:srgbClr val="1F6CB4"/>
      </a:dk2>
      <a:lt2>
        <a:srgbClr val="EEECE1"/>
      </a:lt2>
      <a:accent1>
        <a:srgbClr val="3A6CB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blank.potx" id="{C24FFE06-F5BE-49A6-9D76-E34E12DE0B07}" vid="{5DF010B8-6673-43B6-990E-882798CB54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16D2408B93DF40BA108CD2988DD55F" ma:contentTypeVersion="2" ma:contentTypeDescription="Create a new document." ma:contentTypeScope="" ma:versionID="0df1f75800124b8710582673894150d0">
  <xsd:schema xmlns:xsd="http://www.w3.org/2001/XMLSchema" xmlns:xs="http://www.w3.org/2001/XMLSchema" xmlns:p="http://schemas.microsoft.com/office/2006/metadata/properties" xmlns:ns3="fe6bf98e-3663-4d33-9299-74b2d3a86f36" targetNamespace="http://schemas.microsoft.com/office/2006/metadata/properties" ma:root="true" ma:fieldsID="264aebd59b55cf4b0c486b778e6c0fc7" ns3:_="">
    <xsd:import namespace="fe6bf98e-3663-4d33-9299-74b2d3a86f36"/>
    <xsd:element name="properties">
      <xsd:complexType>
        <xsd:sequence>
          <xsd:element name="documentManagement">
            <xsd:complexType>
              <xsd:all>
                <xsd:element ref="ns3:SharedWithUser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bf98e-3663-4d33-9299-74b2d3a86f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8482DC-F63D-4F72-99C2-7E2EDBBEE2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6bf98e-3663-4d33-9299-74b2d3a86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DDB58B-840D-4625-8126-FFD9D3F77066}">
  <ds:schemaRefs>
    <ds:schemaRef ds:uri="http://schemas.microsoft.com/sharepoint/v3/contenttype/forms"/>
  </ds:schemaRefs>
</ds:datastoreItem>
</file>

<file path=customXml/itemProps3.xml><?xml version="1.0" encoding="utf-8"?>
<ds:datastoreItem xmlns:ds="http://schemas.openxmlformats.org/officeDocument/2006/customXml" ds:itemID="{972AD29B-D4DB-4F39-98CD-A659600F68CB}">
  <ds:schemaRefs>
    <ds:schemaRef ds:uri="http://purl.org/dc/terms/"/>
    <ds:schemaRef ds:uri="http://schemas.microsoft.com/office/2006/documentManagement/types"/>
    <ds:schemaRef ds:uri="http://purl.org/dc/elements/1.1/"/>
    <ds:schemaRef ds:uri="fe6bf98e-3663-4d33-9299-74b2d3a86f36"/>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5574</TotalTime>
  <Words>4309</Words>
  <Application>Microsoft Macintosh PowerPoint</Application>
  <PresentationFormat>On-screen Show (4:3)</PresentationFormat>
  <Paragraphs>571</Paragraphs>
  <Slides>50</Slides>
  <Notes>25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Default Theme</vt:lpstr>
      <vt:lpstr>Interacting Binaries</vt:lpstr>
      <vt:lpstr>Angular Resolution: Visual binary</vt:lpstr>
      <vt:lpstr>Angular Resolution: Visual binary</vt:lpstr>
      <vt:lpstr>Angular Resolution: Visual binary</vt:lpstr>
      <vt:lpstr>PowerPoint Presentation</vt:lpstr>
      <vt:lpstr>PIONIER at the VLTI</vt:lpstr>
      <vt:lpstr>Interferometry: a primer</vt:lpstr>
      <vt:lpstr>Interferometry: a primer</vt:lpstr>
      <vt:lpstr>Symbiotic Stars</vt:lpstr>
      <vt:lpstr>Symbiotic as Binaries</vt:lpstr>
      <vt:lpstr>Symbiotic as Binaries</vt:lpstr>
      <vt:lpstr>Symbiotic as Binaries</vt:lpstr>
      <vt:lpstr>Symbiotic as Binaries</vt:lpstr>
      <vt:lpstr>Mass Transfer</vt:lpstr>
      <vt:lpstr>Mass Transfer</vt:lpstr>
      <vt:lpstr>PIONIER Visibilities</vt:lpstr>
      <vt:lpstr>PIONIER mini-survey</vt:lpstr>
      <vt:lpstr>PIONIER mini-survey</vt:lpstr>
      <vt:lpstr>PIONIER mini-survey</vt:lpstr>
      <vt:lpstr>PIONIER mini-survey</vt:lpstr>
      <vt:lpstr>HD 352 = AP Psc = 5 Cet</vt:lpstr>
      <vt:lpstr>HD 352 - Elongated</vt:lpstr>
      <vt:lpstr>HD 352 - Elongated</vt:lpstr>
      <vt:lpstr>HD 352 - Elongated</vt:lpstr>
      <vt:lpstr>PIONIER mini-survey</vt:lpstr>
      <vt:lpstr>Binaries</vt:lpstr>
      <vt:lpstr>Binaries</vt:lpstr>
      <vt:lpstr>Binaries</vt:lpstr>
      <vt:lpstr>Thank you!</vt:lpstr>
      <vt:lpstr>SS Lep = 17 Lep = HD 41511</vt:lpstr>
      <vt:lpstr>Image Reconstruction</vt:lpstr>
      <vt:lpstr>Orbit</vt:lpstr>
      <vt:lpstr>SS Lep: Masses</vt:lpstr>
      <vt:lpstr>Roche lobe overflow?</vt:lpstr>
      <vt:lpstr>Roche lobe overflow?</vt:lpstr>
      <vt:lpstr>How to loose 0.9 M?</vt:lpstr>
      <vt:lpstr>How to loose 0.9 M?</vt:lpstr>
      <vt:lpstr>A look at a massive star</vt:lpstr>
      <vt:lpstr>Another extreme: Eta Carinae</vt:lpstr>
      <vt:lpstr>Binary model</vt:lpstr>
      <vt:lpstr>Binary model</vt:lpstr>
      <vt:lpstr>PIONIER Observations</vt:lpstr>
      <vt:lpstr>HR Car: A Binary!</vt:lpstr>
      <vt:lpstr>SUMMARY</vt:lpstr>
      <vt:lpstr>Thank you</vt:lpstr>
      <vt:lpstr>Backup slides</vt:lpstr>
      <vt:lpstr>CRAP</vt:lpstr>
      <vt:lpstr>A-star: Really fat or donut-shaped?</vt:lpstr>
      <vt:lpstr>A-star: Really fat or donut-shaped?</vt:lpstr>
      <vt:lpstr>A-star: Really fat or donut-shaped?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1</dc:title>
  <dc:creator>David Bargna</dc:creator>
  <cp:lastModifiedBy>Henri Boffin</cp:lastModifiedBy>
  <cp:revision>61</cp:revision>
  <cp:lastPrinted>2015-07-07T20:59:18Z</cp:lastPrinted>
  <dcterms:created xsi:type="dcterms:W3CDTF">2015-03-17T14:45:24Z</dcterms:created>
  <dcterms:modified xsi:type="dcterms:W3CDTF">2015-07-08T13:45:14Z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0x010100CB16D2408B93DF40BA108CD2988DD55F</vt:lpwstr>
  </property>
</Properties>
</file>