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307" r:id="rId3"/>
    <p:sldId id="317" r:id="rId4"/>
    <p:sldId id="320" r:id="rId5"/>
    <p:sldId id="321" r:id="rId6"/>
    <p:sldId id="302" r:id="rId7"/>
    <p:sldId id="300" r:id="rId8"/>
    <p:sldId id="310" r:id="rId9"/>
    <p:sldId id="303" r:id="rId10"/>
    <p:sldId id="305" r:id="rId11"/>
    <p:sldId id="308" r:id="rId12"/>
    <p:sldId id="309" r:id="rId13"/>
    <p:sldId id="304" r:id="rId14"/>
    <p:sldId id="332" r:id="rId15"/>
    <p:sldId id="322" r:id="rId16"/>
    <p:sldId id="339" r:id="rId17"/>
    <p:sldId id="325" r:id="rId18"/>
    <p:sldId id="323" r:id="rId19"/>
    <p:sldId id="324" r:id="rId20"/>
    <p:sldId id="329" r:id="rId21"/>
    <p:sldId id="330" r:id="rId22"/>
    <p:sldId id="331" r:id="rId23"/>
    <p:sldId id="280" r:id="rId24"/>
    <p:sldId id="281" r:id="rId25"/>
    <p:sldId id="282" r:id="rId26"/>
    <p:sldId id="260" r:id="rId27"/>
    <p:sldId id="284" r:id="rId28"/>
    <p:sldId id="285" r:id="rId29"/>
    <p:sldId id="287" r:id="rId30"/>
    <p:sldId id="288" r:id="rId31"/>
    <p:sldId id="343" r:id="rId32"/>
    <p:sldId id="289" r:id="rId33"/>
    <p:sldId id="266" r:id="rId34"/>
    <p:sldId id="291" r:id="rId35"/>
    <p:sldId id="292" r:id="rId36"/>
    <p:sldId id="261" r:id="rId37"/>
    <p:sldId id="293" r:id="rId38"/>
    <p:sldId id="333" r:id="rId39"/>
    <p:sldId id="336" r:id="rId40"/>
    <p:sldId id="337" r:id="rId41"/>
    <p:sldId id="345" r:id="rId42"/>
    <p:sldId id="344" r:id="rId43"/>
    <p:sldId id="269" r:id="rId44"/>
    <p:sldId id="270" r:id="rId45"/>
    <p:sldId id="271" r:id="rId46"/>
    <p:sldId id="272" r:id="rId47"/>
    <p:sldId id="273" r:id="rId48"/>
    <p:sldId id="274" r:id="rId49"/>
    <p:sldId id="275" r:id="rId50"/>
    <p:sldId id="276" r:id="rId51"/>
    <p:sldId id="277" r:id="rId52"/>
    <p:sldId id="327" r:id="rId53"/>
    <p:sldId id="268" r:id="rId54"/>
    <p:sldId id="328" r:id="rId55"/>
    <p:sldId id="267" r:id="rId56"/>
    <p:sldId id="341" r:id="rId57"/>
    <p:sldId id="334" r:id="rId58"/>
    <p:sldId id="278" r:id="rId59"/>
    <p:sldId id="312" r:id="rId60"/>
    <p:sldId id="315" r:id="rId61"/>
    <p:sldId id="340" r:id="rId62"/>
    <p:sldId id="33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88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D77E47-243D-1743-8DB1-5F63996DE937}" type="datetimeFigureOut">
              <a:rPr lang="en-US" smtClean="0"/>
              <a:t>11/21/13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B68161-EDBC-B744-8F9E-951614634829}" type="slidenum">
              <a:rPr lang="en-US" smtClean="0"/>
              <a:t>‹#›</a:t>
            </a:fld>
            <a:endParaRPr lang="en-US"/>
          </a:p>
        </p:txBody>
      </p:sp>
    </p:spTree>
    <p:extLst>
      <p:ext uri="{BB962C8B-B14F-4D97-AF65-F5344CB8AC3E}">
        <p14:creationId xmlns:p14="http://schemas.microsoft.com/office/powerpoint/2010/main" val="13278844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points from the paper:  If you have a luminosity selected sample, you are also selecting on structural parameters.</a:t>
            </a:r>
            <a:endParaRPr lang="en-US" dirty="0"/>
          </a:p>
        </p:txBody>
      </p:sp>
      <p:sp>
        <p:nvSpPr>
          <p:cNvPr id="4" name="Slide Number Placeholder 3"/>
          <p:cNvSpPr>
            <a:spLocks noGrp="1"/>
          </p:cNvSpPr>
          <p:nvPr>
            <p:ph type="sldNum" sz="quarter" idx="10"/>
          </p:nvPr>
        </p:nvSpPr>
        <p:spPr/>
        <p:txBody>
          <a:bodyPr/>
          <a:lstStyle/>
          <a:p>
            <a:fld id="{D2B68161-EDBC-B744-8F9E-951614634829}" type="slidenum">
              <a:rPr lang="en-US" smtClean="0"/>
              <a:t>7</a:t>
            </a:fld>
            <a:endParaRPr lang="en-US"/>
          </a:p>
        </p:txBody>
      </p:sp>
    </p:spTree>
    <p:extLst>
      <p:ext uri="{BB962C8B-B14F-4D97-AF65-F5344CB8AC3E}">
        <p14:creationId xmlns:p14="http://schemas.microsoft.com/office/powerpoint/2010/main" val="91178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00"/>
                </a:solidFill>
                <a:cs typeface="Arial" charset="0"/>
                <a:sym typeface="Arial" charset="0"/>
              </a:rPr>
              <a:t>galaxies are very flat.  Throughout, use circular velocity as a proxies for mass.  Very simple systems--no worrying about bulge.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00"/>
                </a:solidFill>
                <a:cs typeface="Arial" charset="0"/>
                <a:sym typeface="Arial" charset="0"/>
              </a:rPr>
              <a:t>2 examples.  Top is lower mass than bottom.  </a:t>
            </a:r>
          </a:p>
          <a:p>
            <a:pPr marL="57150">
              <a:spcBef>
                <a:spcPts val="588"/>
              </a:spcBef>
            </a:pPr>
            <a:r>
              <a:rPr lang="en-US" sz="1600">
                <a:solidFill>
                  <a:srgbClr val="000000"/>
                </a:solidFill>
                <a:cs typeface="Arial" charset="0"/>
                <a:sym typeface="Arial" charset="0"/>
              </a:rPr>
              <a:t>clear red halo around FGC 780.  Less prominent on 1440.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57150">
              <a:spcBef>
                <a:spcPts val="588"/>
              </a:spcBef>
            </a:pPr>
            <a:r>
              <a:rPr lang="en-US" sz="1600">
                <a:solidFill>
                  <a:srgbClr val="000000"/>
                </a:solidFill>
                <a:cs typeface="Arial" charset="0"/>
                <a:sym typeface="Arial" charset="0"/>
              </a:rPr>
              <a:t>Thick disks were universal!  Needed the thick component to fit the faint outer regions for all the galaxies.  </a:t>
            </a:r>
          </a:p>
          <a:p>
            <a:pPr marL="57150">
              <a:spcBef>
                <a:spcPts val="588"/>
              </a:spcBef>
            </a:pPr>
            <a:endParaRPr lang="en-US" sz="1600">
              <a:solidFill>
                <a:srgbClr val="000000"/>
              </a:solidFill>
              <a:cs typeface="Arial" charset="0"/>
              <a:sym typeface="Arial" charset="0"/>
            </a:endParaRPr>
          </a:p>
          <a:p>
            <a:pPr marL="57150">
              <a:spcBef>
                <a:spcPts val="588"/>
              </a:spcBef>
            </a:pPr>
            <a:r>
              <a:rPr lang="en-US" sz="1600">
                <a:solidFill>
                  <a:srgbClr val="000000"/>
                </a:solidFill>
                <a:cs typeface="Arial" charset="0"/>
                <a:sym typeface="Arial" charset="0"/>
              </a:rPr>
              <a:t>Use inverse weighting to emphasize low flux regions.  Note that residuals are dominated by real structures--not Gaussian.  So we calculate uncertainties by fitting a series of models.</a:t>
            </a:r>
          </a:p>
          <a:p>
            <a:pPr marL="57150">
              <a:spcBef>
                <a:spcPts val="588"/>
              </a:spcBef>
            </a:pPr>
            <a:r>
              <a:rPr lang="en-US" sz="1600">
                <a:solidFill>
                  <a:srgbClr val="000000"/>
                </a:solidFill>
                <a:cs typeface="Arial" charset="0"/>
                <a:sym typeface="Arial" charset="0"/>
              </a:rPr>
              <a:t>we get 6 parameters--scale length, scale height, luminosity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68161-EDBC-B744-8F9E-951614634829}" type="slidenum">
              <a:rPr lang="en-US" smtClean="0"/>
              <a:t>26</a:t>
            </a:fld>
            <a:endParaRPr lang="en-US"/>
          </a:p>
        </p:txBody>
      </p:sp>
    </p:spTree>
    <p:extLst>
      <p:ext uri="{BB962C8B-B14F-4D97-AF65-F5344CB8AC3E}">
        <p14:creationId xmlns:p14="http://schemas.microsoft.com/office/powerpoint/2010/main" val="290121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2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200">
                <a:latin typeface="Lucida Grande" charset="0"/>
                <a:cs typeface="Lucida Grande" charset="0"/>
                <a:sym typeface="Lucida Grande" charset="0"/>
              </a:rPr>
              <a:t>10 hours on a 0.5m telescope.</a:t>
            </a:r>
          </a:p>
          <a:p>
            <a:r>
              <a:rPr lang="en-US" sz="2200">
                <a:latin typeface="Lucida Grande" charset="0"/>
                <a:cs typeface="Lucida Grande" charset="0"/>
                <a:sym typeface="Lucida Grande" charset="0"/>
              </a:rPr>
              <a:t>That means LSST with an 8.4m telescope can get that depth in 4-5 30s visits.</a:t>
            </a:r>
          </a:p>
          <a:p>
            <a:endParaRPr lang="en-US" sz="220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8.4m telescope, with 30s exposures.</a:t>
            </a:r>
            <a:r>
              <a:rPr lang="en-US" baseline="0" dirty="0" smtClean="0"/>
              <a:t>  After 1 year, ~30 visits.  After 10 years, ~200 visits.</a:t>
            </a:r>
            <a:endParaRPr lang="en-US" dirty="0"/>
          </a:p>
        </p:txBody>
      </p:sp>
      <p:sp>
        <p:nvSpPr>
          <p:cNvPr id="4" name="Slide Number Placeholder 3"/>
          <p:cNvSpPr>
            <a:spLocks noGrp="1"/>
          </p:cNvSpPr>
          <p:nvPr>
            <p:ph type="sldNum" sz="quarter" idx="10"/>
          </p:nvPr>
        </p:nvSpPr>
        <p:spPr/>
        <p:txBody>
          <a:bodyPr/>
          <a:lstStyle/>
          <a:p>
            <a:fld id="{D2B68161-EDBC-B744-8F9E-951614634829}" type="slidenum">
              <a:rPr lang="en-US" smtClean="0"/>
              <a:t>51</a:t>
            </a:fld>
            <a:endParaRPr lang="en-US"/>
          </a:p>
        </p:txBody>
      </p:sp>
    </p:spTree>
    <p:extLst>
      <p:ext uri="{BB962C8B-B14F-4D97-AF65-F5344CB8AC3E}">
        <p14:creationId xmlns:p14="http://schemas.microsoft.com/office/powerpoint/2010/main" val="28121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11/21/13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11/21/13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11/21/13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11/21/13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11/21/13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11/21/13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23.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9.png"/><Relationship Id="rId6" Type="http://schemas.openxmlformats.org/officeDocument/2006/relationships/image" Target="../media/image2.png"/><Relationship Id="rId7"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49.png"/><Relationship Id="rId7" Type="http://schemas.openxmlformats.org/officeDocument/2006/relationships/image" Target="../media/image2.png"/><Relationship Id="rId8" Type="http://schemas.openxmlformats.org/officeDocument/2006/relationships/image" Target="../media/image50.png"/><Relationship Id="rId9"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5.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137" t="10250" r="20402" b="14736"/>
          <a:stretch/>
        </p:blipFill>
        <p:spPr bwMode="auto">
          <a:xfrm>
            <a:off x="1016000" y="4573524"/>
            <a:ext cx="6905625" cy="213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 name="Picture 2"/>
          <p:cNvPicPr>
            <a:picLocks noChangeArrowheads="1"/>
          </p:cNvPicPr>
          <p:nvPr/>
        </p:nvPicPr>
        <p:blipFill rotWithShape="1">
          <a:blip r:embed="rId3">
            <a:extLst>
              <a:ext uri="{28A0092B-C50C-407E-A947-70E740481C1C}">
                <a14:useLocalDpi xmlns:a14="http://schemas.microsoft.com/office/drawing/2010/main" val="0"/>
              </a:ext>
            </a:extLst>
          </a:blip>
          <a:srcRect l="10236" t="11534" r="20183" b="13438"/>
          <a:stretch/>
        </p:blipFill>
        <p:spPr bwMode="auto">
          <a:xfrm>
            <a:off x="1016000" y="127000"/>
            <a:ext cx="69056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smtClean="0"/>
              <a:t>The Structure, Kinematics, and Stellar Populations of Thick Disks</a:t>
            </a:r>
            <a:endParaRPr lang="en-US" dirty="0"/>
          </a:p>
        </p:txBody>
      </p:sp>
      <p:sp>
        <p:nvSpPr>
          <p:cNvPr id="3" name="Subtitle 2"/>
          <p:cNvSpPr>
            <a:spLocks noGrp="1"/>
          </p:cNvSpPr>
          <p:nvPr>
            <p:ph type="subTitle" idx="1"/>
          </p:nvPr>
        </p:nvSpPr>
        <p:spPr/>
        <p:txBody>
          <a:bodyPr/>
          <a:lstStyle/>
          <a:p>
            <a:r>
              <a:rPr lang="en-US" dirty="0" smtClean="0"/>
              <a:t>Peter Yoachim </a:t>
            </a:r>
          </a:p>
          <a:p>
            <a:r>
              <a:rPr lang="en-US" dirty="0" smtClean="0"/>
              <a:t>University of Washington, LSST</a:t>
            </a:r>
            <a:endParaRPr lang="en-US" dirty="0"/>
          </a:p>
        </p:txBody>
      </p:sp>
    </p:spTree>
    <p:extLst>
      <p:ext uri="{BB962C8B-B14F-4D97-AF65-F5344CB8AC3E}">
        <p14:creationId xmlns:p14="http://schemas.microsoft.com/office/powerpoint/2010/main" val="36527036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396335"/>
            <a:ext cx="3452949" cy="461665"/>
          </a:xfrm>
          <a:prstGeom prst="rect">
            <a:avLst/>
          </a:prstGeom>
          <a:noFill/>
        </p:spPr>
        <p:txBody>
          <a:bodyPr wrap="square" rtlCol="0">
            <a:spAutoFit/>
          </a:bodyPr>
          <a:lstStyle/>
          <a:p>
            <a:r>
              <a:rPr lang="en-US" sz="2400" dirty="0" smtClean="0"/>
              <a:t>Stinson et al , 2013</a:t>
            </a:r>
            <a:endParaRPr lang="en-US" sz="2400" dirty="0"/>
          </a:p>
        </p:txBody>
      </p:sp>
      <p:sp>
        <p:nvSpPr>
          <p:cNvPr id="5" name="TextBox 4"/>
          <p:cNvSpPr txBox="1"/>
          <p:nvPr/>
        </p:nvSpPr>
        <p:spPr>
          <a:xfrm>
            <a:off x="425641" y="4584648"/>
            <a:ext cx="3753590" cy="1569660"/>
          </a:xfrm>
          <a:prstGeom prst="rect">
            <a:avLst/>
          </a:prstGeom>
          <a:noFill/>
        </p:spPr>
        <p:txBody>
          <a:bodyPr wrap="square" rtlCol="0">
            <a:spAutoFit/>
          </a:bodyPr>
          <a:lstStyle/>
          <a:p>
            <a:r>
              <a:rPr lang="en-US" sz="2400" dirty="0" smtClean="0"/>
              <a:t>Thick disk forms hot early, thin disk starts forming at z~1.  Chemical distribution looks a lot like SEGUE</a:t>
            </a:r>
            <a:endParaRPr lang="en-US" sz="2400" dirty="0"/>
          </a:p>
        </p:txBody>
      </p:sp>
      <p:pic>
        <p:nvPicPr>
          <p:cNvPr id="6" name="Picture 5"/>
          <p:cNvPicPr>
            <a:picLocks noChangeAspect="1"/>
          </p:cNvPicPr>
          <p:nvPr/>
        </p:nvPicPr>
        <p:blipFill>
          <a:blip r:embed="rId2"/>
          <a:stretch>
            <a:fillRect/>
          </a:stretch>
        </p:blipFill>
        <p:spPr>
          <a:xfrm>
            <a:off x="0" y="490656"/>
            <a:ext cx="5005548" cy="4078595"/>
          </a:xfrm>
          <a:prstGeom prst="rect">
            <a:avLst/>
          </a:prstGeom>
        </p:spPr>
      </p:pic>
      <p:sp>
        <p:nvSpPr>
          <p:cNvPr id="7" name="TextBox 6"/>
          <p:cNvSpPr txBox="1"/>
          <p:nvPr/>
        </p:nvSpPr>
        <p:spPr>
          <a:xfrm>
            <a:off x="0" y="121324"/>
            <a:ext cx="1545357" cy="369332"/>
          </a:xfrm>
          <a:prstGeom prst="rect">
            <a:avLst/>
          </a:prstGeom>
          <a:noFill/>
        </p:spPr>
        <p:txBody>
          <a:bodyPr wrap="square" rtlCol="0">
            <a:spAutoFit/>
          </a:bodyPr>
          <a:lstStyle/>
          <a:p>
            <a:r>
              <a:rPr lang="en-US" dirty="0" smtClean="0"/>
              <a:t>SIMULATION</a:t>
            </a:r>
            <a:endParaRPr lang="en-US" dirty="0"/>
          </a:p>
        </p:txBody>
      </p:sp>
      <p:pic>
        <p:nvPicPr>
          <p:cNvPr id="2" name="Picture 1"/>
          <p:cNvPicPr>
            <a:picLocks noChangeAspect="1"/>
          </p:cNvPicPr>
          <p:nvPr/>
        </p:nvPicPr>
        <p:blipFill>
          <a:blip r:embed="rId3"/>
          <a:stretch>
            <a:fillRect/>
          </a:stretch>
        </p:blipFill>
        <p:spPr>
          <a:xfrm>
            <a:off x="5005548" y="490657"/>
            <a:ext cx="4138452" cy="4171428"/>
          </a:xfrm>
          <a:prstGeom prst="rect">
            <a:avLst/>
          </a:prstGeom>
        </p:spPr>
      </p:pic>
    </p:spTree>
    <p:extLst>
      <p:ext uri="{BB962C8B-B14F-4D97-AF65-F5344CB8AC3E}">
        <p14:creationId xmlns:p14="http://schemas.microsoft.com/office/powerpoint/2010/main" val="592336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377172"/>
            <a:ext cx="3090715" cy="461665"/>
          </a:xfrm>
          <a:prstGeom prst="rect">
            <a:avLst/>
          </a:prstGeom>
          <a:noFill/>
        </p:spPr>
        <p:txBody>
          <a:bodyPr wrap="square" rtlCol="0">
            <a:spAutoFit/>
          </a:bodyPr>
          <a:lstStyle/>
          <a:p>
            <a:r>
              <a:rPr lang="en-US" sz="2400" dirty="0" smtClean="0"/>
              <a:t>Brook et al, 2012</a:t>
            </a:r>
            <a:endParaRPr lang="en-US" sz="2400" dirty="0"/>
          </a:p>
        </p:txBody>
      </p:sp>
      <p:pic>
        <p:nvPicPr>
          <p:cNvPr id="3" name="Picture 2"/>
          <p:cNvPicPr>
            <a:picLocks noChangeAspect="1"/>
          </p:cNvPicPr>
          <p:nvPr/>
        </p:nvPicPr>
        <p:blipFill>
          <a:blip r:embed="rId2"/>
          <a:stretch>
            <a:fillRect/>
          </a:stretch>
        </p:blipFill>
        <p:spPr>
          <a:xfrm>
            <a:off x="2063634" y="275391"/>
            <a:ext cx="6883400" cy="5092700"/>
          </a:xfrm>
          <a:prstGeom prst="rect">
            <a:avLst/>
          </a:prstGeom>
        </p:spPr>
      </p:pic>
      <p:sp>
        <p:nvSpPr>
          <p:cNvPr id="4" name="TextBox 3"/>
          <p:cNvSpPr txBox="1"/>
          <p:nvPr/>
        </p:nvSpPr>
        <p:spPr>
          <a:xfrm>
            <a:off x="3221896" y="5477221"/>
            <a:ext cx="5725138" cy="1200328"/>
          </a:xfrm>
          <a:prstGeom prst="rect">
            <a:avLst/>
          </a:prstGeom>
          <a:noFill/>
        </p:spPr>
        <p:txBody>
          <a:bodyPr wrap="square" rtlCol="0">
            <a:spAutoFit/>
          </a:bodyPr>
          <a:lstStyle/>
          <a:p>
            <a:r>
              <a:rPr lang="en-US" sz="2400" dirty="0" smtClean="0"/>
              <a:t>Stars that end up in the solar annulus.  </a:t>
            </a:r>
          </a:p>
          <a:p>
            <a:r>
              <a:rPr lang="en-US" sz="2400" dirty="0" smtClean="0"/>
              <a:t>Short thick disk forms early, then radial migration takes over</a:t>
            </a:r>
            <a:endParaRPr lang="en-US" sz="2400" dirty="0"/>
          </a:p>
        </p:txBody>
      </p:sp>
      <p:sp>
        <p:nvSpPr>
          <p:cNvPr id="5" name="TextBox 4"/>
          <p:cNvSpPr txBox="1"/>
          <p:nvPr/>
        </p:nvSpPr>
        <p:spPr>
          <a:xfrm>
            <a:off x="0" y="121324"/>
            <a:ext cx="1545357" cy="369332"/>
          </a:xfrm>
          <a:prstGeom prst="rect">
            <a:avLst/>
          </a:prstGeom>
          <a:noFill/>
        </p:spPr>
        <p:txBody>
          <a:bodyPr wrap="square" rtlCol="0">
            <a:spAutoFit/>
          </a:bodyPr>
          <a:lstStyle/>
          <a:p>
            <a:r>
              <a:rPr lang="en-US" dirty="0" smtClean="0"/>
              <a:t>SIMULATION</a:t>
            </a:r>
            <a:endParaRPr lang="en-US" dirty="0"/>
          </a:p>
        </p:txBody>
      </p:sp>
    </p:spTree>
    <p:extLst>
      <p:ext uri="{BB962C8B-B14F-4D97-AF65-F5344CB8AC3E}">
        <p14:creationId xmlns:p14="http://schemas.microsoft.com/office/powerpoint/2010/main" val="30506431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540" t="3067" r="6163" b="50307"/>
          <a:stretch/>
        </p:blipFill>
        <p:spPr>
          <a:xfrm>
            <a:off x="-1" y="480962"/>
            <a:ext cx="9086245" cy="3923334"/>
          </a:xfrm>
          <a:prstGeom prst="rect">
            <a:avLst/>
          </a:prstGeom>
        </p:spPr>
      </p:pic>
      <p:sp>
        <p:nvSpPr>
          <p:cNvPr id="4" name="TextBox 3"/>
          <p:cNvSpPr txBox="1"/>
          <p:nvPr/>
        </p:nvSpPr>
        <p:spPr>
          <a:xfrm>
            <a:off x="0" y="6396335"/>
            <a:ext cx="3167217" cy="461665"/>
          </a:xfrm>
          <a:prstGeom prst="rect">
            <a:avLst/>
          </a:prstGeom>
          <a:noFill/>
        </p:spPr>
        <p:txBody>
          <a:bodyPr wrap="square" rtlCol="0">
            <a:spAutoFit/>
          </a:bodyPr>
          <a:lstStyle/>
          <a:p>
            <a:r>
              <a:rPr lang="en-US" sz="2400" dirty="0" smtClean="0"/>
              <a:t>Bird et al, 2012</a:t>
            </a:r>
            <a:endParaRPr lang="en-US" sz="2400" dirty="0"/>
          </a:p>
        </p:txBody>
      </p:sp>
      <p:sp>
        <p:nvSpPr>
          <p:cNvPr id="5" name="TextBox 4"/>
          <p:cNvSpPr txBox="1"/>
          <p:nvPr/>
        </p:nvSpPr>
        <p:spPr>
          <a:xfrm>
            <a:off x="1977030" y="4607415"/>
            <a:ext cx="5202192" cy="1200328"/>
          </a:xfrm>
          <a:prstGeom prst="rect">
            <a:avLst/>
          </a:prstGeom>
          <a:noFill/>
        </p:spPr>
        <p:txBody>
          <a:bodyPr wrap="square" rtlCol="0">
            <a:spAutoFit/>
          </a:bodyPr>
          <a:lstStyle/>
          <a:p>
            <a:r>
              <a:rPr lang="en-US" sz="2400" dirty="0" smtClean="0"/>
              <a:t>Lots of mechanisms for driving radial migration—bar, spiral arms, and satellite mergers.</a:t>
            </a:r>
            <a:endParaRPr lang="en-US" sz="2400" dirty="0"/>
          </a:p>
        </p:txBody>
      </p:sp>
      <p:sp>
        <p:nvSpPr>
          <p:cNvPr id="6" name="TextBox 5"/>
          <p:cNvSpPr txBox="1"/>
          <p:nvPr/>
        </p:nvSpPr>
        <p:spPr>
          <a:xfrm>
            <a:off x="0" y="121324"/>
            <a:ext cx="1545357" cy="369332"/>
          </a:xfrm>
          <a:prstGeom prst="rect">
            <a:avLst/>
          </a:prstGeom>
          <a:noFill/>
        </p:spPr>
        <p:txBody>
          <a:bodyPr wrap="square" rtlCol="0">
            <a:spAutoFit/>
          </a:bodyPr>
          <a:lstStyle/>
          <a:p>
            <a:r>
              <a:rPr lang="en-US" dirty="0" smtClean="0"/>
              <a:t>SIMULATION</a:t>
            </a:r>
            <a:endParaRPr lang="en-US" dirty="0"/>
          </a:p>
        </p:txBody>
      </p:sp>
    </p:spTree>
    <p:extLst>
      <p:ext uri="{BB962C8B-B14F-4D97-AF65-F5344CB8AC3E}">
        <p14:creationId xmlns:p14="http://schemas.microsoft.com/office/powerpoint/2010/main" val="34096101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496781" cy="5909311"/>
          </a:xfrm>
          <a:prstGeom prst="rect">
            <a:avLst/>
          </a:prstGeom>
          <a:noFill/>
        </p:spPr>
        <p:txBody>
          <a:bodyPr wrap="square" rtlCol="0">
            <a:spAutoFit/>
          </a:bodyPr>
          <a:lstStyle/>
          <a:p>
            <a:r>
              <a:rPr lang="en-US" dirty="0" smtClean="0"/>
              <a:t>Milky Way summary:</a:t>
            </a:r>
          </a:p>
          <a:p>
            <a:endParaRPr lang="en-US" dirty="0"/>
          </a:p>
          <a:p>
            <a:r>
              <a:rPr lang="en-US" dirty="0" smtClean="0"/>
              <a:t>Phase space is complicated!  Making a kinematic cut has a large impact on your spatial selection (and vice-versa)</a:t>
            </a:r>
          </a:p>
          <a:p>
            <a:endParaRPr lang="en-US" dirty="0"/>
          </a:p>
          <a:p>
            <a:r>
              <a:rPr lang="en-US" dirty="0" smtClean="0"/>
              <a:t>There are still stars far from the midplane (yes, there is a thick disk)</a:t>
            </a:r>
          </a:p>
          <a:p>
            <a:r>
              <a:rPr lang="en-US" dirty="0" smtClean="0"/>
              <a:t>They are still old, metal poor, </a:t>
            </a:r>
            <a:r>
              <a:rPr lang="en-US" i="1" dirty="0" smtClean="0"/>
              <a:t>alpha-rich</a:t>
            </a:r>
            <a:r>
              <a:rPr lang="en-US" dirty="0" smtClean="0"/>
              <a:t>, </a:t>
            </a:r>
            <a:r>
              <a:rPr lang="en-US" dirty="0" err="1" smtClean="0"/>
              <a:t>kinematically</a:t>
            </a:r>
            <a:r>
              <a:rPr lang="en-US" dirty="0" smtClean="0"/>
              <a:t> hot.  </a:t>
            </a:r>
          </a:p>
          <a:p>
            <a:endParaRPr lang="en-US" dirty="0"/>
          </a:p>
          <a:p>
            <a:r>
              <a:rPr lang="en-US" dirty="0" smtClean="0"/>
              <a:t>high res </a:t>
            </a:r>
            <a:r>
              <a:rPr lang="en-US" dirty="0" err="1" smtClean="0"/>
              <a:t>Nbody</a:t>
            </a:r>
            <a:r>
              <a:rPr lang="en-US" dirty="0" smtClean="0"/>
              <a:t> </a:t>
            </a:r>
            <a:r>
              <a:rPr lang="en-US" dirty="0" err="1" smtClean="0"/>
              <a:t>sims</a:t>
            </a:r>
            <a:r>
              <a:rPr lang="en-US" dirty="0" smtClean="0"/>
              <a:t> now have enough resolution and baryonic physics that they can be moved to the SDSS-SEGUE observer plane!  SEGUE did a great job understanding their selection biases!  </a:t>
            </a:r>
          </a:p>
          <a:p>
            <a:endParaRPr lang="en-US" dirty="0"/>
          </a:p>
          <a:p>
            <a:endParaRPr lang="en-US" dirty="0"/>
          </a:p>
        </p:txBody>
      </p:sp>
      <p:sp>
        <p:nvSpPr>
          <p:cNvPr id="3" name="TextBox 2"/>
          <p:cNvSpPr txBox="1"/>
          <p:nvPr/>
        </p:nvSpPr>
        <p:spPr>
          <a:xfrm>
            <a:off x="4880879" y="313785"/>
            <a:ext cx="3250785" cy="2585323"/>
          </a:xfrm>
          <a:prstGeom prst="rect">
            <a:avLst/>
          </a:prstGeom>
          <a:noFill/>
        </p:spPr>
        <p:txBody>
          <a:bodyPr wrap="square" rtlCol="0">
            <a:spAutoFit/>
          </a:bodyPr>
          <a:lstStyle/>
          <a:p>
            <a:r>
              <a:rPr lang="en-US" dirty="0" smtClean="0"/>
              <a:t>The story that keeps showing up:</a:t>
            </a:r>
          </a:p>
          <a:p>
            <a:endParaRPr lang="en-US" dirty="0"/>
          </a:p>
          <a:p>
            <a:r>
              <a:rPr lang="en-US" dirty="0" smtClean="0"/>
              <a:t>Stars form rapidly in early chaotic mergers.  These stars are (now) old, metal poor, alpha-rich.  </a:t>
            </a:r>
          </a:p>
          <a:p>
            <a:endParaRPr lang="en-US" dirty="0"/>
          </a:p>
          <a:p>
            <a:r>
              <a:rPr lang="en-US" dirty="0" smtClean="0"/>
              <a:t>Radial migration can then move these stars to larger radii</a:t>
            </a:r>
            <a:endParaRPr lang="en-US" dirty="0"/>
          </a:p>
        </p:txBody>
      </p:sp>
      <p:pic>
        <p:nvPicPr>
          <p:cNvPr id="4" name="Picture 3"/>
          <p:cNvPicPr>
            <a:picLocks noChangeAspect="1"/>
          </p:cNvPicPr>
          <p:nvPr/>
        </p:nvPicPr>
        <p:blipFill>
          <a:blip r:embed="rId2"/>
          <a:stretch>
            <a:fillRect/>
          </a:stretch>
        </p:blipFill>
        <p:spPr>
          <a:xfrm>
            <a:off x="3348332" y="3312116"/>
            <a:ext cx="5795667" cy="3260819"/>
          </a:xfrm>
          <a:prstGeom prst="rect">
            <a:avLst/>
          </a:prstGeom>
        </p:spPr>
      </p:pic>
      <p:sp>
        <p:nvSpPr>
          <p:cNvPr id="5" name="TextBox 4"/>
          <p:cNvSpPr txBox="1"/>
          <p:nvPr/>
        </p:nvSpPr>
        <p:spPr>
          <a:xfrm>
            <a:off x="313391" y="6235295"/>
            <a:ext cx="2375172" cy="461665"/>
          </a:xfrm>
          <a:prstGeom prst="rect">
            <a:avLst/>
          </a:prstGeom>
          <a:noFill/>
        </p:spPr>
        <p:txBody>
          <a:bodyPr wrap="square" rtlCol="0">
            <a:spAutoFit/>
          </a:bodyPr>
          <a:lstStyle/>
          <a:p>
            <a:r>
              <a:rPr lang="en-US" sz="2400" dirty="0" smtClean="0"/>
              <a:t>Brook et al, 2005</a:t>
            </a:r>
          </a:p>
        </p:txBody>
      </p:sp>
    </p:spTree>
    <p:extLst>
      <p:ext uri="{BB962C8B-B14F-4D97-AF65-F5344CB8AC3E}">
        <p14:creationId xmlns:p14="http://schemas.microsoft.com/office/powerpoint/2010/main" val="41175271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05932"/>
            <a:ext cx="9144000" cy="4194000"/>
          </a:xfrm>
          <a:prstGeom prst="rect">
            <a:avLst/>
          </a:prstGeom>
        </p:spPr>
      </p:pic>
      <p:sp>
        <p:nvSpPr>
          <p:cNvPr id="5" name="TextBox 4"/>
          <p:cNvSpPr txBox="1"/>
          <p:nvPr/>
        </p:nvSpPr>
        <p:spPr>
          <a:xfrm>
            <a:off x="4783829" y="4483819"/>
            <a:ext cx="4497508" cy="1569660"/>
          </a:xfrm>
          <a:prstGeom prst="rect">
            <a:avLst/>
          </a:prstGeom>
          <a:noFill/>
        </p:spPr>
        <p:txBody>
          <a:bodyPr wrap="square" rtlCol="0">
            <a:spAutoFit/>
          </a:bodyPr>
          <a:lstStyle/>
          <a:p>
            <a:r>
              <a:rPr lang="en-US" sz="2400" dirty="0" smtClean="0"/>
              <a:t>We see signs of radial migration in some face-on galaxies where the profile break corresponds to an age increase</a:t>
            </a:r>
            <a:endParaRPr lang="en-US" sz="2400" dirty="0"/>
          </a:p>
        </p:txBody>
      </p:sp>
      <p:sp>
        <p:nvSpPr>
          <p:cNvPr id="6" name="TextBox 5"/>
          <p:cNvSpPr txBox="1"/>
          <p:nvPr/>
        </p:nvSpPr>
        <p:spPr>
          <a:xfrm>
            <a:off x="5938664" y="6364056"/>
            <a:ext cx="3205335" cy="461665"/>
          </a:xfrm>
          <a:prstGeom prst="rect">
            <a:avLst/>
          </a:prstGeom>
          <a:noFill/>
        </p:spPr>
        <p:txBody>
          <a:bodyPr wrap="square" rtlCol="0">
            <a:spAutoFit/>
          </a:bodyPr>
          <a:lstStyle/>
          <a:p>
            <a:r>
              <a:rPr lang="en-US" sz="2400" dirty="0" smtClean="0"/>
              <a:t>Yoachim et al, </a:t>
            </a:r>
            <a:r>
              <a:rPr lang="fr-FR" sz="2400" dirty="0" smtClean="0"/>
              <a:t>’</a:t>
            </a:r>
            <a:r>
              <a:rPr lang="en-US" sz="2400" dirty="0" smtClean="0"/>
              <a:t>10 &amp; ‘12</a:t>
            </a:r>
            <a:endParaRPr lang="en-US" sz="2400"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6111" t="7822" r="11852" b="6358"/>
          <a:stretch>
            <a:fillRect/>
          </a:stretch>
        </p:blipFill>
        <p:spPr bwMode="auto">
          <a:xfrm>
            <a:off x="0" y="3479800"/>
            <a:ext cx="45116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7197125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5036726" cy="2596712"/>
            <a:chOff x="0" y="2055017"/>
            <a:chExt cx="5036726" cy="2596712"/>
          </a:xfrm>
        </p:grpSpPr>
        <p:pic>
          <p:nvPicPr>
            <p:cNvPr id="2" name="Picture 1"/>
            <p:cNvPicPr>
              <a:picLocks noChangeAspect="1"/>
            </p:cNvPicPr>
            <p:nvPr/>
          </p:nvPicPr>
          <p:blipFill>
            <a:blip r:embed="rId2"/>
            <a:stretch>
              <a:fillRect/>
            </a:stretch>
          </p:blipFill>
          <p:spPr>
            <a:xfrm>
              <a:off x="0" y="2055017"/>
              <a:ext cx="5036726" cy="2596712"/>
            </a:xfrm>
            <a:prstGeom prst="rect">
              <a:avLst/>
            </a:prstGeom>
          </p:spPr>
        </p:pic>
        <p:cxnSp>
          <p:nvCxnSpPr>
            <p:cNvPr id="3" name="Straight Connector 2"/>
            <p:cNvCxnSpPr/>
            <p:nvPr/>
          </p:nvCxnSpPr>
          <p:spPr>
            <a:xfrm>
              <a:off x="2078276" y="3152421"/>
              <a:ext cx="2649204" cy="912745"/>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1797873" y="2721756"/>
              <a:ext cx="2068902" cy="718267"/>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7" name="Picture 6"/>
          <p:cNvPicPr>
            <a:picLocks noChangeAspect="1"/>
          </p:cNvPicPr>
          <p:nvPr/>
        </p:nvPicPr>
        <p:blipFill rotWithShape="1">
          <a:blip r:embed="rId3"/>
          <a:srcRect t="49129" r="52227"/>
          <a:stretch/>
        </p:blipFill>
        <p:spPr>
          <a:xfrm>
            <a:off x="0" y="2596712"/>
            <a:ext cx="4750344" cy="4296483"/>
          </a:xfrm>
          <a:prstGeom prst="rect">
            <a:avLst/>
          </a:prstGeom>
        </p:spPr>
      </p:pic>
      <p:sp>
        <p:nvSpPr>
          <p:cNvPr id="9" name="TextBox 8"/>
          <p:cNvSpPr txBox="1"/>
          <p:nvPr/>
        </p:nvSpPr>
        <p:spPr>
          <a:xfrm>
            <a:off x="5542068" y="890755"/>
            <a:ext cx="3282356" cy="2308324"/>
          </a:xfrm>
          <a:prstGeom prst="rect">
            <a:avLst/>
          </a:prstGeom>
          <a:noFill/>
        </p:spPr>
        <p:txBody>
          <a:bodyPr wrap="square" rtlCol="0">
            <a:spAutoFit/>
          </a:bodyPr>
          <a:lstStyle/>
          <a:p>
            <a:r>
              <a:rPr lang="en-US" sz="2400" dirty="0" smtClean="0"/>
              <a:t>Sims and data starting to have good qualitative agreement, but getting true </a:t>
            </a:r>
            <a:r>
              <a:rPr lang="en-US" sz="2400" b="1" dirty="0" smtClean="0"/>
              <a:t>quantitative</a:t>
            </a:r>
            <a:r>
              <a:rPr lang="en-US" sz="2400" dirty="0" smtClean="0"/>
              <a:t> agreement is still a way off</a:t>
            </a:r>
          </a:p>
        </p:txBody>
      </p:sp>
      <p:grpSp>
        <p:nvGrpSpPr>
          <p:cNvPr id="13" name="Group 12"/>
          <p:cNvGrpSpPr/>
          <p:nvPr/>
        </p:nvGrpSpPr>
        <p:grpSpPr>
          <a:xfrm>
            <a:off x="3005908" y="1097404"/>
            <a:ext cx="742239" cy="3187570"/>
            <a:chOff x="3005908" y="1097404"/>
            <a:chExt cx="742239" cy="3187570"/>
          </a:xfrm>
        </p:grpSpPr>
        <p:sp>
          <p:nvSpPr>
            <p:cNvPr id="11" name="Sun 10"/>
            <p:cNvSpPr/>
            <p:nvPr/>
          </p:nvSpPr>
          <p:spPr>
            <a:xfrm>
              <a:off x="3154354" y="1097404"/>
              <a:ext cx="593793" cy="577342"/>
            </a:xfrm>
            <a:prstGeom prst="sun">
              <a:avLst/>
            </a:prstGeom>
            <a:solidFill>
              <a:srgbClr val="FF66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n 11"/>
            <p:cNvSpPr/>
            <p:nvPr/>
          </p:nvSpPr>
          <p:spPr>
            <a:xfrm>
              <a:off x="3005908" y="3707632"/>
              <a:ext cx="593793" cy="577342"/>
            </a:xfrm>
            <a:prstGeom prst="sun">
              <a:avLst/>
            </a:prstGeom>
            <a:solidFill>
              <a:srgbClr val="FF66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9932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133"/>
            <a:ext cx="8229600" cy="1143000"/>
          </a:xfrm>
        </p:spPr>
        <p:txBody>
          <a:bodyPr>
            <a:normAutofit fontScale="90000"/>
          </a:bodyPr>
          <a:lstStyle/>
          <a:p>
            <a:r>
              <a:rPr lang="en-US" dirty="0" smtClean="0"/>
              <a:t>Does this story (early gas-rich mergers + radial migration) work for other galaxies?</a:t>
            </a:r>
            <a:endParaRPr lang="en-US" dirty="0"/>
          </a:p>
        </p:txBody>
      </p:sp>
    </p:spTree>
    <p:extLst>
      <p:ext uri="{BB962C8B-B14F-4D97-AF65-F5344CB8AC3E}">
        <p14:creationId xmlns:p14="http://schemas.microsoft.com/office/powerpoint/2010/main" val="38180463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3505" y="0"/>
            <a:ext cx="2688563" cy="461665"/>
          </a:xfrm>
          <a:prstGeom prst="rect">
            <a:avLst/>
          </a:prstGeom>
          <a:noFill/>
        </p:spPr>
        <p:txBody>
          <a:bodyPr wrap="square" rtlCol="0">
            <a:spAutoFit/>
          </a:bodyPr>
          <a:lstStyle/>
          <a:p>
            <a:r>
              <a:rPr lang="en-US" sz="2400" dirty="0" smtClean="0"/>
              <a:t>Beyond the MW</a:t>
            </a:r>
          </a:p>
        </p:txBody>
      </p:sp>
      <p:sp>
        <p:nvSpPr>
          <p:cNvPr id="3" name="TextBox 2"/>
          <p:cNvSpPr txBox="1"/>
          <p:nvPr/>
        </p:nvSpPr>
        <p:spPr>
          <a:xfrm>
            <a:off x="6067506" y="3084657"/>
            <a:ext cx="2624963" cy="2308324"/>
          </a:xfrm>
          <a:prstGeom prst="rect">
            <a:avLst/>
          </a:prstGeom>
          <a:noFill/>
        </p:spPr>
        <p:txBody>
          <a:bodyPr wrap="square" rtlCol="0">
            <a:spAutoFit/>
          </a:bodyPr>
          <a:lstStyle/>
          <a:p>
            <a:r>
              <a:rPr lang="en-US" sz="2400" dirty="0" smtClean="0"/>
              <a:t>Long been noticed that edge-on galaxies stretch up more than out (they have thick disks).</a:t>
            </a:r>
          </a:p>
        </p:txBody>
      </p:sp>
      <p:pic>
        <p:nvPicPr>
          <p:cNvPr id="4" name="Picture 3"/>
          <p:cNvPicPr>
            <a:picLocks noChangeAspect="1"/>
          </p:cNvPicPr>
          <p:nvPr/>
        </p:nvPicPr>
        <p:blipFill>
          <a:blip r:embed="rId2"/>
          <a:stretch>
            <a:fillRect/>
          </a:stretch>
        </p:blipFill>
        <p:spPr>
          <a:xfrm>
            <a:off x="170873" y="709306"/>
            <a:ext cx="5896634" cy="6023715"/>
          </a:xfrm>
          <a:prstGeom prst="rect">
            <a:avLst/>
          </a:prstGeom>
        </p:spPr>
      </p:pic>
      <p:grpSp>
        <p:nvGrpSpPr>
          <p:cNvPr id="12" name="Group 11"/>
          <p:cNvGrpSpPr/>
          <p:nvPr/>
        </p:nvGrpSpPr>
        <p:grpSpPr>
          <a:xfrm>
            <a:off x="1603908" y="709306"/>
            <a:ext cx="3080466" cy="6033229"/>
            <a:chOff x="1603908" y="709306"/>
            <a:chExt cx="3080466" cy="6033229"/>
          </a:xfrm>
        </p:grpSpPr>
        <p:cxnSp>
          <p:nvCxnSpPr>
            <p:cNvPr id="6" name="Straight Connector 5"/>
            <p:cNvCxnSpPr/>
            <p:nvPr/>
          </p:nvCxnSpPr>
          <p:spPr>
            <a:xfrm>
              <a:off x="4634891" y="709306"/>
              <a:ext cx="49483" cy="6023715"/>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603908" y="718820"/>
              <a:ext cx="49483" cy="6023715"/>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653391" y="2214348"/>
            <a:ext cx="3030983" cy="2981733"/>
            <a:chOff x="1653391" y="2214348"/>
            <a:chExt cx="3030983" cy="2981733"/>
          </a:xfrm>
        </p:grpSpPr>
        <p:cxnSp>
          <p:nvCxnSpPr>
            <p:cNvPr id="8" name="Straight Connector 7"/>
            <p:cNvCxnSpPr/>
            <p:nvPr/>
          </p:nvCxnSpPr>
          <p:spPr>
            <a:xfrm>
              <a:off x="1653391" y="5196081"/>
              <a:ext cx="3030983"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53391" y="2214348"/>
              <a:ext cx="3030983"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58670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1112"/>
            <a:ext cx="5471227" cy="5480346"/>
          </a:xfrm>
          <a:prstGeom prst="rect">
            <a:avLst/>
          </a:prstGeom>
        </p:spPr>
      </p:pic>
      <p:sp>
        <p:nvSpPr>
          <p:cNvPr id="4" name="TextBox 3"/>
          <p:cNvSpPr txBox="1"/>
          <p:nvPr/>
        </p:nvSpPr>
        <p:spPr>
          <a:xfrm>
            <a:off x="136852" y="6396335"/>
            <a:ext cx="3067930" cy="461665"/>
          </a:xfrm>
          <a:prstGeom prst="rect">
            <a:avLst/>
          </a:prstGeom>
          <a:noFill/>
        </p:spPr>
        <p:txBody>
          <a:bodyPr wrap="square" rtlCol="0">
            <a:spAutoFit/>
          </a:bodyPr>
          <a:lstStyle/>
          <a:p>
            <a:r>
              <a:rPr lang="en-US" sz="2400" dirty="0" smtClean="0"/>
              <a:t>Seth et al, 2005</a:t>
            </a:r>
          </a:p>
        </p:txBody>
      </p:sp>
      <p:pic>
        <p:nvPicPr>
          <p:cNvPr id="5" name="Picture 4"/>
          <p:cNvPicPr>
            <a:picLocks noChangeAspect="1"/>
          </p:cNvPicPr>
          <p:nvPr/>
        </p:nvPicPr>
        <p:blipFill>
          <a:blip r:embed="rId3"/>
          <a:stretch>
            <a:fillRect/>
          </a:stretch>
        </p:blipFill>
        <p:spPr>
          <a:xfrm>
            <a:off x="5754661" y="161112"/>
            <a:ext cx="3251200" cy="3251200"/>
          </a:xfrm>
          <a:prstGeom prst="rect">
            <a:avLst/>
          </a:prstGeom>
        </p:spPr>
      </p:pic>
      <p:sp>
        <p:nvSpPr>
          <p:cNvPr id="6" name="TextBox 5"/>
          <p:cNvSpPr txBox="1"/>
          <p:nvPr/>
        </p:nvSpPr>
        <p:spPr>
          <a:xfrm>
            <a:off x="1032438" y="973235"/>
            <a:ext cx="2259713" cy="461665"/>
          </a:xfrm>
          <a:prstGeom prst="rect">
            <a:avLst/>
          </a:prstGeom>
          <a:noFill/>
        </p:spPr>
        <p:txBody>
          <a:bodyPr wrap="square" rtlCol="0">
            <a:spAutoFit/>
          </a:bodyPr>
          <a:lstStyle/>
          <a:p>
            <a:r>
              <a:rPr lang="en-US" sz="2400" dirty="0" smtClean="0">
                <a:solidFill>
                  <a:schemeClr val="bg1"/>
                </a:solidFill>
              </a:rPr>
              <a:t>Main Sequence</a:t>
            </a:r>
          </a:p>
        </p:txBody>
      </p:sp>
      <p:sp>
        <p:nvSpPr>
          <p:cNvPr id="7" name="TextBox 6"/>
          <p:cNvSpPr txBox="1"/>
          <p:nvPr/>
        </p:nvSpPr>
        <p:spPr>
          <a:xfrm>
            <a:off x="1142054" y="2329805"/>
            <a:ext cx="2259713" cy="461665"/>
          </a:xfrm>
          <a:prstGeom prst="rect">
            <a:avLst/>
          </a:prstGeom>
          <a:noFill/>
        </p:spPr>
        <p:txBody>
          <a:bodyPr wrap="square" rtlCol="0">
            <a:spAutoFit/>
          </a:bodyPr>
          <a:lstStyle/>
          <a:p>
            <a:r>
              <a:rPr lang="en-US" sz="2400" dirty="0" smtClean="0">
                <a:solidFill>
                  <a:schemeClr val="bg1"/>
                </a:solidFill>
              </a:rPr>
              <a:t>AGB</a:t>
            </a:r>
          </a:p>
        </p:txBody>
      </p:sp>
      <p:sp>
        <p:nvSpPr>
          <p:cNvPr id="8" name="TextBox 7"/>
          <p:cNvSpPr txBox="1"/>
          <p:nvPr/>
        </p:nvSpPr>
        <p:spPr>
          <a:xfrm>
            <a:off x="1142055" y="3701420"/>
            <a:ext cx="1348578" cy="461665"/>
          </a:xfrm>
          <a:prstGeom prst="rect">
            <a:avLst/>
          </a:prstGeom>
          <a:noFill/>
        </p:spPr>
        <p:txBody>
          <a:bodyPr wrap="square" rtlCol="0">
            <a:spAutoFit/>
          </a:bodyPr>
          <a:lstStyle/>
          <a:p>
            <a:r>
              <a:rPr lang="en-US" sz="2400" dirty="0" smtClean="0">
                <a:solidFill>
                  <a:schemeClr val="bg1"/>
                </a:solidFill>
              </a:rPr>
              <a:t>RGB</a:t>
            </a:r>
          </a:p>
        </p:txBody>
      </p:sp>
      <p:sp>
        <p:nvSpPr>
          <p:cNvPr id="9" name="TextBox 8"/>
          <p:cNvSpPr txBox="1"/>
          <p:nvPr/>
        </p:nvSpPr>
        <p:spPr>
          <a:xfrm>
            <a:off x="5754661" y="3826923"/>
            <a:ext cx="2432459" cy="2308324"/>
          </a:xfrm>
          <a:prstGeom prst="rect">
            <a:avLst/>
          </a:prstGeom>
          <a:noFill/>
        </p:spPr>
        <p:txBody>
          <a:bodyPr wrap="square" rtlCol="0">
            <a:spAutoFit/>
          </a:bodyPr>
          <a:lstStyle/>
          <a:p>
            <a:r>
              <a:rPr lang="en-US" sz="2400" dirty="0" smtClean="0"/>
              <a:t>HST observations looking at edge-on galaxies.  Older stars have a larger scale-height.</a:t>
            </a:r>
          </a:p>
        </p:txBody>
      </p:sp>
    </p:spTree>
    <p:extLst>
      <p:ext uri="{BB962C8B-B14F-4D97-AF65-F5344CB8AC3E}">
        <p14:creationId xmlns:p14="http://schemas.microsoft.com/office/powerpoint/2010/main" val="28217536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1111"/>
            <a:ext cx="6713160" cy="6724349"/>
          </a:xfrm>
          <a:prstGeom prst="rect">
            <a:avLst/>
          </a:prstGeom>
        </p:spPr>
      </p:pic>
      <p:sp>
        <p:nvSpPr>
          <p:cNvPr id="3" name="TextBox 2"/>
          <p:cNvSpPr txBox="1"/>
          <p:nvPr/>
        </p:nvSpPr>
        <p:spPr>
          <a:xfrm>
            <a:off x="1360776" y="1006227"/>
            <a:ext cx="2259713" cy="461665"/>
          </a:xfrm>
          <a:prstGeom prst="rect">
            <a:avLst/>
          </a:prstGeom>
          <a:noFill/>
        </p:spPr>
        <p:txBody>
          <a:bodyPr wrap="square" rtlCol="0">
            <a:spAutoFit/>
          </a:bodyPr>
          <a:lstStyle/>
          <a:p>
            <a:r>
              <a:rPr lang="en-US" sz="2400" dirty="0" smtClean="0">
                <a:solidFill>
                  <a:schemeClr val="bg1"/>
                </a:solidFill>
              </a:rPr>
              <a:t>Main Sequence</a:t>
            </a:r>
          </a:p>
        </p:txBody>
      </p:sp>
      <p:sp>
        <p:nvSpPr>
          <p:cNvPr id="4" name="TextBox 3"/>
          <p:cNvSpPr txBox="1"/>
          <p:nvPr/>
        </p:nvSpPr>
        <p:spPr>
          <a:xfrm>
            <a:off x="1360776" y="2791470"/>
            <a:ext cx="2259713" cy="461665"/>
          </a:xfrm>
          <a:prstGeom prst="rect">
            <a:avLst/>
          </a:prstGeom>
          <a:noFill/>
        </p:spPr>
        <p:txBody>
          <a:bodyPr wrap="square" rtlCol="0">
            <a:spAutoFit/>
          </a:bodyPr>
          <a:lstStyle/>
          <a:p>
            <a:r>
              <a:rPr lang="en-US" sz="2400" dirty="0" smtClean="0">
                <a:solidFill>
                  <a:schemeClr val="bg1"/>
                </a:solidFill>
              </a:rPr>
              <a:t>AGB</a:t>
            </a:r>
          </a:p>
        </p:txBody>
      </p:sp>
      <p:sp>
        <p:nvSpPr>
          <p:cNvPr id="5" name="TextBox 4"/>
          <p:cNvSpPr txBox="1"/>
          <p:nvPr/>
        </p:nvSpPr>
        <p:spPr>
          <a:xfrm>
            <a:off x="1360776" y="4592177"/>
            <a:ext cx="1348578" cy="461665"/>
          </a:xfrm>
          <a:prstGeom prst="rect">
            <a:avLst/>
          </a:prstGeom>
          <a:noFill/>
        </p:spPr>
        <p:txBody>
          <a:bodyPr wrap="square" rtlCol="0">
            <a:spAutoFit/>
          </a:bodyPr>
          <a:lstStyle/>
          <a:p>
            <a:r>
              <a:rPr lang="en-US" sz="2400" dirty="0" smtClean="0">
                <a:solidFill>
                  <a:schemeClr val="bg1"/>
                </a:solidFill>
              </a:rPr>
              <a:t>RGB</a:t>
            </a:r>
          </a:p>
        </p:txBody>
      </p:sp>
      <p:sp>
        <p:nvSpPr>
          <p:cNvPr id="6" name="Down Arrow 5"/>
          <p:cNvSpPr/>
          <p:nvPr/>
        </p:nvSpPr>
        <p:spPr>
          <a:xfrm>
            <a:off x="5261666" y="2181137"/>
            <a:ext cx="659770" cy="122066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944078" y="683062"/>
            <a:ext cx="1995805" cy="1569660"/>
          </a:xfrm>
          <a:prstGeom prst="rect">
            <a:avLst/>
          </a:prstGeom>
          <a:noFill/>
        </p:spPr>
        <p:txBody>
          <a:bodyPr wrap="square" rtlCol="0">
            <a:spAutoFit/>
          </a:bodyPr>
          <a:lstStyle/>
          <a:p>
            <a:r>
              <a:rPr lang="en-US" sz="2400" dirty="0" smtClean="0"/>
              <a:t>Stars form in a thin disk on near circular orbits</a:t>
            </a:r>
          </a:p>
        </p:txBody>
      </p:sp>
      <p:sp>
        <p:nvSpPr>
          <p:cNvPr id="8" name="TextBox 7"/>
          <p:cNvSpPr txBox="1"/>
          <p:nvPr/>
        </p:nvSpPr>
        <p:spPr>
          <a:xfrm>
            <a:off x="6944078" y="2584082"/>
            <a:ext cx="1995805" cy="1569660"/>
          </a:xfrm>
          <a:prstGeom prst="rect">
            <a:avLst/>
          </a:prstGeom>
          <a:noFill/>
        </p:spPr>
        <p:txBody>
          <a:bodyPr wrap="square" rtlCol="0">
            <a:spAutoFit/>
          </a:bodyPr>
          <a:lstStyle/>
          <a:p>
            <a:r>
              <a:rPr lang="en-US" sz="2400" dirty="0" err="1" smtClean="0">
                <a:solidFill>
                  <a:schemeClr val="accent1"/>
                </a:solidFill>
              </a:rPr>
              <a:t>Kinematically</a:t>
            </a:r>
            <a:r>
              <a:rPr lang="en-US" sz="2400" dirty="0" smtClean="0">
                <a:solidFill>
                  <a:schemeClr val="accent1"/>
                </a:solidFill>
              </a:rPr>
              <a:t> heat over time (scatter off GMCs, </a:t>
            </a:r>
            <a:r>
              <a:rPr lang="en-US" sz="2400" dirty="0" err="1" smtClean="0">
                <a:solidFill>
                  <a:schemeClr val="accent1"/>
                </a:solidFill>
              </a:rPr>
              <a:t>etc</a:t>
            </a:r>
            <a:r>
              <a:rPr lang="en-US" sz="2400" dirty="0" smtClean="0">
                <a:solidFill>
                  <a:schemeClr val="accent1"/>
                </a:solidFill>
              </a:rPr>
              <a:t>)</a:t>
            </a:r>
          </a:p>
        </p:txBody>
      </p:sp>
      <p:sp>
        <p:nvSpPr>
          <p:cNvPr id="9" name="Down Arrow 8"/>
          <p:cNvSpPr/>
          <p:nvPr/>
        </p:nvSpPr>
        <p:spPr>
          <a:xfrm>
            <a:off x="5743951" y="4153742"/>
            <a:ext cx="659770" cy="122066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944078" y="4592177"/>
            <a:ext cx="1797875" cy="1569660"/>
          </a:xfrm>
          <a:prstGeom prst="rect">
            <a:avLst/>
          </a:prstGeom>
          <a:noFill/>
        </p:spPr>
        <p:txBody>
          <a:bodyPr wrap="square" rtlCol="0">
            <a:spAutoFit/>
          </a:bodyPr>
          <a:lstStyle/>
          <a:p>
            <a:r>
              <a:rPr lang="en-US" sz="2400" dirty="0" smtClean="0">
                <a:solidFill>
                  <a:srgbClr val="FF0000"/>
                </a:solidFill>
              </a:rPr>
              <a:t>How do we get stars this far off the plane?</a:t>
            </a:r>
          </a:p>
        </p:txBody>
      </p:sp>
    </p:spTree>
    <p:extLst>
      <p:ext uri="{BB962C8B-B14F-4D97-AF65-F5344CB8AC3E}">
        <p14:creationId xmlns:p14="http://schemas.microsoft.com/office/powerpoint/2010/main" val="33502598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rotWithShape="1">
          <a:blip r:embed="rId2">
            <a:extLst>
              <a:ext uri="{28A0092B-C50C-407E-A947-70E740481C1C}">
                <a14:useLocalDpi xmlns:a14="http://schemas.microsoft.com/office/drawing/2010/main" val="0"/>
              </a:ext>
            </a:extLst>
          </a:blip>
          <a:srcRect l="10236" t="11534" r="20183" b="13438"/>
          <a:stretch/>
        </p:blipFill>
        <p:spPr bwMode="auto">
          <a:xfrm>
            <a:off x="866775" y="4730750"/>
            <a:ext cx="69056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itle 1"/>
          <p:cNvSpPr>
            <a:spLocks noGrp="1"/>
          </p:cNvSpPr>
          <p:nvPr>
            <p:ph type="ctrTitle"/>
          </p:nvPr>
        </p:nvSpPr>
        <p:spPr>
          <a:xfrm>
            <a:off x="685800" y="1013772"/>
            <a:ext cx="7772400" cy="1470025"/>
          </a:xfrm>
        </p:spPr>
        <p:txBody>
          <a:bodyPr>
            <a:noAutofit/>
          </a:bodyPr>
          <a:lstStyle/>
          <a:p>
            <a:r>
              <a:rPr lang="en-US" sz="3600" dirty="0" smtClean="0"/>
              <a:t>Recent Observations and Simulations of the Milky Way Thick Disk </a:t>
            </a:r>
            <a:br>
              <a:rPr lang="en-US" sz="3600" dirty="0" smtClean="0"/>
            </a:br>
            <a:r>
              <a:rPr lang="en-US" sz="3600" dirty="0" smtClean="0"/>
              <a:t>and</a:t>
            </a:r>
            <a:br>
              <a:rPr lang="en-US" sz="3600" dirty="0" smtClean="0"/>
            </a:br>
            <a:r>
              <a:rPr lang="en-US" sz="3600" dirty="0" smtClean="0"/>
              <a:t>How Do </a:t>
            </a:r>
            <a:r>
              <a:rPr lang="en-US" sz="3600" dirty="0"/>
              <a:t>T</a:t>
            </a:r>
            <a:r>
              <a:rPr lang="en-US" sz="3600" dirty="0" smtClean="0"/>
              <a:t>hose Results Apply to Other Galaxies?</a:t>
            </a:r>
            <a:endParaRPr lang="en-US" sz="3600" dirty="0"/>
          </a:p>
        </p:txBody>
      </p:sp>
      <p:sp>
        <p:nvSpPr>
          <p:cNvPr id="3" name="Subtitle 2"/>
          <p:cNvSpPr>
            <a:spLocks noGrp="1"/>
          </p:cNvSpPr>
          <p:nvPr>
            <p:ph type="subTitle" idx="1"/>
          </p:nvPr>
        </p:nvSpPr>
        <p:spPr/>
        <p:txBody>
          <a:bodyPr/>
          <a:lstStyle/>
          <a:p>
            <a:r>
              <a:rPr lang="en-US" dirty="0" smtClean="0"/>
              <a:t>Peter Yoachim </a:t>
            </a:r>
          </a:p>
          <a:p>
            <a:r>
              <a:rPr lang="en-US" dirty="0" smtClean="0"/>
              <a:t>University of Washington, LSST</a:t>
            </a:r>
            <a:endParaRPr lang="en-US" dirty="0"/>
          </a:p>
        </p:txBody>
      </p:sp>
    </p:spTree>
    <p:extLst>
      <p:ext uri="{BB962C8B-B14F-4D97-AF65-F5344CB8AC3E}">
        <p14:creationId xmlns:p14="http://schemas.microsoft.com/office/powerpoint/2010/main" val="17839246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rrowheads="1"/>
          </p:cNvPicPr>
          <p:nvPr/>
        </p:nvPicPr>
        <p:blipFill>
          <a:blip r:embed="rId3">
            <a:extLst>
              <a:ext uri="{28A0092B-C50C-407E-A947-70E740481C1C}">
                <a14:useLocalDpi xmlns:a14="http://schemas.microsoft.com/office/drawing/2010/main" val="0"/>
              </a:ext>
            </a:extLst>
          </a:blip>
          <a:srcRect l="870" t="10028" r="2676" b="1314"/>
          <a:stretch>
            <a:fillRect/>
          </a:stretch>
        </p:blipFill>
        <p:spPr bwMode="auto">
          <a:xfrm>
            <a:off x="151805" y="910828"/>
            <a:ext cx="8911828" cy="51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7106" name="Rectangle 2"/>
          <p:cNvSpPr>
            <a:spLocks/>
          </p:cNvSpPr>
          <p:nvPr/>
        </p:nvSpPr>
        <p:spPr bwMode="auto">
          <a:xfrm>
            <a:off x="80367" y="5795367"/>
            <a:ext cx="5634633" cy="101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38" bIns="0"/>
          <a:lstStyle/>
          <a:p>
            <a:pPr marL="40182"/>
            <a:r>
              <a:rPr lang="en-US" sz="3100">
                <a:solidFill>
                  <a:srgbClr val="0B85FF"/>
                </a:solidFill>
                <a:latin typeface="Tahoma" charset="0"/>
                <a:ea typeface="ＭＳ Ｐゴシック" charset="0"/>
                <a:cs typeface="Tahoma" charset="0"/>
                <a:sym typeface="Tahoma" charset="0"/>
              </a:rPr>
              <a:t>B</a:t>
            </a:r>
            <a:r>
              <a:rPr lang="en-US" sz="3100">
                <a:solidFill>
                  <a:srgbClr val="FFFF00"/>
                </a:solidFill>
                <a:latin typeface="Tahoma" charset="0"/>
                <a:ea typeface="ＭＳ Ｐゴシック" charset="0"/>
                <a:cs typeface="Tahoma" charset="0"/>
                <a:sym typeface="Tahoma" charset="0"/>
              </a:rPr>
              <a:t>, </a:t>
            </a:r>
            <a:r>
              <a:rPr lang="en-US" sz="3100">
                <a:solidFill>
                  <a:srgbClr val="00FF00"/>
                </a:solidFill>
                <a:latin typeface="Tahoma" charset="0"/>
                <a:ea typeface="ＭＳ Ｐゴシック" charset="0"/>
                <a:cs typeface="Tahoma" charset="0"/>
                <a:sym typeface="Tahoma" charset="0"/>
              </a:rPr>
              <a:t>R</a:t>
            </a:r>
            <a:r>
              <a:rPr lang="en-US" sz="3100">
                <a:solidFill>
                  <a:srgbClr val="FFFF00"/>
                </a:solidFill>
                <a:latin typeface="Tahoma" charset="0"/>
                <a:ea typeface="ＭＳ Ｐゴシック" charset="0"/>
                <a:cs typeface="Tahoma" charset="0"/>
                <a:sym typeface="Tahoma" charset="0"/>
              </a:rPr>
              <a:t>, &amp; </a:t>
            </a:r>
            <a:r>
              <a:rPr lang="en-US" sz="3100">
                <a:solidFill>
                  <a:srgbClr val="FF0000"/>
                </a:solidFill>
                <a:latin typeface="Tahoma" charset="0"/>
                <a:ea typeface="ＭＳ Ｐゴシック" charset="0"/>
                <a:cs typeface="Tahoma" charset="0"/>
                <a:sym typeface="Tahoma" charset="0"/>
              </a:rPr>
              <a:t>K</a:t>
            </a:r>
            <a:r>
              <a:rPr lang="en-US" sz="3100" baseline="-20000">
                <a:solidFill>
                  <a:srgbClr val="FF0000"/>
                </a:solidFill>
                <a:latin typeface="Tahoma" charset="0"/>
                <a:ea typeface="ＭＳ Ｐゴシック" charset="0"/>
                <a:cs typeface="Tahoma" charset="0"/>
                <a:sym typeface="Tahoma" charset="0"/>
              </a:rPr>
              <a:t>s</a:t>
            </a:r>
            <a:r>
              <a:rPr lang="en-US" sz="3500">
                <a:solidFill>
                  <a:srgbClr val="FFFF00"/>
                </a:solidFill>
                <a:latin typeface="Tahoma" charset="0"/>
                <a:ea typeface="ＭＳ Ｐゴシック" charset="0"/>
                <a:cs typeface="Tahoma" charset="0"/>
                <a:sym typeface="Tahoma" charset="0"/>
              </a:rPr>
              <a:t> </a:t>
            </a:r>
            <a:r>
              <a:rPr lang="en-US" sz="2400">
                <a:solidFill>
                  <a:srgbClr val="00FF00"/>
                </a:solidFill>
                <a:latin typeface="Tahoma" charset="0"/>
                <a:ea typeface="ＭＳ Ｐゴシック" charset="0"/>
                <a:cs typeface="Tahoma" charset="0"/>
                <a:sym typeface="Tahoma" charset="0"/>
              </a:rPr>
              <a:t>images, sorted by decreasing rotation speed</a:t>
            </a:r>
          </a:p>
        </p:txBody>
      </p:sp>
      <p:sp>
        <p:nvSpPr>
          <p:cNvPr id="47107" name="Rectangle 3"/>
          <p:cNvSpPr>
            <a:spLocks/>
          </p:cNvSpPr>
          <p:nvPr/>
        </p:nvSpPr>
        <p:spPr bwMode="auto">
          <a:xfrm>
            <a:off x="5027415" y="6098977"/>
            <a:ext cx="3618937" cy="477054"/>
          </a:xfrm>
          <a:prstGeom prst="rect">
            <a:avLst/>
          </a:prstGeom>
          <a:noFill/>
          <a:ln w="635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40638" bIns="0">
            <a:spAutoFit/>
          </a:bodyPr>
          <a:lstStyle/>
          <a:p>
            <a:pPr marL="40182"/>
            <a:r>
              <a:rPr lang="en-US" sz="3100">
                <a:solidFill>
                  <a:srgbClr val="0B85FF"/>
                </a:solidFill>
                <a:latin typeface="Tahoma Bold" charset="0"/>
                <a:ea typeface="ＭＳ Ｐゴシック" charset="0"/>
                <a:cs typeface="Tahoma Bold" charset="0"/>
                <a:sym typeface="Tahoma Bold" charset="0"/>
              </a:rPr>
              <a:t>V</a:t>
            </a:r>
            <a:r>
              <a:rPr lang="en-US" sz="3100" baseline="-20000">
                <a:solidFill>
                  <a:srgbClr val="0B85FF"/>
                </a:solidFill>
                <a:latin typeface="Tahoma Bold" charset="0"/>
                <a:ea typeface="ＭＳ Ｐゴシック" charset="0"/>
                <a:cs typeface="Tahoma Bold" charset="0"/>
                <a:sym typeface="Tahoma Bold" charset="0"/>
              </a:rPr>
              <a:t>c</a:t>
            </a:r>
            <a:r>
              <a:rPr lang="en-US" sz="3100">
                <a:solidFill>
                  <a:srgbClr val="0B85FF"/>
                </a:solidFill>
                <a:latin typeface="Tahoma Bold" charset="0"/>
                <a:ea typeface="ＭＳ Ｐゴシック" charset="0"/>
                <a:cs typeface="Tahoma Bold" charset="0"/>
                <a:sym typeface="Tahoma Bold" charset="0"/>
              </a:rPr>
              <a:t> = 35-250 km/s</a:t>
            </a:r>
          </a:p>
        </p:txBody>
      </p:sp>
      <p:sp>
        <p:nvSpPr>
          <p:cNvPr id="47109" name="Rectangle 5"/>
          <p:cNvSpPr>
            <a:spLocks/>
          </p:cNvSpPr>
          <p:nvPr/>
        </p:nvSpPr>
        <p:spPr bwMode="auto">
          <a:xfrm>
            <a:off x="6140277" y="625078"/>
            <a:ext cx="27306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38" bIns="0">
            <a:spAutoFit/>
          </a:bodyPr>
          <a:lstStyle/>
          <a:p>
            <a:pPr marL="40182"/>
            <a:r>
              <a:rPr lang="en-US" sz="1700">
                <a:solidFill>
                  <a:srgbClr val="0000FF"/>
                </a:solidFill>
                <a:latin typeface="Tahoma" charset="0"/>
                <a:ea typeface="ＭＳ Ｐゴシック" charset="0"/>
                <a:cs typeface="Tahoma" charset="0"/>
                <a:sym typeface="Tahoma" charset="0"/>
              </a:rPr>
              <a:t>Dalcanton &amp; Bernstein 2002</a:t>
            </a:r>
          </a:p>
        </p:txBody>
      </p:sp>
      <p:sp>
        <p:nvSpPr>
          <p:cNvPr id="2" name="TextBox 1"/>
          <p:cNvSpPr txBox="1"/>
          <p:nvPr/>
        </p:nvSpPr>
        <p:spPr>
          <a:xfrm>
            <a:off x="583567" y="368121"/>
            <a:ext cx="5131433" cy="461665"/>
          </a:xfrm>
          <a:prstGeom prst="rect">
            <a:avLst/>
          </a:prstGeom>
          <a:noFill/>
        </p:spPr>
        <p:txBody>
          <a:bodyPr wrap="square" rtlCol="0">
            <a:spAutoFit/>
          </a:bodyPr>
          <a:lstStyle/>
          <a:p>
            <a:r>
              <a:rPr lang="en-US" sz="2400" dirty="0" smtClean="0"/>
              <a:t>~50 nearby edge-on </a:t>
            </a:r>
            <a:r>
              <a:rPr lang="en-US" sz="2400" dirty="0" err="1" smtClean="0"/>
              <a:t>bulgeless</a:t>
            </a:r>
            <a:r>
              <a:rPr lang="en-US" sz="2400" dirty="0" smtClean="0"/>
              <a:t> galaxies</a:t>
            </a:r>
          </a:p>
        </p:txBody>
      </p:sp>
    </p:spTree>
    <p:extLst>
      <p:ext uri="{BB962C8B-B14F-4D97-AF65-F5344CB8AC3E}">
        <p14:creationId xmlns:p14="http://schemas.microsoft.com/office/powerpoint/2010/main" val="403238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842"/>
            <a:ext cx="9596066"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9154"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3977"/>
            <a:ext cx="9596066"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9155"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9596066"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9156"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9367"/>
            <a:ext cx="9596066"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9157" name="Rectangle 5"/>
          <p:cNvSpPr>
            <a:spLocks/>
          </p:cNvSpPr>
          <p:nvPr/>
        </p:nvSpPr>
        <p:spPr bwMode="auto">
          <a:xfrm>
            <a:off x="0" y="232172"/>
            <a:ext cx="1462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38" bIns="0">
            <a:spAutoFit/>
          </a:bodyPr>
          <a:lstStyle/>
          <a:p>
            <a:pPr marL="40182"/>
            <a:r>
              <a:rPr lang="en-US" sz="2400">
                <a:solidFill>
                  <a:srgbClr val="00FF00"/>
                </a:solidFill>
                <a:ea typeface="ＭＳ Ｐゴシック" charset="0"/>
                <a:cs typeface="Arial" charset="0"/>
              </a:rPr>
              <a:t>V</a:t>
            </a:r>
            <a:r>
              <a:rPr lang="en-US" sz="2400" baseline="-19000">
                <a:solidFill>
                  <a:srgbClr val="00FF00"/>
                </a:solidFill>
                <a:ea typeface="ＭＳ Ｐゴシック" charset="0"/>
                <a:cs typeface="Arial" charset="0"/>
              </a:rPr>
              <a:t>c</a:t>
            </a:r>
            <a:r>
              <a:rPr lang="en-US" sz="2400">
                <a:solidFill>
                  <a:srgbClr val="00FF00"/>
                </a:solidFill>
                <a:ea typeface="ＭＳ Ｐゴシック" charset="0"/>
                <a:cs typeface="Arial" charset="0"/>
              </a:rPr>
              <a:t>=75 km/s</a:t>
            </a:r>
          </a:p>
        </p:txBody>
      </p:sp>
      <p:sp>
        <p:nvSpPr>
          <p:cNvPr id="49158" name="Rectangle 6"/>
          <p:cNvSpPr>
            <a:spLocks/>
          </p:cNvSpPr>
          <p:nvPr/>
        </p:nvSpPr>
        <p:spPr bwMode="auto">
          <a:xfrm>
            <a:off x="1" y="5795367"/>
            <a:ext cx="16182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38" bIns="0">
            <a:spAutoFit/>
          </a:bodyPr>
          <a:lstStyle/>
          <a:p>
            <a:pPr marL="40182"/>
            <a:r>
              <a:rPr lang="en-US" sz="2400">
                <a:solidFill>
                  <a:srgbClr val="00FF00"/>
                </a:solidFill>
                <a:ea typeface="ＭＳ Ｐゴシック" charset="0"/>
                <a:cs typeface="Arial" charset="0"/>
              </a:rPr>
              <a:t>V</a:t>
            </a:r>
            <a:r>
              <a:rPr lang="en-US" sz="2400" baseline="-19000">
                <a:solidFill>
                  <a:srgbClr val="00FF00"/>
                </a:solidFill>
                <a:ea typeface="ＭＳ Ｐゴシック" charset="0"/>
                <a:cs typeface="Arial" charset="0"/>
              </a:rPr>
              <a:t>c</a:t>
            </a:r>
            <a:r>
              <a:rPr lang="en-US" sz="2400">
                <a:solidFill>
                  <a:srgbClr val="00FF00"/>
                </a:solidFill>
                <a:ea typeface="ＭＳ Ｐゴシック" charset="0"/>
                <a:cs typeface="Arial" charset="0"/>
              </a:rPr>
              <a:t>=150 km/s</a:t>
            </a:r>
          </a:p>
        </p:txBody>
      </p:sp>
    </p:spTree>
    <p:extLst>
      <p:ext uri="{BB962C8B-B14F-4D97-AF65-F5344CB8AC3E}">
        <p14:creationId xmlns:p14="http://schemas.microsoft.com/office/powerpoint/2010/main" val="1969107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additive="base">
                                        <p:cTn id="7" dur="500" fill="hold"/>
                                        <p:tgtEl>
                                          <p:spTgt spid="49154"/>
                                        </p:tgtEl>
                                        <p:attrNameLst>
                                          <p:attrName>ppt_x</p:attrName>
                                        </p:attrNameLst>
                                      </p:cBhvr>
                                      <p:tavLst>
                                        <p:tav tm="0">
                                          <p:val>
                                            <p:strVal val="#ppt_x"/>
                                          </p:val>
                                        </p:tav>
                                        <p:tav tm="100000">
                                          <p:val>
                                            <p:strVal val="#ppt_x"/>
                                          </p:val>
                                        </p:tav>
                                      </p:tavLst>
                                    </p:anim>
                                    <p:anim calcmode="lin" valueType="num">
                                      <p:cBhvr additive="base">
                                        <p:cTn id="8"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9156"/>
                                        </p:tgtEl>
                                        <p:attrNameLst>
                                          <p:attrName>style.visibility</p:attrName>
                                        </p:attrNameLst>
                                      </p:cBhvr>
                                      <p:to>
                                        <p:strVal val="visible"/>
                                      </p:to>
                                    </p:set>
                                    <p:anim calcmode="lin" valueType="num">
                                      <p:cBhvr additive="base">
                                        <p:cTn id="13" dur="500" fill="hold"/>
                                        <p:tgtEl>
                                          <p:spTgt spid="49156"/>
                                        </p:tgtEl>
                                        <p:attrNameLst>
                                          <p:attrName>ppt_x</p:attrName>
                                        </p:attrNameLst>
                                      </p:cBhvr>
                                      <p:tavLst>
                                        <p:tav tm="0">
                                          <p:val>
                                            <p:strVal val="#ppt_x"/>
                                          </p:val>
                                        </p:tav>
                                        <p:tav tm="100000">
                                          <p:val>
                                            <p:strVal val="#ppt_x"/>
                                          </p:val>
                                        </p:tav>
                                      </p:tavLst>
                                    </p:anim>
                                    <p:anim calcmode="lin" valueType="num">
                                      <p:cBhvr additive="base">
                                        <p:cTn id="14" dur="500" fill="hold"/>
                                        <p:tgtEl>
                                          <p:spTgt spid="491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p:cNvSpPr>
          <p:nvPr/>
        </p:nvSpPr>
        <p:spPr bwMode="auto">
          <a:xfrm>
            <a:off x="151805" y="150689"/>
            <a:ext cx="8992195" cy="68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38" bIns="0" anchor="ctr"/>
          <a:lstStyle/>
          <a:p>
            <a:pPr marL="40182"/>
            <a:r>
              <a:rPr lang="en-US" sz="4400">
                <a:solidFill>
                  <a:srgbClr val="FF0000"/>
                </a:solidFill>
                <a:ea typeface="ＭＳ Ｐゴシック" charset="0"/>
                <a:cs typeface="Arial" charset="0"/>
              </a:rPr>
              <a:t>Thick &amp; Thin Disk Decompositions</a:t>
            </a:r>
          </a:p>
        </p:txBody>
      </p:sp>
      <p:sp>
        <p:nvSpPr>
          <p:cNvPr id="51202" name="Rectangle 2"/>
          <p:cNvSpPr>
            <a:spLocks/>
          </p:cNvSpPr>
          <p:nvPr/>
        </p:nvSpPr>
        <p:spPr bwMode="auto">
          <a:xfrm>
            <a:off x="0" y="6096744"/>
            <a:ext cx="52441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38" bIns="0">
            <a:spAutoFit/>
          </a:bodyPr>
          <a:lstStyle/>
          <a:p>
            <a:pPr marL="40182"/>
            <a:r>
              <a:rPr lang="en-US" sz="2700">
                <a:latin typeface="Tahoma" charset="0"/>
                <a:ea typeface="ＭＳ Ｐゴシック" charset="0"/>
                <a:cs typeface="Tahoma" charset="0"/>
                <a:sym typeface="Tahoma" charset="0"/>
              </a:rPr>
              <a:t>For each disk L=L</a:t>
            </a:r>
            <a:r>
              <a:rPr lang="en-US" sz="2700" baseline="-20000">
                <a:latin typeface="Tahoma" charset="0"/>
                <a:ea typeface="ＭＳ Ｐゴシック" charset="0"/>
                <a:cs typeface="Tahoma" charset="0"/>
                <a:sym typeface="Tahoma" charset="0"/>
              </a:rPr>
              <a:t>0</a:t>
            </a:r>
            <a:r>
              <a:rPr lang="en-US" sz="2700">
                <a:latin typeface="Tahoma" charset="0"/>
                <a:ea typeface="ＭＳ Ｐゴシック" charset="0"/>
                <a:cs typeface="Tahoma" charset="0"/>
                <a:sym typeface="Tahoma" charset="0"/>
              </a:rPr>
              <a:t>e</a:t>
            </a:r>
            <a:r>
              <a:rPr lang="en-US" sz="2700" baseline="31000">
                <a:latin typeface="Tahoma" charset="0"/>
                <a:ea typeface="ＭＳ Ｐゴシック" charset="0"/>
                <a:cs typeface="Tahoma" charset="0"/>
                <a:sym typeface="Tahoma" charset="0"/>
              </a:rPr>
              <a:t>-r/hR</a:t>
            </a:r>
            <a:r>
              <a:rPr lang="en-US" sz="2700">
                <a:latin typeface="Tahoma" charset="0"/>
                <a:ea typeface="ＭＳ Ｐゴシック" charset="0"/>
                <a:cs typeface="Tahoma" charset="0"/>
                <a:sym typeface="Tahoma" charset="0"/>
              </a:rPr>
              <a:t>sech</a:t>
            </a:r>
            <a:r>
              <a:rPr lang="en-US" sz="2700" baseline="31000">
                <a:latin typeface="Tahoma" charset="0"/>
                <a:ea typeface="ＭＳ Ｐゴシック" charset="0"/>
                <a:cs typeface="Tahoma" charset="0"/>
                <a:sym typeface="Tahoma" charset="0"/>
              </a:rPr>
              <a:t>2</a:t>
            </a:r>
            <a:r>
              <a:rPr lang="en-US" sz="2700">
                <a:latin typeface="Tahoma" charset="0"/>
                <a:ea typeface="ＭＳ Ｐゴシック" charset="0"/>
                <a:cs typeface="Tahoma" charset="0"/>
                <a:sym typeface="Tahoma" charset="0"/>
              </a:rPr>
              <a:t>(z/z</a:t>
            </a:r>
            <a:r>
              <a:rPr lang="en-US" sz="2700" baseline="-20000">
                <a:latin typeface="Tahoma" charset="0"/>
                <a:ea typeface="ＭＳ Ｐゴシック" charset="0"/>
                <a:cs typeface="Tahoma" charset="0"/>
                <a:sym typeface="Tahoma" charset="0"/>
              </a:rPr>
              <a:t>0</a:t>
            </a:r>
            <a:r>
              <a:rPr lang="en-US" sz="2700">
                <a:latin typeface="Tahoma" charset="0"/>
                <a:ea typeface="ＭＳ Ｐゴシック" charset="0"/>
                <a:cs typeface="Tahoma" charset="0"/>
                <a:sym typeface="Tahoma" charset="0"/>
              </a:rPr>
              <a:t>)</a:t>
            </a:r>
          </a:p>
        </p:txBody>
      </p:sp>
      <p:grpSp>
        <p:nvGrpSpPr>
          <p:cNvPr id="51205" name="Group 5"/>
          <p:cNvGrpSpPr>
            <a:grpSpLocks/>
          </p:cNvGrpSpPr>
          <p:nvPr/>
        </p:nvGrpSpPr>
        <p:grpSpPr bwMode="auto">
          <a:xfrm>
            <a:off x="1340569" y="910828"/>
            <a:ext cx="5929313" cy="4707062"/>
            <a:chOff x="0" y="0"/>
            <a:chExt cx="5312" cy="4217"/>
          </a:xfrm>
        </p:grpSpPr>
        <p:pic>
          <p:nvPicPr>
            <p:cNvPr id="51203" name="Picture 3"/>
            <p:cNvPicPr>
              <a:picLocks noChangeArrowheads="1"/>
            </p:cNvPicPr>
            <p:nvPr/>
          </p:nvPicPr>
          <p:blipFill>
            <a:blip r:embed="rId3">
              <a:extLst>
                <a:ext uri="{28A0092B-C50C-407E-A947-70E740481C1C}">
                  <a14:useLocalDpi xmlns:a14="http://schemas.microsoft.com/office/drawing/2010/main" val="0"/>
                </a:ext>
              </a:extLst>
            </a:blip>
            <a:srcRect b="43985"/>
            <a:stretch>
              <a:fillRect/>
            </a:stretch>
          </p:blipFill>
          <p:spPr bwMode="auto">
            <a:xfrm>
              <a:off x="0" y="0"/>
              <a:ext cx="5311" cy="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1204" name="Picture 4"/>
            <p:cNvPicPr>
              <a:picLocks noChangeArrowheads="1"/>
            </p:cNvPicPr>
            <p:nvPr/>
          </p:nvPicPr>
          <p:blipFill>
            <a:blip r:embed="rId3">
              <a:extLst>
                <a:ext uri="{28A0092B-C50C-407E-A947-70E740481C1C}">
                  <a14:useLocalDpi xmlns:a14="http://schemas.microsoft.com/office/drawing/2010/main" val="0"/>
                </a:ext>
              </a:extLst>
            </a:blip>
            <a:srcRect t="85097"/>
            <a:stretch>
              <a:fillRect/>
            </a:stretch>
          </p:blipFill>
          <p:spPr bwMode="auto">
            <a:xfrm>
              <a:off x="0" y="3331"/>
              <a:ext cx="5311"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51206" name="Rectangle 6"/>
          <p:cNvSpPr>
            <a:spLocks/>
          </p:cNvSpPr>
          <p:nvPr/>
        </p:nvSpPr>
        <p:spPr bwMode="auto">
          <a:xfrm>
            <a:off x="1466702" y="3144366"/>
            <a:ext cx="1310613" cy="369332"/>
          </a:xfrm>
          <a:prstGeom prst="rect">
            <a:avLst/>
          </a:prstGeom>
          <a:solidFill>
            <a:srgbClr val="FFFF00"/>
          </a:solidFill>
          <a:ln w="63500" cap="flat">
            <a:solidFill>
              <a:srgbClr val="00FF00"/>
            </a:solidFill>
            <a:prstDash val="solid"/>
            <a:miter lim="800000"/>
            <a:headEnd type="none" w="med" len="med"/>
            <a:tailEnd type="none" w="med" len="med"/>
          </a:ln>
        </p:spPr>
        <p:txBody>
          <a:bodyPr wrap="none" lIns="0" tIns="0" rIns="40638" bIns="0">
            <a:spAutoFit/>
          </a:bodyPr>
          <a:lstStyle/>
          <a:p>
            <a:pPr marL="40182"/>
            <a:r>
              <a:rPr lang="en-US" sz="2400">
                <a:solidFill>
                  <a:srgbClr val="0000FF"/>
                </a:solidFill>
                <a:latin typeface="Tahoma" charset="0"/>
                <a:ea typeface="ＭＳ Ｐゴシック" charset="0"/>
                <a:cs typeface="Tahoma" charset="0"/>
                <a:sym typeface="Tahoma" charset="0"/>
              </a:rPr>
              <a:t>Residuals</a:t>
            </a:r>
          </a:p>
        </p:txBody>
      </p:sp>
      <p:grpSp>
        <p:nvGrpSpPr>
          <p:cNvPr id="51209" name="Group 9"/>
          <p:cNvGrpSpPr>
            <a:grpSpLocks/>
          </p:cNvGrpSpPr>
          <p:nvPr/>
        </p:nvGrpSpPr>
        <p:grpSpPr bwMode="auto">
          <a:xfrm>
            <a:off x="80368" y="4572000"/>
            <a:ext cx="1744638" cy="369466"/>
            <a:chOff x="0" y="0"/>
            <a:chExt cx="1563" cy="331"/>
          </a:xfrm>
        </p:grpSpPr>
        <p:sp>
          <p:nvSpPr>
            <p:cNvPr id="51207" name="Rectangle 7"/>
            <p:cNvSpPr>
              <a:spLocks/>
            </p:cNvSpPr>
            <p:nvPr/>
          </p:nvSpPr>
          <p:spPr bwMode="auto">
            <a:xfrm>
              <a:off x="0" y="0"/>
              <a:ext cx="1190" cy="331"/>
            </a:xfrm>
            <a:prstGeom prst="rect">
              <a:avLst/>
            </a:prstGeom>
            <a:solidFill>
              <a:srgbClr val="FFFF00"/>
            </a:solidFill>
            <a:ln w="63500" cap="flat">
              <a:solidFill>
                <a:srgbClr val="00FF00"/>
              </a:solidFill>
              <a:prstDash val="solid"/>
              <a:miter lim="800000"/>
              <a:headEnd type="none" w="med" len="med"/>
              <a:tailEnd type="none" w="med" len="med"/>
            </a:ln>
          </p:spPr>
          <p:txBody>
            <a:bodyPr wrap="none" lIns="0" tIns="0" rIns="57799" bIns="0">
              <a:spAutoFit/>
            </a:bodyPr>
            <a:lstStyle/>
            <a:p>
              <a:pPr marL="40182"/>
              <a:r>
                <a:rPr lang="en-US" sz="2400">
                  <a:solidFill>
                    <a:srgbClr val="0000FF"/>
                  </a:solidFill>
                  <a:latin typeface="Tahoma" charset="0"/>
                  <a:ea typeface="ＭＳ Ｐゴシック" charset="0"/>
                  <a:cs typeface="Tahoma" charset="0"/>
                  <a:sym typeface="Tahoma" charset="0"/>
                </a:rPr>
                <a:t>Thin Disk</a:t>
              </a:r>
            </a:p>
          </p:txBody>
        </p:sp>
        <p:sp>
          <p:nvSpPr>
            <p:cNvPr id="51208" name="Line 8"/>
            <p:cNvSpPr>
              <a:spLocks noChangeShapeType="1"/>
            </p:cNvSpPr>
            <p:nvPr/>
          </p:nvSpPr>
          <p:spPr bwMode="auto">
            <a:xfrm>
              <a:off x="1250" y="256"/>
              <a:ext cx="313" cy="64"/>
            </a:xfrm>
            <a:prstGeom prst="line">
              <a:avLst/>
            </a:prstGeom>
            <a:noFill/>
            <a:ln w="63500" cap="flat">
              <a:solidFill>
                <a:srgbClr val="00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51212" name="Group 12"/>
          <p:cNvGrpSpPr>
            <a:grpSpLocks/>
          </p:cNvGrpSpPr>
          <p:nvPr/>
        </p:nvGrpSpPr>
        <p:grpSpPr bwMode="auto">
          <a:xfrm>
            <a:off x="6448352" y="4628927"/>
            <a:ext cx="1804913" cy="369466"/>
            <a:chOff x="0" y="0"/>
            <a:chExt cx="1617" cy="331"/>
          </a:xfrm>
        </p:grpSpPr>
        <p:sp>
          <p:nvSpPr>
            <p:cNvPr id="51210" name="Rectangle 10"/>
            <p:cNvSpPr>
              <a:spLocks/>
            </p:cNvSpPr>
            <p:nvPr/>
          </p:nvSpPr>
          <p:spPr bwMode="auto">
            <a:xfrm>
              <a:off x="312" y="0"/>
              <a:ext cx="1305" cy="331"/>
            </a:xfrm>
            <a:prstGeom prst="rect">
              <a:avLst/>
            </a:prstGeom>
            <a:solidFill>
              <a:srgbClr val="FFFF00"/>
            </a:solidFill>
            <a:ln w="63500" cap="flat">
              <a:solidFill>
                <a:srgbClr val="00FF00"/>
              </a:solidFill>
              <a:prstDash val="solid"/>
              <a:miter lim="800000"/>
              <a:headEnd type="none" w="med" len="med"/>
              <a:tailEnd type="none" w="med" len="med"/>
            </a:ln>
          </p:spPr>
          <p:txBody>
            <a:bodyPr wrap="none" lIns="0" tIns="0" rIns="57799" bIns="0">
              <a:spAutoFit/>
            </a:bodyPr>
            <a:lstStyle/>
            <a:p>
              <a:pPr marL="40182"/>
              <a:r>
                <a:rPr lang="en-US" sz="2400">
                  <a:solidFill>
                    <a:srgbClr val="0000FF"/>
                  </a:solidFill>
                  <a:latin typeface="Tahoma" charset="0"/>
                  <a:ea typeface="ＭＳ Ｐゴシック" charset="0"/>
                  <a:cs typeface="Tahoma" charset="0"/>
                  <a:sym typeface="Tahoma" charset="0"/>
                </a:rPr>
                <a:t>Thick Disk</a:t>
              </a:r>
            </a:p>
          </p:txBody>
        </p:sp>
        <p:sp>
          <p:nvSpPr>
            <p:cNvPr id="51211" name="Line 11"/>
            <p:cNvSpPr>
              <a:spLocks noChangeShapeType="1"/>
            </p:cNvSpPr>
            <p:nvPr/>
          </p:nvSpPr>
          <p:spPr bwMode="auto">
            <a:xfrm flipH="1">
              <a:off x="0" y="256"/>
              <a:ext cx="313" cy="64"/>
            </a:xfrm>
            <a:prstGeom prst="line">
              <a:avLst/>
            </a:prstGeom>
            <a:noFill/>
            <a:ln w="63500" cap="flat">
              <a:solidFill>
                <a:srgbClr val="00FF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51213" name="Rectangle 13"/>
          <p:cNvSpPr>
            <a:spLocks/>
          </p:cNvSpPr>
          <p:nvPr/>
        </p:nvSpPr>
        <p:spPr bwMode="auto">
          <a:xfrm>
            <a:off x="6322219" y="6018608"/>
            <a:ext cx="2191012" cy="415498"/>
          </a:xfrm>
          <a:prstGeom prst="rect">
            <a:avLst/>
          </a:prstGeom>
          <a:noFill/>
          <a:ln w="63500" cap="flat">
            <a:solidFill>
              <a:srgbClr val="00FF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lIns="0" tIns="0" rIns="40638" bIns="0">
            <a:spAutoFit/>
          </a:bodyPr>
          <a:lstStyle/>
          <a:p>
            <a:pPr marL="40182"/>
            <a:r>
              <a:rPr lang="en-US" sz="2700" dirty="0">
                <a:ea typeface="ＭＳ Ｐゴシック" charset="0"/>
                <a:cs typeface="Arial" charset="0"/>
              </a:rPr>
              <a:t>z</a:t>
            </a:r>
            <a:r>
              <a:rPr lang="en-US" sz="2700" baseline="-20000" dirty="0">
                <a:ea typeface="ＭＳ Ｐゴシック" charset="0"/>
                <a:cs typeface="Arial" charset="0"/>
              </a:rPr>
              <a:t>0,thick</a:t>
            </a:r>
            <a:r>
              <a:rPr lang="en-US" sz="2700" dirty="0">
                <a:ea typeface="ＭＳ Ｐゴシック" charset="0"/>
                <a:cs typeface="Arial" charset="0"/>
              </a:rPr>
              <a:t> ~ 2z</a:t>
            </a:r>
            <a:r>
              <a:rPr lang="en-US" sz="2700" baseline="-20000" dirty="0">
                <a:ea typeface="ＭＳ Ｐゴシック" charset="0"/>
                <a:cs typeface="Arial" charset="0"/>
              </a:rPr>
              <a:t>0,thin</a:t>
            </a:r>
          </a:p>
        </p:txBody>
      </p:sp>
    </p:spTree>
    <p:extLst>
      <p:ext uri="{BB962C8B-B14F-4D97-AF65-F5344CB8AC3E}">
        <p14:creationId xmlns:p14="http://schemas.microsoft.com/office/powerpoint/2010/main" val="247737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 y="1137600"/>
            <a:ext cx="8140700" cy="5308600"/>
          </a:xfrm>
          <a:prstGeom prst="rect">
            <a:avLst/>
          </a:prstGeom>
        </p:spPr>
      </p:pic>
      <p:sp>
        <p:nvSpPr>
          <p:cNvPr id="3" name="TextBox 2"/>
          <p:cNvSpPr txBox="1"/>
          <p:nvPr/>
        </p:nvSpPr>
        <p:spPr>
          <a:xfrm>
            <a:off x="2127758" y="115572"/>
            <a:ext cx="5360632" cy="461665"/>
          </a:xfrm>
          <a:prstGeom prst="rect">
            <a:avLst/>
          </a:prstGeom>
          <a:noFill/>
        </p:spPr>
        <p:txBody>
          <a:bodyPr wrap="square" rtlCol="0">
            <a:spAutoFit/>
          </a:bodyPr>
          <a:lstStyle/>
          <a:p>
            <a:r>
              <a:rPr lang="en-US" sz="2400" dirty="0" smtClean="0"/>
              <a:t>Thick to Thin Disk Luminosity Ratio</a:t>
            </a:r>
          </a:p>
        </p:txBody>
      </p:sp>
    </p:spTree>
    <p:extLst>
      <p:ext uri="{BB962C8B-B14F-4D97-AF65-F5344CB8AC3E}">
        <p14:creationId xmlns:p14="http://schemas.microsoft.com/office/powerpoint/2010/main" val="40133108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9800" y="776167"/>
            <a:ext cx="7251700" cy="5143500"/>
          </a:xfrm>
          <a:prstGeom prst="rect">
            <a:avLst/>
          </a:prstGeom>
        </p:spPr>
      </p:pic>
      <p:cxnSp>
        <p:nvCxnSpPr>
          <p:cNvPr id="3" name="Straight Connector 2"/>
          <p:cNvCxnSpPr/>
          <p:nvPr/>
        </p:nvCxnSpPr>
        <p:spPr>
          <a:xfrm>
            <a:off x="2295237" y="2175479"/>
            <a:ext cx="5440566" cy="160198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252115" y="6430818"/>
            <a:ext cx="3891885" cy="461665"/>
          </a:xfrm>
          <a:prstGeom prst="rect">
            <a:avLst/>
          </a:prstGeom>
          <a:noFill/>
        </p:spPr>
        <p:txBody>
          <a:bodyPr wrap="square" rtlCol="0">
            <a:spAutoFit/>
          </a:bodyPr>
          <a:lstStyle/>
          <a:p>
            <a:r>
              <a:rPr lang="en-US" sz="2400" dirty="0" smtClean="0"/>
              <a:t>Yoachim &amp; Dalcanton, 2006</a:t>
            </a:r>
            <a:endParaRPr lang="en-US" sz="2400" dirty="0"/>
          </a:p>
        </p:txBody>
      </p:sp>
      <p:sp>
        <p:nvSpPr>
          <p:cNvPr id="5" name="TextBox 4"/>
          <p:cNvSpPr txBox="1"/>
          <p:nvPr/>
        </p:nvSpPr>
        <p:spPr>
          <a:xfrm>
            <a:off x="395862" y="5969153"/>
            <a:ext cx="8329596" cy="461665"/>
          </a:xfrm>
          <a:prstGeom prst="rect">
            <a:avLst/>
          </a:prstGeom>
          <a:noFill/>
        </p:spPr>
        <p:txBody>
          <a:bodyPr wrap="square" rtlCol="0">
            <a:spAutoFit/>
          </a:bodyPr>
          <a:lstStyle/>
          <a:p>
            <a:r>
              <a:rPr lang="en-US" sz="2400" dirty="0" smtClean="0"/>
              <a:t>Thick disks are more prominent in low-mass galaxies.  Why?</a:t>
            </a:r>
          </a:p>
        </p:txBody>
      </p:sp>
      <p:sp>
        <p:nvSpPr>
          <p:cNvPr id="6" name="TextBox 5"/>
          <p:cNvSpPr txBox="1"/>
          <p:nvPr/>
        </p:nvSpPr>
        <p:spPr>
          <a:xfrm>
            <a:off x="2127758" y="115572"/>
            <a:ext cx="5360632" cy="461665"/>
          </a:xfrm>
          <a:prstGeom prst="rect">
            <a:avLst/>
          </a:prstGeom>
          <a:noFill/>
        </p:spPr>
        <p:txBody>
          <a:bodyPr wrap="square" rtlCol="0">
            <a:spAutoFit/>
          </a:bodyPr>
          <a:lstStyle/>
          <a:p>
            <a:r>
              <a:rPr lang="en-US" sz="2400" dirty="0" smtClean="0"/>
              <a:t>Thick to Thin Disk Mass Ratio</a:t>
            </a:r>
          </a:p>
        </p:txBody>
      </p:sp>
    </p:spTree>
    <p:extLst>
      <p:ext uri="{BB962C8B-B14F-4D97-AF65-F5344CB8AC3E}">
        <p14:creationId xmlns:p14="http://schemas.microsoft.com/office/powerpoint/2010/main" val="4013310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2097"/>
          <a:stretch/>
        </p:blipFill>
        <p:spPr>
          <a:xfrm>
            <a:off x="-11849" y="0"/>
            <a:ext cx="5072443" cy="3269775"/>
          </a:xfrm>
          <a:prstGeom prst="rect">
            <a:avLst/>
          </a:prstGeom>
        </p:spPr>
      </p:pic>
      <p:sp>
        <p:nvSpPr>
          <p:cNvPr id="3" name="TextBox 2"/>
          <p:cNvSpPr txBox="1"/>
          <p:nvPr/>
        </p:nvSpPr>
        <p:spPr>
          <a:xfrm>
            <a:off x="5259027" y="1029665"/>
            <a:ext cx="3865069" cy="1569660"/>
          </a:xfrm>
          <a:prstGeom prst="rect">
            <a:avLst/>
          </a:prstGeom>
          <a:noFill/>
        </p:spPr>
        <p:txBody>
          <a:bodyPr wrap="square" rtlCol="0">
            <a:spAutoFit/>
          </a:bodyPr>
          <a:lstStyle/>
          <a:p>
            <a:r>
              <a:rPr lang="en-US" sz="2400" dirty="0" smtClean="0"/>
              <a:t>You can’t have any arbitrary combination of stars and gas!  Need to demand the system is dynamically stable!</a:t>
            </a:r>
            <a:endParaRPr lang="en-US" sz="2400" dirty="0"/>
          </a:p>
        </p:txBody>
      </p:sp>
      <p:sp>
        <p:nvSpPr>
          <p:cNvPr id="4" name="TextBox 3"/>
          <p:cNvSpPr txBox="1"/>
          <p:nvPr/>
        </p:nvSpPr>
        <p:spPr>
          <a:xfrm>
            <a:off x="5887173" y="6396335"/>
            <a:ext cx="3236923" cy="461665"/>
          </a:xfrm>
          <a:prstGeom prst="rect">
            <a:avLst/>
          </a:prstGeom>
          <a:noFill/>
        </p:spPr>
        <p:txBody>
          <a:bodyPr wrap="square" rtlCol="0">
            <a:spAutoFit/>
          </a:bodyPr>
          <a:lstStyle/>
          <a:p>
            <a:r>
              <a:rPr lang="en-US" sz="2400" dirty="0" err="1" smtClean="0"/>
              <a:t>Comerón</a:t>
            </a:r>
            <a:r>
              <a:rPr lang="en-US" sz="2400" dirty="0" smtClean="0"/>
              <a:t> et al, 2011</a:t>
            </a:r>
            <a:endParaRPr lang="en-US" sz="2400" dirty="0"/>
          </a:p>
        </p:txBody>
      </p:sp>
      <p:pic>
        <p:nvPicPr>
          <p:cNvPr id="5" name="Picture 4"/>
          <p:cNvPicPr>
            <a:picLocks noChangeAspect="1"/>
          </p:cNvPicPr>
          <p:nvPr/>
        </p:nvPicPr>
        <p:blipFill rotWithShape="1">
          <a:blip r:embed="rId2"/>
          <a:srcRect r="52226"/>
          <a:stretch/>
        </p:blipFill>
        <p:spPr>
          <a:xfrm>
            <a:off x="0" y="3269775"/>
            <a:ext cx="5060594" cy="3270985"/>
          </a:xfrm>
          <a:prstGeom prst="rect">
            <a:avLst/>
          </a:prstGeom>
        </p:spPr>
      </p:pic>
    </p:spTree>
    <p:extLst>
      <p:ext uri="{BB962C8B-B14F-4D97-AF65-F5344CB8AC3E}">
        <p14:creationId xmlns:p14="http://schemas.microsoft.com/office/powerpoint/2010/main" val="401331087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872" y="6280666"/>
            <a:ext cx="2849951" cy="461665"/>
          </a:xfrm>
          <a:prstGeom prst="rect">
            <a:avLst/>
          </a:prstGeom>
          <a:noFill/>
        </p:spPr>
        <p:txBody>
          <a:bodyPr wrap="square" rtlCol="0">
            <a:spAutoFit/>
          </a:bodyPr>
          <a:lstStyle/>
          <a:p>
            <a:r>
              <a:rPr lang="en-US" sz="2400" dirty="0" err="1" smtClean="0"/>
              <a:t>Comerón</a:t>
            </a:r>
            <a:r>
              <a:rPr lang="en-US" sz="2400" dirty="0" smtClean="0"/>
              <a:t> et al, 2011</a:t>
            </a:r>
            <a:endParaRPr lang="en-US" sz="2400" dirty="0"/>
          </a:p>
        </p:txBody>
      </p:sp>
      <p:sp>
        <p:nvSpPr>
          <p:cNvPr id="5" name="TextBox 4"/>
          <p:cNvSpPr txBox="1"/>
          <p:nvPr/>
        </p:nvSpPr>
        <p:spPr>
          <a:xfrm>
            <a:off x="877455" y="294685"/>
            <a:ext cx="7765532" cy="461665"/>
          </a:xfrm>
          <a:prstGeom prst="rect">
            <a:avLst/>
          </a:prstGeom>
          <a:noFill/>
        </p:spPr>
        <p:txBody>
          <a:bodyPr wrap="square" rtlCol="0">
            <a:spAutoFit/>
          </a:bodyPr>
          <a:lstStyle/>
          <a:p>
            <a:r>
              <a:rPr lang="en-US" sz="2400" dirty="0" smtClean="0"/>
              <a:t>Thin to thick disk stellar mass ratio, now from Spitzer S4G</a:t>
            </a:r>
            <a:endParaRPr lang="en-US" sz="2400" dirty="0"/>
          </a:p>
        </p:txBody>
      </p:sp>
      <p:pic>
        <p:nvPicPr>
          <p:cNvPr id="3" name="Picture 2"/>
          <p:cNvPicPr>
            <a:picLocks noChangeAspect="1"/>
          </p:cNvPicPr>
          <p:nvPr/>
        </p:nvPicPr>
        <p:blipFill>
          <a:blip r:embed="rId3"/>
          <a:stretch>
            <a:fillRect/>
          </a:stretch>
        </p:blipFill>
        <p:spPr>
          <a:xfrm>
            <a:off x="1081809" y="828772"/>
            <a:ext cx="7696200" cy="4432300"/>
          </a:xfrm>
          <a:prstGeom prst="rect">
            <a:avLst/>
          </a:prstGeom>
        </p:spPr>
      </p:pic>
      <p:grpSp>
        <p:nvGrpSpPr>
          <p:cNvPr id="8" name="Group 7"/>
          <p:cNvGrpSpPr/>
          <p:nvPr/>
        </p:nvGrpSpPr>
        <p:grpSpPr>
          <a:xfrm>
            <a:off x="4675909" y="1873635"/>
            <a:ext cx="1685636" cy="1039092"/>
            <a:chOff x="4675909" y="2170545"/>
            <a:chExt cx="1685636" cy="1039092"/>
          </a:xfrm>
        </p:grpSpPr>
        <p:sp>
          <p:nvSpPr>
            <p:cNvPr id="6" name="Rectangle 5"/>
            <p:cNvSpPr/>
            <p:nvPr/>
          </p:nvSpPr>
          <p:spPr>
            <a:xfrm>
              <a:off x="4675909" y="2170545"/>
              <a:ext cx="1685636" cy="600364"/>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301673" y="2817092"/>
              <a:ext cx="875145" cy="39254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 name="Straight Connector 9"/>
          <p:cNvCxnSpPr/>
          <p:nvPr/>
        </p:nvCxnSpPr>
        <p:spPr>
          <a:xfrm>
            <a:off x="2491509" y="2092990"/>
            <a:ext cx="4539675" cy="1373917"/>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725085" y="5499156"/>
            <a:ext cx="6274627" cy="830997"/>
          </a:xfrm>
          <a:prstGeom prst="rect">
            <a:avLst/>
          </a:prstGeom>
          <a:noFill/>
        </p:spPr>
        <p:txBody>
          <a:bodyPr wrap="square" rtlCol="0">
            <a:spAutoFit/>
          </a:bodyPr>
          <a:lstStyle/>
          <a:p>
            <a:r>
              <a:rPr lang="en-US" sz="2400" dirty="0" smtClean="0"/>
              <a:t>Again, thick disks are more prominent in low-mass galaxies.  (Yay, my thesis isn’t wrong yet)</a:t>
            </a:r>
          </a:p>
        </p:txBody>
      </p:sp>
    </p:spTree>
    <p:extLst>
      <p:ext uri="{BB962C8B-B14F-4D97-AF65-F5344CB8AC3E}">
        <p14:creationId xmlns:p14="http://schemas.microsoft.com/office/powerpoint/2010/main" val="31916707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452" y="0"/>
            <a:ext cx="4144309" cy="3105696"/>
          </a:xfrm>
          <a:prstGeom prst="rect">
            <a:avLst/>
          </a:prstGeom>
          <a:noFill/>
        </p:spPr>
        <p:txBody>
          <a:bodyPr wrap="square" rtlCol="0">
            <a:spAutoFit/>
          </a:bodyPr>
          <a:lstStyle/>
          <a:p>
            <a:r>
              <a:rPr lang="en-US" sz="2400" dirty="0" smtClean="0"/>
              <a:t>So, for Milky way mass galaxies, thick disks are:</a:t>
            </a:r>
          </a:p>
          <a:p>
            <a:r>
              <a:rPr lang="en-US" sz="2400" dirty="0" smtClean="0"/>
              <a:t>Common</a:t>
            </a:r>
          </a:p>
          <a:p>
            <a:r>
              <a:rPr lang="en-US" sz="2400" dirty="0" smtClean="0"/>
              <a:t>Red (old)</a:t>
            </a:r>
          </a:p>
          <a:p>
            <a:r>
              <a:rPr lang="en-US" sz="2400" dirty="0" smtClean="0"/>
              <a:t>Metal poor</a:t>
            </a:r>
          </a:p>
          <a:p>
            <a:r>
              <a:rPr lang="en-US" sz="2400" dirty="0" smtClean="0"/>
              <a:t>Dynamically hotter (thus they are thicker)</a:t>
            </a:r>
          </a:p>
          <a:p>
            <a:r>
              <a:rPr lang="en-US" sz="2400" dirty="0" smtClean="0"/>
              <a:t>~10-20% of the stellar mass</a:t>
            </a:r>
            <a:endParaRPr lang="en-US" sz="2400" dirty="0"/>
          </a:p>
        </p:txBody>
      </p:sp>
      <p:sp>
        <p:nvSpPr>
          <p:cNvPr id="3" name="TextBox 2"/>
          <p:cNvSpPr txBox="1"/>
          <p:nvPr/>
        </p:nvSpPr>
        <p:spPr>
          <a:xfrm>
            <a:off x="4722091" y="27399"/>
            <a:ext cx="3636818" cy="3046988"/>
          </a:xfrm>
          <a:prstGeom prst="rect">
            <a:avLst/>
          </a:prstGeom>
          <a:noFill/>
        </p:spPr>
        <p:txBody>
          <a:bodyPr wrap="square" rtlCol="0">
            <a:spAutoFit/>
          </a:bodyPr>
          <a:lstStyle/>
          <a:p>
            <a:r>
              <a:rPr lang="en-US" sz="2400" dirty="0" smtClean="0"/>
              <a:t>In lower mass galaxies, thick disks are:</a:t>
            </a:r>
          </a:p>
          <a:p>
            <a:r>
              <a:rPr lang="en-US" sz="2400" dirty="0" smtClean="0"/>
              <a:t>Common</a:t>
            </a:r>
          </a:p>
          <a:p>
            <a:r>
              <a:rPr lang="en-US" sz="2400" dirty="0" smtClean="0"/>
              <a:t>Red (old)</a:t>
            </a:r>
          </a:p>
          <a:p>
            <a:r>
              <a:rPr lang="en-US" sz="2400" dirty="0" smtClean="0"/>
              <a:t>Metal poor</a:t>
            </a:r>
          </a:p>
          <a:p>
            <a:r>
              <a:rPr lang="en-US" sz="2400" dirty="0" smtClean="0"/>
              <a:t>Dynamically hotter</a:t>
            </a:r>
          </a:p>
          <a:p>
            <a:r>
              <a:rPr lang="en-US" sz="2400" dirty="0" smtClean="0"/>
              <a:t>A significant fraction of the stellar mass</a:t>
            </a:r>
          </a:p>
        </p:txBody>
      </p:sp>
      <p:pic>
        <p:nvPicPr>
          <p:cNvPr id="4" name="Picture 3"/>
          <p:cNvPicPr>
            <a:picLocks noChangeAspect="1"/>
          </p:cNvPicPr>
          <p:nvPr/>
        </p:nvPicPr>
        <p:blipFill>
          <a:blip r:embed="rId2"/>
          <a:stretch>
            <a:fillRect/>
          </a:stretch>
        </p:blipFill>
        <p:spPr>
          <a:xfrm>
            <a:off x="532215" y="3244272"/>
            <a:ext cx="2519221" cy="3606247"/>
          </a:xfrm>
          <a:prstGeom prst="rect">
            <a:avLst/>
          </a:prstGeom>
        </p:spPr>
      </p:pic>
      <p:pic>
        <p:nvPicPr>
          <p:cNvPr id="5" name="Picture 4"/>
          <p:cNvPicPr>
            <a:picLocks noChangeAspect="1"/>
          </p:cNvPicPr>
          <p:nvPr/>
        </p:nvPicPr>
        <p:blipFill rotWithShape="1">
          <a:blip r:embed="rId3"/>
          <a:srcRect l="18040" t="12713" r="26207" b="26740"/>
          <a:stretch/>
        </p:blipFill>
        <p:spPr>
          <a:xfrm>
            <a:off x="4722091" y="3244273"/>
            <a:ext cx="3320707" cy="3606246"/>
          </a:xfrm>
          <a:prstGeom prst="rect">
            <a:avLst/>
          </a:prstGeom>
        </p:spPr>
      </p:pic>
      <p:sp>
        <p:nvSpPr>
          <p:cNvPr id="6" name="TextBox 5"/>
          <p:cNvSpPr txBox="1"/>
          <p:nvPr/>
        </p:nvSpPr>
        <p:spPr>
          <a:xfrm>
            <a:off x="4920022" y="3651307"/>
            <a:ext cx="1079592" cy="369332"/>
          </a:xfrm>
          <a:prstGeom prst="rect">
            <a:avLst/>
          </a:prstGeom>
          <a:noFill/>
        </p:spPr>
        <p:txBody>
          <a:bodyPr wrap="none" rtlCol="0">
            <a:spAutoFit/>
          </a:bodyPr>
          <a:lstStyle/>
          <a:p>
            <a:r>
              <a:rPr lang="en-US" dirty="0" smtClean="0"/>
              <a:t>FGC 1642</a:t>
            </a:r>
            <a:endParaRPr lang="en-US" dirty="0"/>
          </a:p>
        </p:txBody>
      </p:sp>
      <p:sp>
        <p:nvSpPr>
          <p:cNvPr id="7" name="TextBox 6"/>
          <p:cNvSpPr txBox="1"/>
          <p:nvPr/>
        </p:nvSpPr>
        <p:spPr>
          <a:xfrm>
            <a:off x="1431636" y="3244273"/>
            <a:ext cx="1373909" cy="369332"/>
          </a:xfrm>
          <a:prstGeom prst="rect">
            <a:avLst/>
          </a:prstGeom>
          <a:noFill/>
        </p:spPr>
        <p:txBody>
          <a:bodyPr wrap="square" rtlCol="0">
            <a:spAutoFit/>
          </a:bodyPr>
          <a:lstStyle/>
          <a:p>
            <a:r>
              <a:rPr lang="en-US" dirty="0" smtClean="0"/>
              <a:t>NGC 891</a:t>
            </a:r>
            <a:endParaRPr lang="en-US" dirty="0"/>
          </a:p>
        </p:txBody>
      </p:sp>
    </p:spTree>
    <p:extLst>
      <p:ext uri="{BB962C8B-B14F-4D97-AF65-F5344CB8AC3E}">
        <p14:creationId xmlns:p14="http://schemas.microsoft.com/office/powerpoint/2010/main" val="17282658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572000" cy="3429000"/>
          </a:xfrm>
          <a:prstGeom prst="rect">
            <a:avLst/>
          </a:prstGeom>
        </p:spPr>
      </p:pic>
      <p:pic>
        <p:nvPicPr>
          <p:cNvPr id="3" name="Picture 2"/>
          <p:cNvPicPr>
            <a:picLocks noChangeAspect="1"/>
          </p:cNvPicPr>
          <p:nvPr/>
        </p:nvPicPr>
        <p:blipFill>
          <a:blip r:embed="rId3"/>
          <a:stretch>
            <a:fillRect/>
          </a:stretch>
        </p:blipFill>
        <p:spPr>
          <a:xfrm>
            <a:off x="4572000" y="0"/>
            <a:ext cx="4572000" cy="3429000"/>
          </a:xfrm>
          <a:prstGeom prst="rect">
            <a:avLst/>
          </a:prstGeom>
        </p:spPr>
      </p:pic>
      <p:pic>
        <p:nvPicPr>
          <p:cNvPr id="4" name="Picture 3"/>
          <p:cNvPicPr>
            <a:picLocks noChangeAspect="1"/>
          </p:cNvPicPr>
          <p:nvPr/>
        </p:nvPicPr>
        <p:blipFill>
          <a:blip r:embed="rId4"/>
          <a:stretch>
            <a:fillRect/>
          </a:stretch>
        </p:blipFill>
        <p:spPr>
          <a:xfrm>
            <a:off x="0" y="3429000"/>
            <a:ext cx="4572000" cy="3429000"/>
          </a:xfrm>
          <a:prstGeom prst="rect">
            <a:avLst/>
          </a:prstGeom>
        </p:spPr>
      </p:pic>
      <p:pic>
        <p:nvPicPr>
          <p:cNvPr id="5" name="Picture 4"/>
          <p:cNvPicPr>
            <a:picLocks noChangeAspect="1"/>
          </p:cNvPicPr>
          <p:nvPr/>
        </p:nvPicPr>
        <p:blipFill>
          <a:blip r:embed="rId5"/>
          <a:stretch>
            <a:fillRect/>
          </a:stretch>
        </p:blipFill>
        <p:spPr>
          <a:xfrm>
            <a:off x="4572000" y="3429000"/>
            <a:ext cx="4572000" cy="3429000"/>
          </a:xfrm>
          <a:prstGeom prst="rect">
            <a:avLst/>
          </a:prstGeom>
        </p:spPr>
      </p:pic>
      <p:sp>
        <p:nvSpPr>
          <p:cNvPr id="6" name="TextBox 5"/>
          <p:cNvSpPr txBox="1"/>
          <p:nvPr/>
        </p:nvSpPr>
        <p:spPr>
          <a:xfrm>
            <a:off x="2475823" y="6335064"/>
            <a:ext cx="4192354" cy="369332"/>
          </a:xfrm>
          <a:prstGeom prst="rect">
            <a:avLst/>
          </a:prstGeom>
          <a:noFill/>
        </p:spPr>
        <p:txBody>
          <a:bodyPr wrap="square" rtlCol="0">
            <a:spAutoFit/>
          </a:bodyPr>
          <a:lstStyle/>
          <a:p>
            <a:r>
              <a:rPr lang="hu-HU" dirty="0"/>
              <a:t>http://cosmo.nyu.edu/hogg/rc3/</a:t>
            </a:r>
            <a:endParaRPr lang="en-US" dirty="0"/>
          </a:p>
        </p:txBody>
      </p:sp>
      <p:sp>
        <p:nvSpPr>
          <p:cNvPr id="7" name="TextBox 6"/>
          <p:cNvSpPr txBox="1"/>
          <p:nvPr/>
        </p:nvSpPr>
        <p:spPr>
          <a:xfrm>
            <a:off x="7757386" y="397787"/>
            <a:ext cx="1224046" cy="369332"/>
          </a:xfrm>
          <a:prstGeom prst="rect">
            <a:avLst/>
          </a:prstGeom>
          <a:noFill/>
        </p:spPr>
        <p:txBody>
          <a:bodyPr wrap="square" rtlCol="0">
            <a:spAutoFit/>
          </a:bodyPr>
          <a:lstStyle/>
          <a:p>
            <a:r>
              <a:rPr lang="en-US" dirty="0" smtClean="0"/>
              <a:t>283 km/s</a:t>
            </a:r>
            <a:endParaRPr lang="en-US" dirty="0"/>
          </a:p>
        </p:txBody>
      </p:sp>
      <p:sp>
        <p:nvSpPr>
          <p:cNvPr id="8" name="TextBox 7"/>
          <p:cNvSpPr txBox="1"/>
          <p:nvPr/>
        </p:nvSpPr>
        <p:spPr>
          <a:xfrm>
            <a:off x="7909786" y="3717183"/>
            <a:ext cx="1224046" cy="369332"/>
          </a:xfrm>
          <a:prstGeom prst="rect">
            <a:avLst/>
          </a:prstGeom>
          <a:noFill/>
        </p:spPr>
        <p:txBody>
          <a:bodyPr wrap="square" rtlCol="0">
            <a:spAutoFit/>
          </a:bodyPr>
          <a:lstStyle/>
          <a:p>
            <a:r>
              <a:rPr lang="en-US" dirty="0" smtClean="0"/>
              <a:t>245 km/s</a:t>
            </a:r>
            <a:endParaRPr lang="en-US" dirty="0"/>
          </a:p>
        </p:txBody>
      </p:sp>
      <p:sp>
        <p:nvSpPr>
          <p:cNvPr id="9" name="TextBox 8"/>
          <p:cNvSpPr txBox="1"/>
          <p:nvPr/>
        </p:nvSpPr>
        <p:spPr>
          <a:xfrm>
            <a:off x="0" y="3717183"/>
            <a:ext cx="1224046" cy="369332"/>
          </a:xfrm>
          <a:prstGeom prst="rect">
            <a:avLst/>
          </a:prstGeom>
          <a:noFill/>
        </p:spPr>
        <p:txBody>
          <a:bodyPr wrap="square" rtlCol="0">
            <a:spAutoFit/>
          </a:bodyPr>
          <a:lstStyle/>
          <a:p>
            <a:r>
              <a:rPr lang="en-US" dirty="0" smtClean="0"/>
              <a:t>79 km/s</a:t>
            </a:r>
            <a:endParaRPr lang="en-US" dirty="0"/>
          </a:p>
        </p:txBody>
      </p:sp>
      <p:sp>
        <p:nvSpPr>
          <p:cNvPr id="10" name="TextBox 9"/>
          <p:cNvSpPr txBox="1"/>
          <p:nvPr/>
        </p:nvSpPr>
        <p:spPr>
          <a:xfrm>
            <a:off x="0" y="381297"/>
            <a:ext cx="1224046" cy="369332"/>
          </a:xfrm>
          <a:prstGeom prst="rect">
            <a:avLst/>
          </a:prstGeom>
          <a:noFill/>
        </p:spPr>
        <p:txBody>
          <a:bodyPr wrap="square" rtlCol="0">
            <a:spAutoFit/>
          </a:bodyPr>
          <a:lstStyle/>
          <a:p>
            <a:r>
              <a:rPr lang="en-US" dirty="0" smtClean="0"/>
              <a:t>79 km/s</a:t>
            </a:r>
            <a:endParaRPr lang="en-US" dirty="0"/>
          </a:p>
        </p:txBody>
      </p:sp>
    </p:spTree>
    <p:extLst>
      <p:ext uri="{BB962C8B-B14F-4D97-AF65-F5344CB8AC3E}">
        <p14:creationId xmlns:p14="http://schemas.microsoft.com/office/powerpoint/2010/main" val="17282658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726180" y="167700"/>
            <a:ext cx="1224046" cy="369332"/>
          </a:xfrm>
          <a:prstGeom prst="rect">
            <a:avLst/>
          </a:prstGeom>
          <a:noFill/>
        </p:spPr>
        <p:txBody>
          <a:bodyPr wrap="square" rtlCol="0">
            <a:spAutoFit/>
          </a:bodyPr>
          <a:lstStyle/>
          <a:p>
            <a:r>
              <a:rPr lang="en-US" dirty="0" smtClean="0"/>
              <a:t>245 km/s</a:t>
            </a:r>
            <a:endParaRPr lang="en-US" dirty="0"/>
          </a:p>
        </p:txBody>
      </p:sp>
    </p:spTree>
    <p:extLst>
      <p:ext uri="{BB962C8B-B14F-4D97-AF65-F5344CB8AC3E}">
        <p14:creationId xmlns:p14="http://schemas.microsoft.com/office/powerpoint/2010/main" val="1119438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rrowheads="1"/>
          </p:cNvPicPr>
          <p:nvPr/>
        </p:nvPicPr>
        <p:blipFill>
          <a:blip r:embed="rId2">
            <a:extLst>
              <a:ext uri="{28A0092B-C50C-407E-A947-70E740481C1C}">
                <a14:useLocalDpi xmlns:a14="http://schemas.microsoft.com/office/drawing/2010/main" val="0"/>
              </a:ext>
            </a:extLst>
          </a:blip>
          <a:srcRect l="20181" t="6923" r="23048" b="63710"/>
          <a:stretch>
            <a:fillRect/>
          </a:stretch>
        </p:blipFill>
        <p:spPr bwMode="auto">
          <a:xfrm>
            <a:off x="0" y="1005092"/>
            <a:ext cx="5223145" cy="516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3" name="TextBox 2"/>
          <p:cNvSpPr txBox="1"/>
          <p:nvPr/>
        </p:nvSpPr>
        <p:spPr>
          <a:xfrm>
            <a:off x="120992" y="6362621"/>
            <a:ext cx="3326305" cy="461665"/>
          </a:xfrm>
          <a:prstGeom prst="rect">
            <a:avLst/>
          </a:prstGeom>
          <a:noFill/>
        </p:spPr>
        <p:txBody>
          <a:bodyPr wrap="square" rtlCol="0">
            <a:spAutoFit/>
          </a:bodyPr>
          <a:lstStyle/>
          <a:p>
            <a:r>
              <a:rPr lang="en-US" sz="2400" dirty="0" smtClean="0"/>
              <a:t>Gilmore &amp; Reid, ‘83</a:t>
            </a:r>
            <a:endParaRPr lang="en-US" sz="2400" dirty="0"/>
          </a:p>
        </p:txBody>
      </p:sp>
      <p:sp>
        <p:nvSpPr>
          <p:cNvPr id="4" name="TextBox 3"/>
          <p:cNvSpPr txBox="1"/>
          <p:nvPr/>
        </p:nvSpPr>
        <p:spPr>
          <a:xfrm>
            <a:off x="5591550" y="3117439"/>
            <a:ext cx="3084425" cy="1569660"/>
          </a:xfrm>
          <a:prstGeom prst="rect">
            <a:avLst/>
          </a:prstGeom>
          <a:noFill/>
        </p:spPr>
        <p:txBody>
          <a:bodyPr wrap="square" rtlCol="0">
            <a:spAutoFit/>
          </a:bodyPr>
          <a:lstStyle/>
          <a:p>
            <a:r>
              <a:rPr lang="en-US" sz="2400" dirty="0" smtClean="0"/>
              <a:t>At large heights above the galactic plane, there seems to be an excess of stars</a:t>
            </a:r>
            <a:endParaRPr lang="en-US" sz="2400" dirty="0"/>
          </a:p>
        </p:txBody>
      </p:sp>
      <p:sp>
        <p:nvSpPr>
          <p:cNvPr id="5" name="Oval 4"/>
          <p:cNvSpPr/>
          <p:nvPr/>
        </p:nvSpPr>
        <p:spPr>
          <a:xfrm rot="1471964">
            <a:off x="2436309" y="3858131"/>
            <a:ext cx="2501596" cy="131917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14368" y="197946"/>
            <a:ext cx="4255516" cy="461665"/>
          </a:xfrm>
          <a:prstGeom prst="rect">
            <a:avLst/>
          </a:prstGeom>
          <a:noFill/>
        </p:spPr>
        <p:txBody>
          <a:bodyPr wrap="square" rtlCol="0">
            <a:spAutoFit/>
          </a:bodyPr>
          <a:lstStyle/>
          <a:p>
            <a:r>
              <a:rPr lang="en-US" sz="2400" dirty="0" smtClean="0"/>
              <a:t>MW Thick Disk Discovery</a:t>
            </a:r>
          </a:p>
        </p:txBody>
      </p:sp>
    </p:spTree>
    <p:extLst>
      <p:ext uri="{BB962C8B-B14F-4D97-AF65-F5344CB8AC3E}">
        <p14:creationId xmlns:p14="http://schemas.microsoft.com/office/powerpoint/2010/main" val="3910392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0" y="-15895"/>
            <a:ext cx="1224046" cy="369332"/>
          </a:xfrm>
          <a:prstGeom prst="rect">
            <a:avLst/>
          </a:prstGeom>
          <a:noFill/>
        </p:spPr>
        <p:txBody>
          <a:bodyPr wrap="square" rtlCol="0">
            <a:spAutoFit/>
          </a:bodyPr>
          <a:lstStyle/>
          <a:p>
            <a:r>
              <a:rPr lang="en-US" dirty="0" smtClean="0"/>
              <a:t>79 km/s</a:t>
            </a:r>
            <a:endParaRPr lang="en-US" dirty="0"/>
          </a:p>
        </p:txBody>
      </p:sp>
    </p:spTree>
    <p:extLst>
      <p:ext uri="{BB962C8B-B14F-4D97-AF65-F5344CB8AC3E}">
        <p14:creationId xmlns:p14="http://schemas.microsoft.com/office/powerpoint/2010/main" val="1119438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572000" cy="3429000"/>
          </a:xfrm>
          <a:prstGeom prst="rect">
            <a:avLst/>
          </a:prstGeom>
        </p:spPr>
      </p:pic>
      <p:pic>
        <p:nvPicPr>
          <p:cNvPr id="3" name="Picture 2"/>
          <p:cNvPicPr>
            <a:picLocks noChangeAspect="1"/>
          </p:cNvPicPr>
          <p:nvPr/>
        </p:nvPicPr>
        <p:blipFill>
          <a:blip r:embed="rId3"/>
          <a:stretch>
            <a:fillRect/>
          </a:stretch>
        </p:blipFill>
        <p:spPr>
          <a:xfrm>
            <a:off x="4572000" y="0"/>
            <a:ext cx="4572000" cy="3429000"/>
          </a:xfrm>
          <a:prstGeom prst="rect">
            <a:avLst/>
          </a:prstGeom>
        </p:spPr>
      </p:pic>
      <p:sp>
        <p:nvSpPr>
          <p:cNvPr id="4" name="TextBox 3"/>
          <p:cNvSpPr txBox="1"/>
          <p:nvPr/>
        </p:nvSpPr>
        <p:spPr>
          <a:xfrm>
            <a:off x="326112" y="3689634"/>
            <a:ext cx="2849186" cy="1569660"/>
          </a:xfrm>
          <a:prstGeom prst="rect">
            <a:avLst/>
          </a:prstGeom>
          <a:noFill/>
        </p:spPr>
        <p:txBody>
          <a:bodyPr wrap="square" rtlCol="0">
            <a:spAutoFit/>
          </a:bodyPr>
          <a:lstStyle/>
          <a:p>
            <a:r>
              <a:rPr lang="en-US" sz="2400" dirty="0" smtClean="0"/>
              <a:t>High mass galaxies have unstable disks that collapse and form stars efficiently.</a:t>
            </a:r>
          </a:p>
        </p:txBody>
      </p:sp>
      <p:sp>
        <p:nvSpPr>
          <p:cNvPr id="5" name="TextBox 4"/>
          <p:cNvSpPr txBox="1"/>
          <p:nvPr/>
        </p:nvSpPr>
        <p:spPr>
          <a:xfrm>
            <a:off x="4891675" y="3826923"/>
            <a:ext cx="3518574" cy="1200328"/>
          </a:xfrm>
          <a:prstGeom prst="rect">
            <a:avLst/>
          </a:prstGeom>
          <a:noFill/>
        </p:spPr>
        <p:txBody>
          <a:bodyPr wrap="square" rtlCol="0">
            <a:spAutoFit/>
          </a:bodyPr>
          <a:lstStyle/>
          <a:p>
            <a:r>
              <a:rPr lang="en-US" sz="2400" dirty="0" smtClean="0"/>
              <a:t>Low mass galaxies are more stable.  Still gas rich at z=0.</a:t>
            </a:r>
          </a:p>
        </p:txBody>
      </p:sp>
      <p:sp>
        <p:nvSpPr>
          <p:cNvPr id="6" name="TextBox 5"/>
          <p:cNvSpPr txBox="1"/>
          <p:nvPr/>
        </p:nvSpPr>
        <p:spPr>
          <a:xfrm>
            <a:off x="1407429" y="5800448"/>
            <a:ext cx="5715537" cy="830997"/>
          </a:xfrm>
          <a:prstGeom prst="rect">
            <a:avLst/>
          </a:prstGeom>
          <a:noFill/>
        </p:spPr>
        <p:txBody>
          <a:bodyPr wrap="square" rtlCol="0">
            <a:spAutoFit/>
          </a:bodyPr>
          <a:lstStyle/>
          <a:p>
            <a:r>
              <a:rPr lang="en-US" sz="2400" b="1" i="1" dirty="0" smtClean="0"/>
              <a:t>Low mass galaxies don’t have bright thick disks, they have faint thin disks!</a:t>
            </a:r>
          </a:p>
        </p:txBody>
      </p:sp>
    </p:spTree>
    <p:extLst>
      <p:ext uri="{BB962C8B-B14F-4D97-AF65-F5344CB8AC3E}">
        <p14:creationId xmlns:p14="http://schemas.microsoft.com/office/powerpoint/2010/main" val="1583393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rotWithShape="1">
          <a:blip r:embed="rId2">
            <a:extLst>
              <a:ext uri="{28A0092B-C50C-407E-A947-70E740481C1C}">
                <a14:useLocalDpi xmlns:a14="http://schemas.microsoft.com/office/drawing/2010/main" val="0"/>
              </a:ext>
            </a:extLst>
          </a:blip>
          <a:srcRect l="10236" t="11534" r="20183" b="13438"/>
          <a:stretch/>
        </p:blipFill>
        <p:spPr bwMode="auto">
          <a:xfrm>
            <a:off x="1077203" y="1503956"/>
            <a:ext cx="69056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Rectangle 2"/>
          <p:cNvSpPr/>
          <p:nvPr/>
        </p:nvSpPr>
        <p:spPr>
          <a:xfrm>
            <a:off x="3610930" y="2080729"/>
            <a:ext cx="2019675" cy="88737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723502" y="2340822"/>
            <a:ext cx="4146452" cy="3824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33333" y="3631206"/>
            <a:ext cx="6868447" cy="2308324"/>
          </a:xfrm>
          <a:prstGeom prst="rect">
            <a:avLst/>
          </a:prstGeom>
          <a:noFill/>
        </p:spPr>
        <p:txBody>
          <a:bodyPr wrap="square" rtlCol="0">
            <a:spAutoFit/>
          </a:bodyPr>
          <a:lstStyle/>
          <a:p>
            <a:r>
              <a:rPr lang="en-US" sz="2400" dirty="0" smtClean="0"/>
              <a:t>Does the MW story work for lower mass systems?</a:t>
            </a:r>
            <a:br>
              <a:rPr lang="en-US" sz="2400" dirty="0" smtClean="0"/>
            </a:br>
            <a:r>
              <a:rPr lang="en-US" sz="2400" dirty="0" smtClean="0"/>
              <a:t/>
            </a:r>
            <a:br>
              <a:rPr lang="en-US" sz="2400" dirty="0" smtClean="0"/>
            </a:br>
            <a:r>
              <a:rPr lang="en-US" sz="2400" dirty="0" smtClean="0"/>
              <a:t>Sure looks like the thick disk is shorter and older.  Could be formed thick in early mergers.</a:t>
            </a:r>
          </a:p>
          <a:p>
            <a:endParaRPr lang="en-US" sz="2400" dirty="0"/>
          </a:p>
          <a:p>
            <a:r>
              <a:rPr lang="en-US" sz="2400" dirty="0" smtClean="0"/>
              <a:t>But there are some strange thick disks out there…</a:t>
            </a:r>
          </a:p>
        </p:txBody>
      </p:sp>
    </p:spTree>
    <p:extLst>
      <p:ext uri="{BB962C8B-B14F-4D97-AF65-F5344CB8AC3E}">
        <p14:creationId xmlns:p14="http://schemas.microsoft.com/office/powerpoint/2010/main" val="1119438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9221" y="960735"/>
            <a:ext cx="7607300" cy="5435600"/>
          </a:xfrm>
          <a:prstGeom prst="rect">
            <a:avLst/>
          </a:prstGeom>
        </p:spPr>
      </p:pic>
      <p:sp>
        <p:nvSpPr>
          <p:cNvPr id="3" name="TextBox 2"/>
          <p:cNvSpPr txBox="1"/>
          <p:nvPr/>
        </p:nvSpPr>
        <p:spPr>
          <a:xfrm>
            <a:off x="188801" y="6396335"/>
            <a:ext cx="3879014" cy="461665"/>
          </a:xfrm>
          <a:prstGeom prst="rect">
            <a:avLst/>
          </a:prstGeom>
          <a:noFill/>
        </p:spPr>
        <p:txBody>
          <a:bodyPr wrap="square" rtlCol="0">
            <a:spAutoFit/>
          </a:bodyPr>
          <a:lstStyle/>
          <a:p>
            <a:r>
              <a:rPr lang="en-US" sz="2400" dirty="0" smtClean="0"/>
              <a:t>Yoachim &amp; Dalcanton, 2008</a:t>
            </a:r>
          </a:p>
        </p:txBody>
      </p:sp>
      <p:sp>
        <p:nvSpPr>
          <p:cNvPr id="4" name="TextBox 3"/>
          <p:cNvSpPr txBox="1"/>
          <p:nvPr/>
        </p:nvSpPr>
        <p:spPr>
          <a:xfrm>
            <a:off x="188801" y="129738"/>
            <a:ext cx="6911091" cy="830997"/>
          </a:xfrm>
          <a:prstGeom prst="rect">
            <a:avLst/>
          </a:prstGeom>
          <a:noFill/>
        </p:spPr>
        <p:txBody>
          <a:bodyPr wrap="square" rtlCol="0">
            <a:spAutoFit/>
          </a:bodyPr>
          <a:lstStyle/>
          <a:p>
            <a:r>
              <a:rPr lang="en-US" sz="2400" dirty="0" err="1" smtClean="0"/>
              <a:t>Kinematically</a:t>
            </a:r>
            <a:r>
              <a:rPr lang="en-US" sz="2400" dirty="0" smtClean="0"/>
              <a:t>, most thick disks look like the MW thick disk (thick disk stars have slight lag)</a:t>
            </a:r>
          </a:p>
        </p:txBody>
      </p:sp>
    </p:spTree>
    <p:extLst>
      <p:ext uri="{BB962C8B-B14F-4D97-AF65-F5344CB8AC3E}">
        <p14:creationId xmlns:p14="http://schemas.microsoft.com/office/powerpoint/2010/main" val="21988881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400" y="660400"/>
            <a:ext cx="7810500" cy="5537200"/>
          </a:xfrm>
          <a:prstGeom prst="rect">
            <a:avLst/>
          </a:prstGeom>
        </p:spPr>
      </p:pic>
    </p:spTree>
    <p:extLst>
      <p:ext uri="{BB962C8B-B14F-4D97-AF65-F5344CB8AC3E}">
        <p14:creationId xmlns:p14="http://schemas.microsoft.com/office/powerpoint/2010/main" val="1119438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153087"/>
            <a:ext cx="7454900" cy="5499100"/>
          </a:xfrm>
          <a:prstGeom prst="rect">
            <a:avLst/>
          </a:prstGeom>
        </p:spPr>
      </p:pic>
      <p:sp>
        <p:nvSpPr>
          <p:cNvPr id="3" name="TextBox 2"/>
          <p:cNvSpPr txBox="1"/>
          <p:nvPr/>
        </p:nvSpPr>
        <p:spPr>
          <a:xfrm>
            <a:off x="2622586" y="5786805"/>
            <a:ext cx="5670514" cy="461665"/>
          </a:xfrm>
          <a:prstGeom prst="rect">
            <a:avLst/>
          </a:prstGeom>
          <a:noFill/>
        </p:spPr>
        <p:txBody>
          <a:bodyPr wrap="square" rtlCol="0">
            <a:spAutoFit/>
          </a:bodyPr>
          <a:lstStyle/>
          <a:p>
            <a:r>
              <a:rPr lang="en-US" sz="2400" dirty="0" smtClean="0"/>
              <a:t>The best-fit is a counter-rotating thick disk</a:t>
            </a:r>
          </a:p>
        </p:txBody>
      </p:sp>
    </p:spTree>
    <p:extLst>
      <p:ext uri="{BB962C8B-B14F-4D97-AF65-F5344CB8AC3E}">
        <p14:creationId xmlns:p14="http://schemas.microsoft.com/office/powerpoint/2010/main" val="1119438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75000" y="3535450"/>
            <a:ext cx="5969000" cy="3322550"/>
          </a:xfrm>
          <a:prstGeom prst="rect">
            <a:avLst/>
          </a:prstGeom>
        </p:spPr>
      </p:pic>
      <p:pic>
        <p:nvPicPr>
          <p:cNvPr id="7" name="Picture 6"/>
          <p:cNvPicPr>
            <a:picLocks noChangeAspect="1"/>
          </p:cNvPicPr>
          <p:nvPr/>
        </p:nvPicPr>
        <p:blipFill>
          <a:blip r:embed="rId3"/>
          <a:stretch>
            <a:fillRect/>
          </a:stretch>
        </p:blipFill>
        <p:spPr>
          <a:xfrm>
            <a:off x="170873" y="0"/>
            <a:ext cx="3571395" cy="3648364"/>
          </a:xfrm>
          <a:prstGeom prst="rect">
            <a:avLst/>
          </a:prstGeom>
        </p:spPr>
      </p:pic>
      <p:sp>
        <p:nvSpPr>
          <p:cNvPr id="8" name="TextBox 7"/>
          <p:cNvSpPr txBox="1"/>
          <p:nvPr/>
        </p:nvSpPr>
        <p:spPr>
          <a:xfrm>
            <a:off x="4248727" y="450273"/>
            <a:ext cx="3303333" cy="1938992"/>
          </a:xfrm>
          <a:prstGeom prst="rect">
            <a:avLst/>
          </a:prstGeom>
          <a:noFill/>
        </p:spPr>
        <p:txBody>
          <a:bodyPr wrap="square" rtlCol="0">
            <a:spAutoFit/>
          </a:bodyPr>
          <a:lstStyle/>
          <a:p>
            <a:r>
              <a:rPr lang="en-US" sz="2400" dirty="0" smtClean="0"/>
              <a:t>NGC 4013.  Requires Disks to be dynamically stable.  Can’t fit the system with only 2 disk components.</a:t>
            </a:r>
            <a:endParaRPr lang="en-US" sz="2400" dirty="0"/>
          </a:p>
        </p:txBody>
      </p:sp>
      <p:sp>
        <p:nvSpPr>
          <p:cNvPr id="9" name="TextBox 8"/>
          <p:cNvSpPr txBox="1"/>
          <p:nvPr/>
        </p:nvSpPr>
        <p:spPr>
          <a:xfrm>
            <a:off x="170872" y="6280666"/>
            <a:ext cx="2729805" cy="461665"/>
          </a:xfrm>
          <a:prstGeom prst="rect">
            <a:avLst/>
          </a:prstGeom>
          <a:noFill/>
        </p:spPr>
        <p:txBody>
          <a:bodyPr wrap="square" rtlCol="0">
            <a:spAutoFit/>
          </a:bodyPr>
          <a:lstStyle/>
          <a:p>
            <a:r>
              <a:rPr lang="en-US" sz="2400" dirty="0" err="1" smtClean="0"/>
              <a:t>Comerón</a:t>
            </a:r>
            <a:r>
              <a:rPr lang="en-US" sz="2400" dirty="0" smtClean="0"/>
              <a:t> et al, 2011</a:t>
            </a:r>
            <a:endParaRPr lang="en-US" sz="2400" dirty="0"/>
          </a:p>
        </p:txBody>
      </p:sp>
    </p:spTree>
    <p:extLst>
      <p:ext uri="{BB962C8B-B14F-4D97-AF65-F5344CB8AC3E}">
        <p14:creationId xmlns:p14="http://schemas.microsoft.com/office/powerpoint/2010/main" val="319167077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55608"/>
            <a:ext cx="8247125" cy="1938992"/>
          </a:xfrm>
          <a:prstGeom prst="rect">
            <a:avLst/>
          </a:prstGeom>
          <a:noFill/>
        </p:spPr>
        <p:txBody>
          <a:bodyPr wrap="square" rtlCol="0">
            <a:spAutoFit/>
          </a:bodyPr>
          <a:lstStyle/>
          <a:p>
            <a:r>
              <a:rPr lang="en-US" sz="2400" dirty="0" smtClean="0"/>
              <a:t>The early formation is a nice scenario, then the later star formation efficiency could explain the trend of thick disk mass fraction</a:t>
            </a:r>
          </a:p>
          <a:p>
            <a:endParaRPr lang="en-US" sz="2400" dirty="0"/>
          </a:p>
          <a:p>
            <a:r>
              <a:rPr lang="en-US" sz="2400" dirty="0" smtClean="0"/>
              <a:t>But the odd-balls seem to demand late mergers play some role</a:t>
            </a:r>
          </a:p>
        </p:txBody>
      </p:sp>
      <p:pic>
        <p:nvPicPr>
          <p:cNvPr id="3" name="Picture 2"/>
          <p:cNvPicPr>
            <a:picLocks noChangeAspect="1"/>
          </p:cNvPicPr>
          <p:nvPr/>
        </p:nvPicPr>
        <p:blipFill>
          <a:blip r:embed="rId2"/>
          <a:stretch>
            <a:fillRect/>
          </a:stretch>
        </p:blipFill>
        <p:spPr>
          <a:xfrm>
            <a:off x="0" y="2175160"/>
            <a:ext cx="6729399" cy="3786165"/>
          </a:xfrm>
          <a:prstGeom prst="rect">
            <a:avLst/>
          </a:prstGeom>
        </p:spPr>
      </p:pic>
      <p:cxnSp>
        <p:nvCxnSpPr>
          <p:cNvPr id="5" name="Straight Arrow Connector 4"/>
          <p:cNvCxnSpPr>
            <a:stCxn id="3" idx="3"/>
          </p:cNvCxnSpPr>
          <p:nvPr/>
        </p:nvCxnSpPr>
        <p:spPr>
          <a:xfrm flipV="1">
            <a:off x="6729399" y="3054674"/>
            <a:ext cx="616696" cy="101356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a:stCxn id="3" idx="3"/>
          </p:cNvCxnSpPr>
          <p:nvPr/>
        </p:nvCxnSpPr>
        <p:spPr>
          <a:xfrm>
            <a:off x="6729399" y="4068243"/>
            <a:ext cx="693720" cy="10286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rotWithShape="1">
          <a:blip r:embed="rId3"/>
          <a:srcRect l="31304" t="22118" r="30505" b="25299"/>
          <a:stretch/>
        </p:blipFill>
        <p:spPr>
          <a:xfrm>
            <a:off x="7436098" y="2175160"/>
            <a:ext cx="1433388" cy="1480152"/>
          </a:xfrm>
          <a:prstGeom prst="rect">
            <a:avLst/>
          </a:prstGeom>
        </p:spPr>
      </p:pic>
      <p:pic>
        <p:nvPicPr>
          <p:cNvPr id="11" name="Picture 10"/>
          <p:cNvPicPr>
            <a:picLocks noChangeAspect="1"/>
          </p:cNvPicPr>
          <p:nvPr/>
        </p:nvPicPr>
        <p:blipFill rotWithShape="1">
          <a:blip r:embed="rId4"/>
          <a:srcRect l="42436" t="11650" r="39568" b="14533"/>
          <a:stretch/>
        </p:blipFill>
        <p:spPr>
          <a:xfrm>
            <a:off x="7818098" y="4193734"/>
            <a:ext cx="669388" cy="2059330"/>
          </a:xfrm>
          <a:prstGeom prst="rect">
            <a:avLst/>
          </a:prstGeom>
        </p:spPr>
      </p:pic>
      <p:sp>
        <p:nvSpPr>
          <p:cNvPr id="8" name="TextBox 7"/>
          <p:cNvSpPr txBox="1"/>
          <p:nvPr/>
        </p:nvSpPr>
        <p:spPr>
          <a:xfrm>
            <a:off x="313391" y="6235295"/>
            <a:ext cx="2375172" cy="461665"/>
          </a:xfrm>
          <a:prstGeom prst="rect">
            <a:avLst/>
          </a:prstGeom>
          <a:noFill/>
        </p:spPr>
        <p:txBody>
          <a:bodyPr wrap="square" rtlCol="0">
            <a:spAutoFit/>
          </a:bodyPr>
          <a:lstStyle/>
          <a:p>
            <a:r>
              <a:rPr lang="en-US" sz="2400" dirty="0" smtClean="0"/>
              <a:t>Brook et al, 2005</a:t>
            </a:r>
          </a:p>
        </p:txBody>
      </p:sp>
    </p:spTree>
    <p:extLst>
      <p:ext uri="{BB962C8B-B14F-4D97-AF65-F5344CB8AC3E}">
        <p14:creationId xmlns:p14="http://schemas.microsoft.com/office/powerpoint/2010/main" val="98101523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2636" y="213572"/>
            <a:ext cx="8869870" cy="3613198"/>
            <a:chOff x="1077203" y="1503956"/>
            <a:chExt cx="6905625" cy="2127250"/>
          </a:xfrm>
        </p:grpSpPr>
        <p:pic>
          <p:nvPicPr>
            <p:cNvPr id="2" name="Picture 2"/>
            <p:cNvPicPr>
              <a:picLocks noChangeArrowheads="1"/>
            </p:cNvPicPr>
            <p:nvPr/>
          </p:nvPicPr>
          <p:blipFill rotWithShape="1">
            <a:blip r:embed="rId2">
              <a:extLst>
                <a:ext uri="{28A0092B-C50C-407E-A947-70E740481C1C}">
                  <a14:useLocalDpi xmlns:a14="http://schemas.microsoft.com/office/drawing/2010/main" val="0"/>
                </a:ext>
              </a:extLst>
            </a:blip>
            <a:srcRect l="10236" t="11534" r="20183" b="13438"/>
            <a:stretch/>
          </p:blipFill>
          <p:spPr bwMode="auto">
            <a:xfrm>
              <a:off x="1077203" y="1503956"/>
              <a:ext cx="69056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 name="Rectangle 2"/>
            <p:cNvSpPr/>
            <p:nvPr/>
          </p:nvSpPr>
          <p:spPr>
            <a:xfrm>
              <a:off x="3610930" y="2080729"/>
              <a:ext cx="2019675" cy="88737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723502" y="2340822"/>
              <a:ext cx="4146452" cy="3824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3057401" y="3826770"/>
            <a:ext cx="5146408" cy="3046988"/>
          </a:xfrm>
          <a:prstGeom prst="rect">
            <a:avLst/>
          </a:prstGeom>
          <a:noFill/>
        </p:spPr>
        <p:txBody>
          <a:bodyPr wrap="square" rtlCol="0">
            <a:spAutoFit/>
          </a:bodyPr>
          <a:lstStyle/>
          <a:p>
            <a:r>
              <a:rPr lang="en-US" sz="2400" dirty="0" smtClean="0"/>
              <a:t>Are there stars here?</a:t>
            </a:r>
          </a:p>
          <a:p>
            <a:r>
              <a:rPr lang="en-US" sz="2400" dirty="0" smtClean="0"/>
              <a:t>Did they get there via migration from the interior?</a:t>
            </a:r>
          </a:p>
          <a:p>
            <a:endParaRPr lang="en-US" sz="2400" dirty="0"/>
          </a:p>
          <a:p>
            <a:r>
              <a:rPr lang="en-US" sz="2400" dirty="0" smtClean="0"/>
              <a:t>Can radial migration happen w/o building a bulge?</a:t>
            </a:r>
          </a:p>
          <a:p>
            <a:endParaRPr lang="en-US" sz="2400" dirty="0"/>
          </a:p>
          <a:p>
            <a:r>
              <a:rPr lang="en-US" sz="2400" dirty="0" smtClean="0"/>
              <a:t>Do thick disks flare?</a:t>
            </a:r>
            <a:endParaRPr lang="en-US" sz="2400" dirty="0"/>
          </a:p>
        </p:txBody>
      </p:sp>
      <p:cxnSp>
        <p:nvCxnSpPr>
          <p:cNvPr id="7" name="Curved Connector 6"/>
          <p:cNvCxnSpPr/>
          <p:nvPr/>
        </p:nvCxnSpPr>
        <p:spPr>
          <a:xfrm rot="16200000" flipV="1">
            <a:off x="5999153" y="3183552"/>
            <a:ext cx="1522197" cy="556021"/>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86147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4093" y="0"/>
            <a:ext cx="4128416" cy="6544586"/>
          </a:xfrm>
          <a:prstGeom prst="rect">
            <a:avLst/>
          </a:prstGeom>
        </p:spPr>
      </p:pic>
      <p:sp>
        <p:nvSpPr>
          <p:cNvPr id="4" name="TextBox 3"/>
          <p:cNvSpPr txBox="1"/>
          <p:nvPr/>
        </p:nvSpPr>
        <p:spPr>
          <a:xfrm>
            <a:off x="4799827" y="445378"/>
            <a:ext cx="3100919" cy="1200328"/>
          </a:xfrm>
          <a:prstGeom prst="rect">
            <a:avLst/>
          </a:prstGeom>
          <a:noFill/>
        </p:spPr>
        <p:txBody>
          <a:bodyPr wrap="square" rtlCol="0">
            <a:spAutoFit/>
          </a:bodyPr>
          <a:lstStyle/>
          <a:p>
            <a:r>
              <a:rPr lang="en-US" sz="2400" dirty="0" smtClean="0"/>
              <a:t>HST observations show all stars truncate at the same radius</a:t>
            </a:r>
          </a:p>
        </p:txBody>
      </p:sp>
      <p:sp>
        <p:nvSpPr>
          <p:cNvPr id="5" name="TextBox 4"/>
          <p:cNvSpPr txBox="1"/>
          <p:nvPr/>
        </p:nvSpPr>
        <p:spPr>
          <a:xfrm>
            <a:off x="5443102" y="6086731"/>
            <a:ext cx="3414310" cy="461665"/>
          </a:xfrm>
          <a:prstGeom prst="rect">
            <a:avLst/>
          </a:prstGeom>
          <a:noFill/>
        </p:spPr>
        <p:txBody>
          <a:bodyPr wrap="square" rtlCol="0">
            <a:spAutoFit/>
          </a:bodyPr>
          <a:lstStyle/>
          <a:p>
            <a:r>
              <a:rPr lang="en-US" sz="2400" dirty="0" smtClean="0"/>
              <a:t>de Jong et al, 2007</a:t>
            </a:r>
          </a:p>
        </p:txBody>
      </p:sp>
    </p:spTree>
    <p:extLst>
      <p:ext uri="{BB962C8B-B14F-4D97-AF65-F5344CB8AC3E}">
        <p14:creationId xmlns:p14="http://schemas.microsoft.com/office/powerpoint/2010/main" val="1289867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7815" y="6037349"/>
            <a:ext cx="2441149" cy="830997"/>
          </a:xfrm>
          <a:prstGeom prst="rect">
            <a:avLst/>
          </a:prstGeom>
          <a:noFill/>
        </p:spPr>
        <p:txBody>
          <a:bodyPr wrap="square" rtlCol="0">
            <a:spAutoFit/>
          </a:bodyPr>
          <a:lstStyle/>
          <a:p>
            <a:r>
              <a:rPr lang="en-US" sz="2400" dirty="0" err="1" smtClean="0"/>
              <a:t>Bensby</a:t>
            </a:r>
            <a:r>
              <a:rPr lang="en-US" sz="2400" dirty="0" smtClean="0"/>
              <a:t> et al, 2004 &amp; 2005</a:t>
            </a:r>
          </a:p>
        </p:txBody>
      </p:sp>
      <p:pic>
        <p:nvPicPr>
          <p:cNvPr id="4" name="Picture 3"/>
          <p:cNvPicPr>
            <a:picLocks noChangeAspect="1"/>
          </p:cNvPicPr>
          <p:nvPr/>
        </p:nvPicPr>
        <p:blipFill>
          <a:blip r:embed="rId2"/>
          <a:stretch>
            <a:fillRect/>
          </a:stretch>
        </p:blipFill>
        <p:spPr>
          <a:xfrm>
            <a:off x="3905258" y="1945444"/>
            <a:ext cx="5238742" cy="4912556"/>
          </a:xfrm>
          <a:prstGeom prst="rect">
            <a:avLst/>
          </a:prstGeom>
        </p:spPr>
      </p:pic>
      <p:pic>
        <p:nvPicPr>
          <p:cNvPr id="2" name="Picture 1"/>
          <p:cNvPicPr>
            <a:picLocks noChangeAspect="1"/>
          </p:cNvPicPr>
          <p:nvPr/>
        </p:nvPicPr>
        <p:blipFill>
          <a:blip r:embed="rId3"/>
          <a:stretch>
            <a:fillRect/>
          </a:stretch>
        </p:blipFill>
        <p:spPr>
          <a:xfrm>
            <a:off x="0" y="26071"/>
            <a:ext cx="6361962" cy="3279945"/>
          </a:xfrm>
          <a:prstGeom prst="rect">
            <a:avLst/>
          </a:prstGeom>
        </p:spPr>
      </p:pic>
      <p:sp>
        <p:nvSpPr>
          <p:cNvPr id="5" name="TextBox 4"/>
          <p:cNvSpPr txBox="1"/>
          <p:nvPr/>
        </p:nvSpPr>
        <p:spPr>
          <a:xfrm>
            <a:off x="181437" y="3546531"/>
            <a:ext cx="3282356" cy="1938992"/>
          </a:xfrm>
          <a:prstGeom prst="rect">
            <a:avLst/>
          </a:prstGeom>
          <a:noFill/>
        </p:spPr>
        <p:txBody>
          <a:bodyPr wrap="square" rtlCol="0">
            <a:spAutoFit/>
          </a:bodyPr>
          <a:lstStyle/>
          <a:p>
            <a:r>
              <a:rPr lang="en-US" sz="2400" dirty="0" smtClean="0"/>
              <a:t>~100 F &amp; G dwarfs</a:t>
            </a:r>
          </a:p>
          <a:p>
            <a:endParaRPr lang="en-US" sz="2400" dirty="0"/>
          </a:p>
          <a:p>
            <a:r>
              <a:rPr lang="en-US" sz="2400" dirty="0" smtClean="0"/>
              <a:t>Kinematic selection reveals two chemical composition sequences</a:t>
            </a:r>
          </a:p>
        </p:txBody>
      </p:sp>
      <p:cxnSp>
        <p:nvCxnSpPr>
          <p:cNvPr id="6" name="Straight Connector 5"/>
          <p:cNvCxnSpPr/>
          <p:nvPr/>
        </p:nvCxnSpPr>
        <p:spPr>
          <a:xfrm>
            <a:off x="2078276" y="1123476"/>
            <a:ext cx="3463792" cy="1152902"/>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698908" y="562633"/>
            <a:ext cx="2705057" cy="907253"/>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86052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2685"/>
            <a:ext cx="3480286" cy="461665"/>
          </a:xfrm>
          <a:prstGeom prst="rect">
            <a:avLst/>
          </a:prstGeom>
          <a:noFill/>
        </p:spPr>
        <p:txBody>
          <a:bodyPr wrap="square" rtlCol="0">
            <a:spAutoFit/>
          </a:bodyPr>
          <a:lstStyle/>
          <a:p>
            <a:r>
              <a:rPr lang="en-US" sz="2400" dirty="0" smtClean="0"/>
              <a:t>S4G disk truncations</a:t>
            </a:r>
          </a:p>
        </p:txBody>
      </p:sp>
      <p:pic>
        <p:nvPicPr>
          <p:cNvPr id="3" name="Picture 2"/>
          <p:cNvPicPr>
            <a:picLocks noChangeAspect="1"/>
          </p:cNvPicPr>
          <p:nvPr/>
        </p:nvPicPr>
        <p:blipFill>
          <a:blip r:embed="rId2"/>
          <a:stretch>
            <a:fillRect/>
          </a:stretch>
        </p:blipFill>
        <p:spPr>
          <a:xfrm>
            <a:off x="0" y="775079"/>
            <a:ext cx="7112000" cy="4216400"/>
          </a:xfrm>
          <a:prstGeom prst="rect">
            <a:avLst/>
          </a:prstGeom>
        </p:spPr>
      </p:pic>
      <p:sp>
        <p:nvSpPr>
          <p:cNvPr id="4" name="TextBox 3"/>
          <p:cNvSpPr txBox="1"/>
          <p:nvPr/>
        </p:nvSpPr>
        <p:spPr>
          <a:xfrm>
            <a:off x="6414195" y="6309541"/>
            <a:ext cx="2729805" cy="461665"/>
          </a:xfrm>
          <a:prstGeom prst="rect">
            <a:avLst/>
          </a:prstGeom>
          <a:noFill/>
        </p:spPr>
        <p:txBody>
          <a:bodyPr wrap="square" rtlCol="0">
            <a:spAutoFit/>
          </a:bodyPr>
          <a:lstStyle/>
          <a:p>
            <a:r>
              <a:rPr lang="en-US" sz="2400" dirty="0" err="1" smtClean="0"/>
              <a:t>Comerón</a:t>
            </a:r>
            <a:r>
              <a:rPr lang="en-US" sz="2400" dirty="0" smtClean="0"/>
              <a:t> et al, 2012</a:t>
            </a:r>
            <a:endParaRPr lang="en-US" sz="2400" dirty="0"/>
          </a:p>
        </p:txBody>
      </p:sp>
      <p:sp>
        <p:nvSpPr>
          <p:cNvPr id="5" name="TextBox 4"/>
          <p:cNvSpPr txBox="1"/>
          <p:nvPr/>
        </p:nvSpPr>
        <p:spPr>
          <a:xfrm>
            <a:off x="105151" y="5225854"/>
            <a:ext cx="9038849" cy="1200328"/>
          </a:xfrm>
          <a:prstGeom prst="rect">
            <a:avLst/>
          </a:prstGeom>
          <a:noFill/>
        </p:spPr>
        <p:txBody>
          <a:bodyPr wrap="square" rtlCol="0">
            <a:spAutoFit/>
          </a:bodyPr>
          <a:lstStyle/>
          <a:p>
            <a:pPr marL="342900" indent="-342900">
              <a:buFont typeface="Arial"/>
              <a:buChar char="•"/>
            </a:pPr>
            <a:r>
              <a:rPr lang="en-US" sz="2400" dirty="0" smtClean="0"/>
              <a:t>31% of thick disks truncate (at about the same spot an the thin disk)</a:t>
            </a:r>
          </a:p>
          <a:p>
            <a:pPr marL="342900" indent="-342900">
              <a:buFont typeface="Arial"/>
              <a:buChar char="•"/>
            </a:pPr>
            <a:r>
              <a:rPr lang="en-US" sz="2400" dirty="0" smtClean="0"/>
              <a:t>Several cases where the thin disk truncates and the thick disk continues</a:t>
            </a:r>
          </a:p>
        </p:txBody>
      </p:sp>
    </p:spTree>
    <p:extLst>
      <p:ext uri="{BB962C8B-B14F-4D97-AF65-F5344CB8AC3E}">
        <p14:creationId xmlns:p14="http://schemas.microsoft.com/office/powerpoint/2010/main" val="563448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2808" y="1355726"/>
            <a:ext cx="6865509" cy="2677656"/>
          </a:xfrm>
          <a:prstGeom prst="rect">
            <a:avLst/>
          </a:prstGeom>
          <a:noFill/>
        </p:spPr>
        <p:txBody>
          <a:bodyPr wrap="square" rtlCol="0">
            <a:spAutoFit/>
          </a:bodyPr>
          <a:lstStyle/>
          <a:p>
            <a:r>
              <a:rPr lang="en-US" sz="2400" dirty="0" smtClean="0"/>
              <a:t>Simulations increased their resolution </a:t>
            </a:r>
          </a:p>
          <a:p>
            <a:endParaRPr lang="en-US" sz="2400" dirty="0" smtClean="0"/>
          </a:p>
          <a:p>
            <a:r>
              <a:rPr lang="en-US" sz="2400" dirty="0" smtClean="0"/>
              <a:t>SEGUE increased stellar observations several orders of magnitude</a:t>
            </a:r>
          </a:p>
          <a:p>
            <a:endParaRPr lang="en-US" sz="2400" dirty="0"/>
          </a:p>
          <a:p>
            <a:r>
              <a:rPr lang="en-US" sz="2400" dirty="0" smtClean="0"/>
              <a:t>How can we move past the ~50 galaxy sample limit for thick disks?</a:t>
            </a:r>
          </a:p>
        </p:txBody>
      </p:sp>
    </p:spTree>
    <p:extLst>
      <p:ext uri="{BB962C8B-B14F-4D97-AF65-F5344CB8AC3E}">
        <p14:creationId xmlns:p14="http://schemas.microsoft.com/office/powerpoint/2010/main" val="3550625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7602" y="596680"/>
            <a:ext cx="3666397" cy="2749798"/>
          </a:xfrm>
          <a:prstGeom prst="rect">
            <a:avLst/>
          </a:prstGeom>
        </p:spPr>
      </p:pic>
      <p:sp>
        <p:nvSpPr>
          <p:cNvPr id="3" name="TextBox 2"/>
          <p:cNvSpPr txBox="1"/>
          <p:nvPr/>
        </p:nvSpPr>
        <p:spPr>
          <a:xfrm>
            <a:off x="459016" y="175506"/>
            <a:ext cx="4743175" cy="3046988"/>
          </a:xfrm>
          <a:prstGeom prst="rect">
            <a:avLst/>
          </a:prstGeom>
          <a:noFill/>
        </p:spPr>
        <p:txBody>
          <a:bodyPr wrap="square" rtlCol="0">
            <a:spAutoFit/>
          </a:bodyPr>
          <a:lstStyle/>
          <a:p>
            <a:r>
              <a:rPr lang="en-US" sz="2400" dirty="0" smtClean="0"/>
              <a:t>LSST</a:t>
            </a:r>
          </a:p>
          <a:p>
            <a:r>
              <a:rPr lang="en-US" sz="2400" dirty="0" smtClean="0"/>
              <a:t>8.4m telescope</a:t>
            </a:r>
          </a:p>
          <a:p>
            <a:r>
              <a:rPr lang="en-US" sz="2400" dirty="0" smtClean="0"/>
              <a:t>3.5 </a:t>
            </a:r>
            <a:r>
              <a:rPr lang="en-US" sz="2400" dirty="0" err="1" smtClean="0"/>
              <a:t>Gigapixel</a:t>
            </a:r>
            <a:r>
              <a:rPr lang="en-US" sz="2400" dirty="0" smtClean="0"/>
              <a:t> camera</a:t>
            </a:r>
          </a:p>
          <a:p>
            <a:r>
              <a:rPr lang="en-US" sz="2400" i="1" dirty="0" err="1" smtClean="0"/>
              <a:t>ugrizy</a:t>
            </a:r>
            <a:r>
              <a:rPr lang="en-US" sz="2400" dirty="0" smtClean="0"/>
              <a:t> filters</a:t>
            </a:r>
          </a:p>
          <a:p>
            <a:r>
              <a:rPr lang="en-US" sz="2400" dirty="0" smtClean="0"/>
              <a:t>10 year survey</a:t>
            </a:r>
          </a:p>
          <a:p>
            <a:r>
              <a:rPr lang="en-US" sz="2400" dirty="0" smtClean="0"/>
              <a:t>Imaging ~the entire sky in two filters every week</a:t>
            </a:r>
          </a:p>
          <a:p>
            <a:r>
              <a:rPr lang="en-US" sz="2400" dirty="0" smtClean="0"/>
              <a:t>Operations starting ~2022</a:t>
            </a:r>
            <a:endParaRPr lang="en-US" sz="2400" dirty="0"/>
          </a:p>
        </p:txBody>
      </p:sp>
      <p:pic>
        <p:nvPicPr>
          <p:cNvPr id="4" name="Picture 3"/>
          <p:cNvPicPr>
            <a:picLocks noChangeAspect="1"/>
          </p:cNvPicPr>
          <p:nvPr/>
        </p:nvPicPr>
        <p:blipFill>
          <a:blip r:embed="rId3"/>
          <a:stretch>
            <a:fillRect/>
          </a:stretch>
        </p:blipFill>
        <p:spPr>
          <a:xfrm>
            <a:off x="4847106" y="3958918"/>
            <a:ext cx="4181432" cy="2692842"/>
          </a:xfrm>
          <a:prstGeom prst="rect">
            <a:avLst/>
          </a:prstGeom>
        </p:spPr>
      </p:pic>
      <p:pic>
        <p:nvPicPr>
          <p:cNvPr id="5" name="Picture 4"/>
          <p:cNvPicPr>
            <a:picLocks noChangeAspect="1"/>
          </p:cNvPicPr>
          <p:nvPr/>
        </p:nvPicPr>
        <p:blipFill>
          <a:blip r:embed="rId4"/>
          <a:stretch>
            <a:fillRect/>
          </a:stretch>
        </p:blipFill>
        <p:spPr>
          <a:xfrm>
            <a:off x="734281" y="3760972"/>
            <a:ext cx="3257150" cy="3097027"/>
          </a:xfrm>
          <a:prstGeom prst="rect">
            <a:avLst/>
          </a:prstGeom>
        </p:spPr>
      </p:pic>
    </p:spTree>
    <p:extLst>
      <p:ext uri="{BB962C8B-B14F-4D97-AF65-F5344CB8AC3E}">
        <p14:creationId xmlns:p14="http://schemas.microsoft.com/office/powerpoint/2010/main" val="2765088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493" y="901898"/>
            <a:ext cx="6976318" cy="523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3186" name="Rectangle 2"/>
          <p:cNvSpPr>
            <a:spLocks/>
          </p:cNvSpPr>
          <p:nvPr/>
        </p:nvSpPr>
        <p:spPr bwMode="auto">
          <a:xfrm>
            <a:off x="2512591" y="6320612"/>
            <a:ext cx="2634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Arial" charset="0"/>
              </a:rPr>
              <a:t>53.9s on 2.5m (SDSS)</a:t>
            </a:r>
          </a:p>
        </p:txBody>
      </p:sp>
      <p:sp>
        <p:nvSpPr>
          <p:cNvPr id="93187" name="Rectangle 3"/>
          <p:cNvSpPr>
            <a:spLocks/>
          </p:cNvSpPr>
          <p:nvPr/>
        </p:nvSpPr>
        <p:spPr bwMode="auto">
          <a:xfrm>
            <a:off x="646287" y="258872"/>
            <a:ext cx="10954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dirty="0">
                <a:solidFill>
                  <a:schemeClr val="tx1"/>
                </a:solidFill>
                <a:ea typeface="ＭＳ Ｐゴシック" charset="0"/>
                <a:cs typeface="Arial" charset="0"/>
              </a:rPr>
              <a:t>Going Deep</a:t>
            </a:r>
          </a:p>
        </p:txBody>
      </p:sp>
    </p:spTree>
    <p:extLst>
      <p:ext uri="{BB962C8B-B14F-4D97-AF65-F5344CB8AC3E}">
        <p14:creationId xmlns:p14="http://schemas.microsoft.com/office/powerpoint/2010/main" val="1023262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rrowheads="1"/>
          </p:cNvPicPr>
          <p:nvPr/>
        </p:nvPicPr>
        <p:blipFill>
          <a:blip r:embed="rId2">
            <a:extLst>
              <a:ext uri="{28A0092B-C50C-407E-A947-70E740481C1C}">
                <a14:useLocalDpi xmlns:a14="http://schemas.microsoft.com/office/drawing/2010/main" val="0"/>
              </a:ext>
            </a:extLst>
          </a:blip>
          <a:srcRect l="5211" t="2177" r="16438" b="3691"/>
          <a:stretch>
            <a:fillRect/>
          </a:stretch>
        </p:blipFill>
        <p:spPr bwMode="auto">
          <a:xfrm>
            <a:off x="812602" y="2689917"/>
            <a:ext cx="7518797" cy="258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4210" name="Rectangle 2"/>
          <p:cNvSpPr>
            <a:spLocks/>
          </p:cNvSpPr>
          <p:nvPr/>
        </p:nvSpPr>
        <p:spPr bwMode="auto">
          <a:xfrm>
            <a:off x="7087500" y="5688626"/>
            <a:ext cx="1904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Arial" charset="0"/>
              </a:rPr>
              <a:t>960s on a 2.5m</a:t>
            </a:r>
          </a:p>
        </p:txBody>
      </p:sp>
      <p:pic>
        <p:nvPicPr>
          <p:cNvPr id="4" name="Picture 2"/>
          <p:cNvPicPr>
            <a:picLocks noChangeArrowheads="1"/>
          </p:cNvPicPr>
          <p:nvPr/>
        </p:nvPicPr>
        <p:blipFill rotWithShape="1">
          <a:blip r:embed="rId3">
            <a:extLst>
              <a:ext uri="{28A0092B-C50C-407E-A947-70E740481C1C}">
                <a14:useLocalDpi xmlns:a14="http://schemas.microsoft.com/office/drawing/2010/main" val="0"/>
              </a:ext>
            </a:extLst>
          </a:blip>
          <a:srcRect l="10236" t="11534" r="20183" b="13438"/>
          <a:stretch/>
        </p:blipFill>
        <p:spPr bwMode="auto">
          <a:xfrm>
            <a:off x="1016000" y="127000"/>
            <a:ext cx="69056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85445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984" y="18976"/>
            <a:ext cx="6872511" cy="515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5234" name="Rectangle 2"/>
          <p:cNvSpPr>
            <a:spLocks/>
          </p:cNvSpPr>
          <p:nvPr/>
        </p:nvSpPr>
        <p:spPr bwMode="auto">
          <a:xfrm>
            <a:off x="3059535" y="6303243"/>
            <a:ext cx="6081117" cy="41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a:ea typeface="ＭＳ Ｐゴシック" charset="0"/>
                <a:cs typeface="Arial" charset="0"/>
              </a:rPr>
              <a:t>NGC 5907, Martínez-Delgado et al. 2008</a:t>
            </a:r>
          </a:p>
        </p:txBody>
      </p:sp>
      <p:sp>
        <p:nvSpPr>
          <p:cNvPr id="95235" name="Rectangle 3"/>
          <p:cNvSpPr>
            <a:spLocks/>
          </p:cNvSpPr>
          <p:nvPr/>
        </p:nvSpPr>
        <p:spPr bwMode="auto">
          <a:xfrm>
            <a:off x="3389268" y="5418713"/>
            <a:ext cx="2644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Arial" charset="0"/>
              </a:rPr>
              <a:t>11.3 hours on a 0.5m</a:t>
            </a:r>
          </a:p>
        </p:txBody>
      </p:sp>
    </p:spTree>
    <p:extLst>
      <p:ext uri="{BB962C8B-B14F-4D97-AF65-F5344CB8AC3E}">
        <p14:creationId xmlns:p14="http://schemas.microsoft.com/office/powerpoint/2010/main" val="2554611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312539"/>
            <a:ext cx="4911328" cy="467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7282" name="Rectangle 2"/>
          <p:cNvSpPr>
            <a:spLocks/>
          </p:cNvSpPr>
          <p:nvPr/>
        </p:nvSpPr>
        <p:spPr bwMode="auto">
          <a:xfrm>
            <a:off x="2753693" y="5356206"/>
            <a:ext cx="23242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Arial" charset="0"/>
              </a:rPr>
              <a:t>6 hours on a 0.8 m</a:t>
            </a:r>
          </a:p>
        </p:txBody>
      </p:sp>
      <p:sp>
        <p:nvSpPr>
          <p:cNvPr id="97283" name="Rectangle 3"/>
          <p:cNvSpPr>
            <a:spLocks/>
          </p:cNvSpPr>
          <p:nvPr/>
        </p:nvSpPr>
        <p:spPr bwMode="auto">
          <a:xfrm>
            <a:off x="6052096" y="6392049"/>
            <a:ext cx="2225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400" dirty="0" err="1">
                <a:solidFill>
                  <a:schemeClr val="tx1"/>
                </a:solidFill>
                <a:ea typeface="ＭＳ Ｐゴシック" charset="0"/>
                <a:cs typeface="Arial" charset="0"/>
              </a:rPr>
              <a:t>Chonis</a:t>
            </a:r>
            <a:r>
              <a:rPr lang="en-US" sz="2400" dirty="0">
                <a:solidFill>
                  <a:schemeClr val="tx1"/>
                </a:solidFill>
                <a:ea typeface="ＭＳ Ｐゴシック" charset="0"/>
                <a:cs typeface="Arial" charset="0"/>
              </a:rPr>
              <a:t> et al. 2011</a:t>
            </a:r>
          </a:p>
        </p:txBody>
      </p:sp>
    </p:spTree>
    <p:extLst>
      <p:ext uri="{BB962C8B-B14F-4D97-AF65-F5344CB8AC3E}">
        <p14:creationId xmlns:p14="http://schemas.microsoft.com/office/powerpoint/2010/main" val="3353211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055" y="35719"/>
            <a:ext cx="7112496"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extBox 1"/>
          <p:cNvSpPr txBox="1"/>
          <p:nvPr/>
        </p:nvSpPr>
        <p:spPr>
          <a:xfrm rot="5400000">
            <a:off x="7425096" y="1718852"/>
            <a:ext cx="2406428" cy="461665"/>
          </a:xfrm>
          <a:prstGeom prst="rect">
            <a:avLst/>
          </a:prstGeom>
          <a:noFill/>
        </p:spPr>
        <p:txBody>
          <a:bodyPr wrap="none" rtlCol="0">
            <a:spAutoFit/>
          </a:bodyPr>
          <a:lstStyle/>
          <a:p>
            <a:r>
              <a:rPr lang="en-US" sz="2400" dirty="0" smtClean="0"/>
              <a:t>SDSS single frame</a:t>
            </a:r>
            <a:endParaRPr lang="en-US" sz="2400" dirty="0"/>
          </a:p>
        </p:txBody>
      </p:sp>
    </p:spTree>
    <p:extLst>
      <p:ext uri="{BB962C8B-B14F-4D97-AF65-F5344CB8AC3E}">
        <p14:creationId xmlns:p14="http://schemas.microsoft.com/office/powerpoint/2010/main" val="4000605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055" y="35719"/>
            <a:ext cx="7116961" cy="678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99330" name="Rectangle 2"/>
          <p:cNvSpPr>
            <a:spLocks/>
          </p:cNvSpPr>
          <p:nvPr/>
        </p:nvSpPr>
        <p:spPr bwMode="auto">
          <a:xfrm rot="5416010">
            <a:off x="7816084" y="5513988"/>
            <a:ext cx="2116515" cy="4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2400" dirty="0" err="1">
                <a:solidFill>
                  <a:schemeClr val="tx1"/>
                </a:solidFill>
                <a:ea typeface="ＭＳ Ｐゴシック" charset="0"/>
                <a:cs typeface="Arial" charset="0"/>
              </a:rPr>
              <a:t>AlSayyad</a:t>
            </a:r>
            <a:r>
              <a:rPr lang="en-US" sz="2400" dirty="0">
                <a:solidFill>
                  <a:schemeClr val="tx1"/>
                </a:solidFill>
                <a:ea typeface="ＭＳ Ｐゴシック" charset="0"/>
                <a:cs typeface="Arial" charset="0"/>
              </a:rPr>
              <a:t>, 2013</a:t>
            </a:r>
          </a:p>
        </p:txBody>
      </p:sp>
      <p:sp>
        <p:nvSpPr>
          <p:cNvPr id="4" name="TextBox 3"/>
          <p:cNvSpPr txBox="1"/>
          <p:nvPr/>
        </p:nvSpPr>
        <p:spPr>
          <a:xfrm rot="5400000">
            <a:off x="6347925" y="2193408"/>
            <a:ext cx="4551847" cy="461665"/>
          </a:xfrm>
          <a:prstGeom prst="rect">
            <a:avLst/>
          </a:prstGeom>
          <a:noFill/>
        </p:spPr>
        <p:txBody>
          <a:bodyPr wrap="none" rtlCol="0">
            <a:spAutoFit/>
          </a:bodyPr>
          <a:lstStyle/>
          <a:p>
            <a:r>
              <a:rPr lang="en-US" sz="2400" dirty="0" smtClean="0"/>
              <a:t>SDSS stripe 82 co-add (~70 frames)</a:t>
            </a:r>
            <a:endParaRPr lang="en-US" sz="2400" dirty="0"/>
          </a:p>
        </p:txBody>
      </p:sp>
    </p:spTree>
    <p:extLst>
      <p:ext uri="{BB962C8B-B14F-4D97-AF65-F5344CB8AC3E}">
        <p14:creationId xmlns:p14="http://schemas.microsoft.com/office/powerpoint/2010/main" val="1961353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765" y="125015"/>
            <a:ext cx="5621234" cy="562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0354" name="Rectangle 2"/>
          <p:cNvSpPr>
            <a:spLocks/>
          </p:cNvSpPr>
          <p:nvPr/>
        </p:nvSpPr>
        <p:spPr bwMode="auto">
          <a:xfrm>
            <a:off x="1651992" y="5482828"/>
            <a:ext cx="6036469" cy="134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a:solidFill>
                  <a:schemeClr val="tx1"/>
                </a:solidFill>
                <a:ea typeface="ＭＳ Ｐゴシック" charset="0"/>
                <a:cs typeface="Arial" charset="0"/>
              </a:rPr>
              <a:t>HST Ultra Deep</a:t>
            </a:r>
          </a:p>
          <a:p>
            <a:r>
              <a:rPr lang="en-US">
                <a:solidFill>
                  <a:schemeClr val="tx1"/>
                </a:solidFill>
                <a:ea typeface="ＭＳ Ｐゴシック" charset="0"/>
                <a:cs typeface="Arial" charset="0"/>
              </a:rPr>
              <a:t>37.5 hours (in F606) on 2.5m</a:t>
            </a:r>
          </a:p>
          <a:p>
            <a:r>
              <a:rPr lang="en-US">
                <a:solidFill>
                  <a:schemeClr val="tx1"/>
                </a:solidFill>
                <a:ea typeface="ＭＳ Ｐゴシック" charset="0"/>
                <a:cs typeface="Arial" charset="0"/>
              </a:rPr>
              <a:t>(11 days exposure time all filters)</a:t>
            </a:r>
          </a:p>
        </p:txBody>
      </p:sp>
    </p:spTree>
    <p:extLst>
      <p:ext uri="{BB962C8B-B14F-4D97-AF65-F5344CB8AC3E}">
        <p14:creationId xmlns:p14="http://schemas.microsoft.com/office/powerpoint/2010/main" val="53832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146205" cy="3416320"/>
          </a:xfrm>
          <a:prstGeom prst="rect">
            <a:avLst/>
          </a:prstGeom>
          <a:noFill/>
        </p:spPr>
        <p:txBody>
          <a:bodyPr wrap="square" rtlCol="0">
            <a:spAutoFit/>
          </a:bodyPr>
          <a:lstStyle/>
          <a:p>
            <a:r>
              <a:rPr lang="en-US" sz="2400" dirty="0" smtClean="0"/>
              <a:t>Classic view from nearby stars</a:t>
            </a:r>
          </a:p>
          <a:p>
            <a:endParaRPr lang="en-US" sz="2400" dirty="0"/>
          </a:p>
          <a:p>
            <a:r>
              <a:rPr lang="en-US" sz="2400" dirty="0" smtClean="0"/>
              <a:t>The MW thick disk is</a:t>
            </a:r>
          </a:p>
          <a:p>
            <a:pPr marL="342900" indent="-342900">
              <a:buFont typeface="Arial"/>
              <a:buChar char="•"/>
            </a:pPr>
            <a:r>
              <a:rPr lang="en-US" sz="2400" dirty="0" smtClean="0"/>
              <a:t>Old</a:t>
            </a:r>
          </a:p>
          <a:p>
            <a:pPr marL="342900" indent="-342900">
              <a:buFont typeface="Arial"/>
              <a:buChar char="•"/>
            </a:pPr>
            <a:r>
              <a:rPr lang="en-US" sz="2400" dirty="0" smtClean="0"/>
              <a:t>Metal poor</a:t>
            </a:r>
          </a:p>
          <a:p>
            <a:pPr marL="342900" indent="-342900">
              <a:buFont typeface="Arial"/>
              <a:buChar char="•"/>
            </a:pPr>
            <a:r>
              <a:rPr lang="en-US" sz="2400" dirty="0" smtClean="0"/>
              <a:t>Alpha-rich</a:t>
            </a:r>
          </a:p>
          <a:p>
            <a:pPr marL="342900" indent="-342900">
              <a:buFont typeface="Arial"/>
              <a:buChar char="•"/>
            </a:pPr>
            <a:r>
              <a:rPr lang="en-US" sz="2400" dirty="0" err="1" smtClean="0"/>
              <a:t>Kinematically</a:t>
            </a:r>
            <a:r>
              <a:rPr lang="en-US" sz="2400" dirty="0" smtClean="0"/>
              <a:t> hot</a:t>
            </a:r>
          </a:p>
          <a:p>
            <a:pPr marL="342900" indent="-342900">
              <a:buFont typeface="Arial"/>
              <a:buChar char="•"/>
            </a:pPr>
            <a:r>
              <a:rPr lang="en-US" sz="2400" dirty="0" smtClean="0"/>
              <a:t>~10% of local stars are thick disk members</a:t>
            </a:r>
          </a:p>
        </p:txBody>
      </p:sp>
      <p:pic>
        <p:nvPicPr>
          <p:cNvPr id="3" name="Picture 2"/>
          <p:cNvPicPr>
            <a:picLocks noChangeAspect="1"/>
          </p:cNvPicPr>
          <p:nvPr/>
        </p:nvPicPr>
        <p:blipFill>
          <a:blip r:embed="rId2"/>
          <a:stretch>
            <a:fillRect/>
          </a:stretch>
        </p:blipFill>
        <p:spPr>
          <a:xfrm>
            <a:off x="3166835" y="3782935"/>
            <a:ext cx="5871255" cy="2807563"/>
          </a:xfrm>
          <a:prstGeom prst="rect">
            <a:avLst/>
          </a:prstGeom>
        </p:spPr>
      </p:pic>
      <p:sp>
        <p:nvSpPr>
          <p:cNvPr id="4" name="TextBox 3"/>
          <p:cNvSpPr txBox="1"/>
          <p:nvPr/>
        </p:nvSpPr>
        <p:spPr>
          <a:xfrm>
            <a:off x="247414" y="3958918"/>
            <a:ext cx="2358678" cy="2308324"/>
          </a:xfrm>
          <a:prstGeom prst="rect">
            <a:avLst/>
          </a:prstGeom>
          <a:noFill/>
        </p:spPr>
        <p:txBody>
          <a:bodyPr wrap="square" rtlCol="0">
            <a:spAutoFit/>
          </a:bodyPr>
          <a:lstStyle/>
          <a:p>
            <a:r>
              <a:rPr lang="en-US" sz="2400" dirty="0" smtClean="0"/>
              <a:t>SDSS SEGUE survey increases stellar sample sizes by a few orders of magnitude!</a:t>
            </a:r>
          </a:p>
        </p:txBody>
      </p:sp>
    </p:spTree>
    <p:extLst>
      <p:ext uri="{BB962C8B-B14F-4D97-AF65-F5344CB8AC3E}">
        <p14:creationId xmlns:p14="http://schemas.microsoft.com/office/powerpoint/2010/main" val="37422868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228" y="223242"/>
            <a:ext cx="1798215" cy="134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703" y="2724671"/>
            <a:ext cx="1482328" cy="111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8" y="2780482"/>
            <a:ext cx="1125141"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13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28" y="5277445"/>
            <a:ext cx="142986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1382" name="Picture 6"/>
          <p:cNvPicPr>
            <a:picLocks noChangeArrowheads="1"/>
          </p:cNvPicPr>
          <p:nvPr/>
        </p:nvPicPr>
        <p:blipFill>
          <a:blip r:embed="rId6">
            <a:extLst>
              <a:ext uri="{28A0092B-C50C-407E-A947-70E740481C1C}">
                <a14:useLocalDpi xmlns:a14="http://schemas.microsoft.com/office/drawing/2010/main" val="0"/>
              </a:ext>
            </a:extLst>
          </a:blip>
          <a:srcRect l="10384" t="13916" r="20517" b="16599"/>
          <a:stretch>
            <a:fillRect/>
          </a:stretch>
        </p:blipFill>
        <p:spPr bwMode="auto">
          <a:xfrm>
            <a:off x="53578" y="1756916"/>
            <a:ext cx="2884289"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13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703" y="4003849"/>
            <a:ext cx="1065982" cy="101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TextBox 1"/>
          <p:cNvSpPr txBox="1"/>
          <p:nvPr/>
        </p:nvSpPr>
        <p:spPr>
          <a:xfrm>
            <a:off x="4321494" y="182556"/>
            <a:ext cx="3117413" cy="461665"/>
          </a:xfrm>
          <a:prstGeom prst="rect">
            <a:avLst/>
          </a:prstGeom>
          <a:noFill/>
        </p:spPr>
        <p:txBody>
          <a:bodyPr wrap="square" rtlCol="0">
            <a:spAutoFit/>
          </a:bodyPr>
          <a:lstStyle/>
          <a:p>
            <a:r>
              <a:rPr lang="en-US" sz="2400" dirty="0" err="1" smtClean="0"/>
              <a:t>Approx</a:t>
            </a:r>
            <a:r>
              <a:rPr lang="en-US" sz="2400" dirty="0" smtClean="0"/>
              <a:t> image depth</a:t>
            </a:r>
          </a:p>
        </p:txBody>
      </p:sp>
      <p:sp>
        <p:nvSpPr>
          <p:cNvPr id="11" name="Rectangle 1"/>
          <p:cNvSpPr>
            <a:spLocks/>
          </p:cNvSpPr>
          <p:nvPr/>
        </p:nvSpPr>
        <p:spPr bwMode="auto">
          <a:xfrm>
            <a:off x="3007072" y="450700"/>
            <a:ext cx="3893344" cy="606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1928744" lvl="4"/>
            <a:r>
              <a:rPr lang="en-US" sz="2400" dirty="0" smtClean="0">
                <a:solidFill>
                  <a:schemeClr val="tx1"/>
                </a:solidFill>
                <a:ea typeface="ＭＳ Ｐゴシック" charset="0"/>
                <a:cs typeface="Arial" charset="0"/>
              </a:rPr>
              <a:t>Dt</a:t>
            </a:r>
            <a:r>
              <a:rPr lang="en-US" sz="2400" baseline="32000" dirty="0" smtClean="0">
                <a:solidFill>
                  <a:schemeClr val="tx1"/>
                </a:solidFill>
                <a:ea typeface="ＭＳ Ｐゴシック" charset="0"/>
                <a:cs typeface="Arial" charset="0"/>
              </a:rPr>
              <a:t>1</a:t>
            </a:r>
            <a:r>
              <a:rPr lang="en-US" sz="2400" baseline="32000" dirty="0">
                <a:solidFill>
                  <a:schemeClr val="tx1"/>
                </a:solidFill>
                <a:ea typeface="ＭＳ Ｐゴシック" charset="0"/>
                <a:cs typeface="Arial" charset="0"/>
              </a:rPr>
              <a:t>/</a:t>
            </a:r>
            <a:r>
              <a:rPr lang="en-US" sz="2400" baseline="32000" dirty="0" smtClean="0">
                <a:solidFill>
                  <a:schemeClr val="tx1"/>
                </a:solidFill>
                <a:ea typeface="ＭＳ Ｐゴシック" charset="0"/>
                <a:cs typeface="Arial" charset="0"/>
              </a:rPr>
              <a:t>2 </a:t>
            </a:r>
            <a:r>
              <a:rPr lang="en-US" sz="2400" dirty="0" smtClean="0">
                <a:solidFill>
                  <a:schemeClr val="tx1"/>
                </a:solidFill>
                <a:ea typeface="ＭＳ Ｐゴシック" charset="0"/>
                <a:cs typeface="Arial" charset="0"/>
              </a:rPr>
              <a:t>(m s</a:t>
            </a:r>
            <a:r>
              <a:rPr lang="en-US" sz="2400" baseline="30000" dirty="0" smtClean="0">
                <a:solidFill>
                  <a:schemeClr val="tx1"/>
                </a:solidFill>
                <a:ea typeface="ＭＳ Ｐゴシック" charset="0"/>
                <a:cs typeface="Arial" charset="0"/>
              </a:rPr>
              <a:t>1/2</a:t>
            </a:r>
            <a:r>
              <a:rPr lang="en-US" sz="2400" dirty="0" smtClean="0">
                <a:solidFill>
                  <a:schemeClr val="tx1"/>
                </a:solidFill>
                <a:ea typeface="ＭＳ Ｐゴシック" charset="0"/>
                <a:cs typeface="Arial" charset="0"/>
              </a:rPr>
              <a:t>)</a:t>
            </a:r>
            <a:endParaRPr lang="en-US" sz="2400" dirty="0">
              <a:solidFill>
                <a:schemeClr val="tx1"/>
              </a:solidFill>
              <a:ea typeface="ＭＳ Ｐゴシック" charset="0"/>
              <a:cs typeface="Arial" charset="0"/>
            </a:endParaRPr>
          </a:p>
          <a:p>
            <a:pPr marL="241093"/>
            <a:r>
              <a:rPr lang="en-US" sz="2400" dirty="0">
                <a:solidFill>
                  <a:schemeClr val="tx1"/>
                </a:solidFill>
                <a:ea typeface="ＭＳ Ｐゴシック" charset="0"/>
                <a:cs typeface="Arial" charset="0"/>
              </a:rPr>
              <a:t>SDSS          </a:t>
            </a:r>
            <a:r>
              <a:rPr lang="en-US" sz="2400" dirty="0" smtClean="0">
                <a:solidFill>
                  <a:schemeClr val="tx1"/>
                </a:solidFill>
                <a:ea typeface="ＭＳ Ｐゴシック" charset="0"/>
                <a:cs typeface="Arial" charset="0"/>
              </a:rPr>
              <a:t>	18</a:t>
            </a:r>
            <a:endParaRPr lang="en-US" sz="2400" dirty="0">
              <a:solidFill>
                <a:schemeClr val="tx1"/>
              </a:solidFill>
              <a:ea typeface="ＭＳ Ｐゴシック" charset="0"/>
              <a:cs typeface="Arial" charset="0"/>
            </a:endParaRPr>
          </a:p>
          <a:p>
            <a:pPr marL="241093"/>
            <a:endParaRPr lang="en-US" sz="2400" dirty="0">
              <a:solidFill>
                <a:schemeClr val="tx1"/>
              </a:solidFill>
              <a:ea typeface="ＭＳ Ｐゴシック" charset="0"/>
              <a:cs typeface="Arial" charset="0"/>
            </a:endParaRPr>
          </a:p>
          <a:p>
            <a:pPr marL="241093"/>
            <a:endParaRPr lang="en-US" sz="2400" dirty="0">
              <a:solidFill>
                <a:schemeClr val="tx1"/>
              </a:solidFill>
              <a:ea typeface="ＭＳ Ｐゴシック" charset="0"/>
              <a:cs typeface="Arial" charset="0"/>
            </a:endParaRPr>
          </a:p>
          <a:p>
            <a:pPr marL="241093"/>
            <a:r>
              <a:rPr lang="en-US" sz="2400" dirty="0">
                <a:solidFill>
                  <a:schemeClr val="tx1"/>
                </a:solidFill>
                <a:ea typeface="ＭＳ Ｐゴシック" charset="0"/>
                <a:cs typeface="Arial" charset="0"/>
              </a:rPr>
              <a:t>Thick Disks    77</a:t>
            </a:r>
          </a:p>
          <a:p>
            <a:pPr marL="241093"/>
            <a:endParaRPr lang="en-US" sz="2400" dirty="0">
              <a:solidFill>
                <a:schemeClr val="tx1"/>
              </a:solidFill>
              <a:ea typeface="ＭＳ Ｐゴシック" charset="0"/>
              <a:cs typeface="Arial" charset="0"/>
            </a:endParaRPr>
          </a:p>
          <a:p>
            <a:pPr marL="241093"/>
            <a:r>
              <a:rPr lang="en-US" sz="2400" dirty="0" smtClean="0">
                <a:solidFill>
                  <a:schemeClr val="tx1"/>
                </a:solidFill>
                <a:ea typeface="ＭＳ Ｐゴシック" charset="0"/>
                <a:cs typeface="Arial" charset="0"/>
              </a:rPr>
              <a:t>Streams         </a:t>
            </a:r>
            <a:r>
              <a:rPr lang="en-US" sz="2400" dirty="0">
                <a:solidFill>
                  <a:schemeClr val="tx1"/>
                </a:solidFill>
                <a:ea typeface="ＭＳ Ｐゴシック" charset="0"/>
                <a:cs typeface="Arial" charset="0"/>
              </a:rPr>
              <a:t>100-122</a:t>
            </a:r>
          </a:p>
          <a:p>
            <a:pPr marL="241093"/>
            <a:endParaRPr lang="en-US" sz="2400" dirty="0">
              <a:solidFill>
                <a:schemeClr val="tx1"/>
              </a:solidFill>
              <a:ea typeface="ＭＳ Ｐゴシック" charset="0"/>
              <a:cs typeface="Arial" charset="0"/>
            </a:endParaRPr>
          </a:p>
          <a:p>
            <a:pPr marL="241093"/>
            <a:r>
              <a:rPr lang="en-US" sz="2400" dirty="0">
                <a:solidFill>
                  <a:schemeClr val="tx1"/>
                </a:solidFill>
                <a:ea typeface="ＭＳ Ｐゴシック" charset="0"/>
                <a:cs typeface="Arial" charset="0"/>
              </a:rPr>
              <a:t>Stripe 82         </a:t>
            </a:r>
            <a:r>
              <a:rPr lang="en-US" sz="2400" dirty="0" smtClean="0">
                <a:solidFill>
                  <a:schemeClr val="tx1"/>
                </a:solidFill>
                <a:ea typeface="ＭＳ Ｐゴシック" charset="0"/>
                <a:cs typeface="Arial" charset="0"/>
              </a:rPr>
              <a:t>150</a:t>
            </a:r>
          </a:p>
          <a:p>
            <a:pPr marL="241093"/>
            <a:endParaRPr lang="en-US" sz="2400" dirty="0" smtClean="0">
              <a:solidFill>
                <a:schemeClr val="tx1"/>
              </a:solidFill>
              <a:ea typeface="ＭＳ Ｐゴシック" charset="0"/>
              <a:cs typeface="Arial" charset="0"/>
            </a:endParaRPr>
          </a:p>
          <a:p>
            <a:pPr marL="241093"/>
            <a:endParaRPr lang="en-US" sz="2400" dirty="0" smtClean="0">
              <a:solidFill>
                <a:schemeClr val="tx1"/>
              </a:solidFill>
              <a:ea typeface="ＭＳ Ｐゴシック" charset="0"/>
              <a:cs typeface="Arial" charset="0"/>
            </a:endParaRPr>
          </a:p>
          <a:p>
            <a:pPr marL="241093"/>
            <a:endParaRPr lang="en-US" sz="2400" dirty="0">
              <a:ea typeface="ＭＳ Ｐゴシック" charset="0"/>
              <a:cs typeface="Arial" charset="0"/>
            </a:endParaRPr>
          </a:p>
          <a:p>
            <a:pPr marL="241093"/>
            <a:endParaRPr lang="en-US" sz="2400" dirty="0" smtClean="0">
              <a:solidFill>
                <a:schemeClr val="tx1"/>
              </a:solidFill>
              <a:ea typeface="ＭＳ Ｐゴシック" charset="0"/>
              <a:cs typeface="Arial" charset="0"/>
            </a:endParaRPr>
          </a:p>
          <a:p>
            <a:pPr marL="241093"/>
            <a:endParaRPr lang="en-US" sz="2400" dirty="0">
              <a:ea typeface="ＭＳ Ｐゴシック" charset="0"/>
              <a:cs typeface="Arial" charset="0"/>
            </a:endParaRPr>
          </a:p>
          <a:p>
            <a:pPr marL="241093"/>
            <a:endParaRPr lang="en-US" sz="2400" dirty="0" smtClean="0">
              <a:solidFill>
                <a:schemeClr val="tx1"/>
              </a:solidFill>
              <a:ea typeface="ＭＳ Ｐゴシック" charset="0"/>
              <a:cs typeface="Arial" charset="0"/>
            </a:endParaRPr>
          </a:p>
          <a:p>
            <a:pPr marL="241093"/>
            <a:r>
              <a:rPr lang="en-US" sz="2400" dirty="0" smtClean="0">
                <a:solidFill>
                  <a:schemeClr val="tx1"/>
                </a:solidFill>
                <a:ea typeface="ＭＳ Ｐゴシック" charset="0"/>
                <a:cs typeface="Arial" charset="0"/>
              </a:rPr>
              <a:t>HST </a:t>
            </a:r>
            <a:r>
              <a:rPr lang="en-US" sz="2400" dirty="0">
                <a:solidFill>
                  <a:schemeClr val="tx1"/>
                </a:solidFill>
                <a:ea typeface="ＭＳ Ｐゴシック" charset="0"/>
                <a:cs typeface="Arial" charset="0"/>
              </a:rPr>
              <a:t>Ultra        920 </a:t>
            </a:r>
          </a:p>
        </p:txBody>
      </p:sp>
    </p:spTree>
    <p:extLst>
      <p:ext uri="{BB962C8B-B14F-4D97-AF65-F5344CB8AC3E}">
        <p14:creationId xmlns:p14="http://schemas.microsoft.com/office/powerpoint/2010/main" val="3018772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p:cNvSpPr>
            <a:spLocks/>
          </p:cNvSpPr>
          <p:nvPr/>
        </p:nvSpPr>
        <p:spPr bwMode="auto">
          <a:xfrm>
            <a:off x="3007072" y="450700"/>
            <a:ext cx="3893344" cy="606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1928744" lvl="4"/>
            <a:r>
              <a:rPr lang="en-US" sz="2400" dirty="0" smtClean="0">
                <a:solidFill>
                  <a:schemeClr val="tx1"/>
                </a:solidFill>
                <a:ea typeface="ＭＳ Ｐゴシック" charset="0"/>
                <a:cs typeface="Arial" charset="0"/>
              </a:rPr>
              <a:t>Dt</a:t>
            </a:r>
            <a:r>
              <a:rPr lang="en-US" sz="2400" baseline="32000" dirty="0" smtClean="0">
                <a:solidFill>
                  <a:schemeClr val="tx1"/>
                </a:solidFill>
                <a:ea typeface="ＭＳ Ｐゴシック" charset="0"/>
                <a:cs typeface="Arial" charset="0"/>
              </a:rPr>
              <a:t>1</a:t>
            </a:r>
            <a:r>
              <a:rPr lang="en-US" sz="2400" baseline="32000" dirty="0">
                <a:solidFill>
                  <a:schemeClr val="tx1"/>
                </a:solidFill>
                <a:ea typeface="ＭＳ Ｐゴシック" charset="0"/>
                <a:cs typeface="Arial" charset="0"/>
              </a:rPr>
              <a:t>/</a:t>
            </a:r>
            <a:r>
              <a:rPr lang="en-US" sz="2400" baseline="32000" dirty="0" smtClean="0">
                <a:solidFill>
                  <a:schemeClr val="tx1"/>
                </a:solidFill>
                <a:ea typeface="ＭＳ Ｐゴシック" charset="0"/>
                <a:cs typeface="Arial" charset="0"/>
              </a:rPr>
              <a:t>2 </a:t>
            </a:r>
            <a:r>
              <a:rPr lang="en-US" sz="2400" dirty="0" smtClean="0">
                <a:solidFill>
                  <a:schemeClr val="tx1"/>
                </a:solidFill>
                <a:ea typeface="ＭＳ Ｐゴシック" charset="0"/>
                <a:cs typeface="Arial" charset="0"/>
              </a:rPr>
              <a:t>(m s</a:t>
            </a:r>
            <a:r>
              <a:rPr lang="en-US" sz="2400" baseline="30000" dirty="0" smtClean="0">
                <a:solidFill>
                  <a:schemeClr val="tx1"/>
                </a:solidFill>
                <a:ea typeface="ＭＳ Ｐゴシック" charset="0"/>
                <a:cs typeface="Arial" charset="0"/>
              </a:rPr>
              <a:t>1/2</a:t>
            </a:r>
            <a:r>
              <a:rPr lang="en-US" sz="2400" dirty="0" smtClean="0">
                <a:solidFill>
                  <a:schemeClr val="tx1"/>
                </a:solidFill>
                <a:ea typeface="ＭＳ Ｐゴシック" charset="0"/>
                <a:cs typeface="Arial" charset="0"/>
              </a:rPr>
              <a:t>)</a:t>
            </a:r>
            <a:endParaRPr lang="en-US" sz="2400" dirty="0">
              <a:solidFill>
                <a:schemeClr val="tx1"/>
              </a:solidFill>
              <a:ea typeface="ＭＳ Ｐゴシック" charset="0"/>
              <a:cs typeface="Arial" charset="0"/>
            </a:endParaRPr>
          </a:p>
          <a:p>
            <a:pPr marL="241093"/>
            <a:r>
              <a:rPr lang="en-US" sz="2400" dirty="0">
                <a:solidFill>
                  <a:schemeClr val="tx1"/>
                </a:solidFill>
                <a:ea typeface="ＭＳ Ｐゴシック" charset="0"/>
                <a:cs typeface="Arial" charset="0"/>
              </a:rPr>
              <a:t>SDSS          </a:t>
            </a:r>
            <a:r>
              <a:rPr lang="en-US" sz="2400" dirty="0" smtClean="0">
                <a:solidFill>
                  <a:schemeClr val="tx1"/>
                </a:solidFill>
                <a:ea typeface="ＭＳ Ｐゴシック" charset="0"/>
                <a:cs typeface="Arial" charset="0"/>
              </a:rPr>
              <a:t>	18</a:t>
            </a:r>
            <a:endParaRPr lang="en-US" sz="2400" dirty="0">
              <a:solidFill>
                <a:schemeClr val="tx1"/>
              </a:solidFill>
              <a:ea typeface="ＭＳ Ｐゴシック" charset="0"/>
              <a:cs typeface="Arial" charset="0"/>
            </a:endParaRPr>
          </a:p>
          <a:p>
            <a:pPr marL="241093"/>
            <a:endParaRPr lang="en-US" sz="2400" dirty="0">
              <a:solidFill>
                <a:schemeClr val="tx1"/>
              </a:solidFill>
              <a:ea typeface="ＭＳ Ｐゴシック" charset="0"/>
              <a:cs typeface="Arial" charset="0"/>
            </a:endParaRPr>
          </a:p>
          <a:p>
            <a:pPr marL="241093"/>
            <a:endParaRPr lang="en-US" sz="2400" dirty="0">
              <a:solidFill>
                <a:schemeClr val="tx1"/>
              </a:solidFill>
              <a:ea typeface="ＭＳ Ｐゴシック" charset="0"/>
              <a:cs typeface="Arial" charset="0"/>
            </a:endParaRPr>
          </a:p>
          <a:p>
            <a:pPr marL="241093"/>
            <a:r>
              <a:rPr lang="en-US" sz="2400" dirty="0">
                <a:solidFill>
                  <a:schemeClr val="tx1"/>
                </a:solidFill>
                <a:ea typeface="ＭＳ Ｐゴシック" charset="0"/>
                <a:cs typeface="Arial" charset="0"/>
              </a:rPr>
              <a:t>Thick Disks    77</a:t>
            </a:r>
          </a:p>
          <a:p>
            <a:pPr marL="241093"/>
            <a:endParaRPr lang="en-US" sz="2400" dirty="0">
              <a:solidFill>
                <a:schemeClr val="tx1"/>
              </a:solidFill>
              <a:ea typeface="ＭＳ Ｐゴシック" charset="0"/>
              <a:cs typeface="Arial" charset="0"/>
            </a:endParaRPr>
          </a:p>
          <a:p>
            <a:pPr marL="241093"/>
            <a:r>
              <a:rPr lang="en-US" sz="2400" dirty="0" smtClean="0">
                <a:solidFill>
                  <a:schemeClr val="tx1"/>
                </a:solidFill>
                <a:ea typeface="ＭＳ Ｐゴシック" charset="0"/>
                <a:cs typeface="Arial" charset="0"/>
              </a:rPr>
              <a:t>Streams         </a:t>
            </a:r>
            <a:r>
              <a:rPr lang="en-US" sz="2400" dirty="0">
                <a:solidFill>
                  <a:schemeClr val="tx1"/>
                </a:solidFill>
                <a:ea typeface="ＭＳ Ｐゴシック" charset="0"/>
                <a:cs typeface="Arial" charset="0"/>
              </a:rPr>
              <a:t>100-122</a:t>
            </a:r>
          </a:p>
          <a:p>
            <a:pPr marL="241093"/>
            <a:endParaRPr lang="en-US" sz="2400" dirty="0">
              <a:solidFill>
                <a:schemeClr val="tx1"/>
              </a:solidFill>
              <a:ea typeface="ＭＳ Ｐゴシック" charset="0"/>
              <a:cs typeface="Arial" charset="0"/>
            </a:endParaRPr>
          </a:p>
          <a:p>
            <a:pPr marL="241093"/>
            <a:r>
              <a:rPr lang="en-US" sz="2400" dirty="0">
                <a:solidFill>
                  <a:schemeClr val="tx1"/>
                </a:solidFill>
                <a:ea typeface="ＭＳ Ｐゴシック" charset="0"/>
                <a:cs typeface="Arial" charset="0"/>
              </a:rPr>
              <a:t>Stripe 82         </a:t>
            </a:r>
            <a:r>
              <a:rPr lang="en-US" sz="2400" dirty="0" smtClean="0">
                <a:solidFill>
                  <a:schemeClr val="tx1"/>
                </a:solidFill>
                <a:ea typeface="ＭＳ Ｐゴシック" charset="0"/>
                <a:cs typeface="Arial" charset="0"/>
              </a:rPr>
              <a:t>150</a:t>
            </a:r>
          </a:p>
          <a:p>
            <a:pPr marL="241093"/>
            <a:endParaRPr lang="en-US" sz="2400" dirty="0" smtClean="0">
              <a:solidFill>
                <a:schemeClr val="tx1"/>
              </a:solidFill>
              <a:ea typeface="ＭＳ Ｐゴシック" charset="0"/>
              <a:cs typeface="Arial" charset="0"/>
            </a:endParaRPr>
          </a:p>
          <a:p>
            <a:pPr marL="241093"/>
            <a:endParaRPr lang="en-US" sz="2400" dirty="0" smtClean="0">
              <a:solidFill>
                <a:schemeClr val="tx1"/>
              </a:solidFill>
              <a:ea typeface="ＭＳ Ｐゴシック" charset="0"/>
              <a:cs typeface="Arial" charset="0"/>
            </a:endParaRPr>
          </a:p>
          <a:p>
            <a:pPr marL="241093"/>
            <a:endParaRPr lang="en-US" sz="2400" dirty="0">
              <a:ea typeface="ＭＳ Ｐゴシック" charset="0"/>
              <a:cs typeface="Arial" charset="0"/>
            </a:endParaRPr>
          </a:p>
          <a:p>
            <a:pPr marL="241093"/>
            <a:endParaRPr lang="en-US" sz="2400" dirty="0" smtClean="0">
              <a:solidFill>
                <a:schemeClr val="tx1"/>
              </a:solidFill>
              <a:ea typeface="ＭＳ Ｐゴシック" charset="0"/>
              <a:cs typeface="Arial" charset="0"/>
            </a:endParaRPr>
          </a:p>
          <a:p>
            <a:pPr marL="241093"/>
            <a:endParaRPr lang="en-US" sz="2400" dirty="0">
              <a:ea typeface="ＭＳ Ｐゴシック" charset="0"/>
              <a:cs typeface="Arial" charset="0"/>
            </a:endParaRPr>
          </a:p>
          <a:p>
            <a:pPr marL="241093"/>
            <a:endParaRPr lang="en-US" sz="2400" dirty="0" smtClean="0">
              <a:solidFill>
                <a:schemeClr val="tx1"/>
              </a:solidFill>
              <a:ea typeface="ＭＳ Ｐゴシック" charset="0"/>
              <a:cs typeface="Arial" charset="0"/>
            </a:endParaRPr>
          </a:p>
          <a:p>
            <a:pPr marL="241093"/>
            <a:r>
              <a:rPr lang="en-US" sz="2400" dirty="0" smtClean="0">
                <a:solidFill>
                  <a:schemeClr val="tx1"/>
                </a:solidFill>
                <a:ea typeface="ＭＳ Ｐゴシック" charset="0"/>
                <a:cs typeface="Arial" charset="0"/>
              </a:rPr>
              <a:t>HST </a:t>
            </a:r>
            <a:r>
              <a:rPr lang="en-US" sz="2400" dirty="0">
                <a:solidFill>
                  <a:schemeClr val="tx1"/>
                </a:solidFill>
                <a:ea typeface="ＭＳ Ｐゴシック" charset="0"/>
                <a:cs typeface="Arial" charset="0"/>
              </a:rPr>
              <a:t>Ultra        920 </a:t>
            </a:r>
          </a:p>
        </p:txBody>
      </p:sp>
      <p:grpSp>
        <p:nvGrpSpPr>
          <p:cNvPr id="102404" name="Group 4"/>
          <p:cNvGrpSpPr>
            <a:grpSpLocks/>
          </p:cNvGrpSpPr>
          <p:nvPr/>
        </p:nvGrpSpPr>
        <p:grpSpPr bwMode="auto">
          <a:xfrm>
            <a:off x="4857531" y="1486362"/>
            <a:ext cx="2437449" cy="4327551"/>
            <a:chOff x="0" y="107"/>
            <a:chExt cx="2183" cy="3877"/>
          </a:xfrm>
        </p:grpSpPr>
        <p:sp>
          <p:nvSpPr>
            <p:cNvPr id="102401" name="Rectangle 1"/>
            <p:cNvSpPr>
              <a:spLocks/>
            </p:cNvSpPr>
            <p:nvPr/>
          </p:nvSpPr>
          <p:spPr bwMode="auto">
            <a:xfrm>
              <a:off x="0" y="107"/>
              <a:ext cx="2043"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2400" dirty="0">
                  <a:solidFill>
                    <a:srgbClr val="FF0000"/>
                  </a:solidFill>
                  <a:ea typeface="ＭＳ Ｐゴシック" charset="0"/>
                  <a:cs typeface="Arial" charset="0"/>
                </a:rPr>
                <a:t>46             LSST 30s</a:t>
              </a:r>
            </a:p>
          </p:txBody>
        </p:sp>
        <p:sp>
          <p:nvSpPr>
            <p:cNvPr id="102402" name="Rectangle 2"/>
            <p:cNvSpPr>
              <a:spLocks/>
            </p:cNvSpPr>
            <p:nvPr/>
          </p:nvSpPr>
          <p:spPr bwMode="auto">
            <a:xfrm>
              <a:off x="87" y="2542"/>
              <a:ext cx="2031"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2400" dirty="0">
                  <a:solidFill>
                    <a:srgbClr val="FF0000"/>
                  </a:solidFill>
                  <a:ea typeface="ＭＳ Ｐゴシック" charset="0"/>
                  <a:cs typeface="Arial" charset="0"/>
                </a:rPr>
                <a:t>205           LSST 1yr</a:t>
              </a:r>
            </a:p>
          </p:txBody>
        </p:sp>
        <p:sp>
          <p:nvSpPr>
            <p:cNvPr id="102403" name="Rectangle 3"/>
            <p:cNvSpPr>
              <a:spLocks/>
            </p:cNvSpPr>
            <p:nvPr/>
          </p:nvSpPr>
          <p:spPr bwMode="auto">
            <a:xfrm>
              <a:off x="75" y="3653"/>
              <a:ext cx="210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l"/>
              <a:r>
                <a:rPr lang="en-US" sz="2400" dirty="0">
                  <a:solidFill>
                    <a:srgbClr val="FF0000"/>
                  </a:solidFill>
                  <a:ea typeface="ＭＳ Ｐゴシック" charset="0"/>
                  <a:cs typeface="Arial" charset="0"/>
                </a:rPr>
                <a:t>630          LSST 10yr</a:t>
              </a:r>
            </a:p>
          </p:txBody>
        </p:sp>
      </p:grpSp>
      <p:pic>
        <p:nvPicPr>
          <p:cNvPr id="1024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28" y="223242"/>
            <a:ext cx="1798215" cy="134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24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03" y="2724671"/>
            <a:ext cx="1482328" cy="111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24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8" y="2780482"/>
            <a:ext cx="1125141"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24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228" y="5277445"/>
            <a:ext cx="142986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2410" name="Picture 10"/>
          <p:cNvPicPr>
            <a:picLocks noChangeArrowheads="1"/>
          </p:cNvPicPr>
          <p:nvPr/>
        </p:nvPicPr>
        <p:blipFill>
          <a:blip r:embed="rId7">
            <a:extLst>
              <a:ext uri="{28A0092B-C50C-407E-A947-70E740481C1C}">
                <a14:useLocalDpi xmlns:a14="http://schemas.microsoft.com/office/drawing/2010/main" val="0"/>
              </a:ext>
            </a:extLst>
          </a:blip>
          <a:srcRect l="10384" t="13916" r="20517" b="16599"/>
          <a:stretch>
            <a:fillRect/>
          </a:stretch>
        </p:blipFill>
        <p:spPr bwMode="auto">
          <a:xfrm>
            <a:off x="53578" y="1756916"/>
            <a:ext cx="2884289"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241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3703" y="4003849"/>
            <a:ext cx="1065982" cy="101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 name="Picture 1"/>
          <p:cNvPicPr>
            <a:picLocks noChangeAspect="1"/>
          </p:cNvPicPr>
          <p:nvPr/>
        </p:nvPicPr>
        <p:blipFill>
          <a:blip r:embed="rId9"/>
          <a:stretch>
            <a:fillRect/>
          </a:stretch>
        </p:blipFill>
        <p:spPr>
          <a:xfrm>
            <a:off x="6131146" y="1855828"/>
            <a:ext cx="3012853" cy="2259640"/>
          </a:xfrm>
          <a:prstGeom prst="rect">
            <a:avLst/>
          </a:prstGeom>
        </p:spPr>
      </p:pic>
    </p:spTree>
    <p:extLst>
      <p:ext uri="{BB962C8B-B14F-4D97-AF65-F5344CB8AC3E}">
        <p14:creationId xmlns:p14="http://schemas.microsoft.com/office/powerpoint/2010/main" val="1719084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942" y="5243952"/>
            <a:ext cx="8675975" cy="1200328"/>
          </a:xfrm>
          <a:prstGeom prst="rect">
            <a:avLst/>
          </a:prstGeom>
          <a:noFill/>
        </p:spPr>
        <p:txBody>
          <a:bodyPr wrap="square" rtlCol="0">
            <a:spAutoFit/>
          </a:bodyPr>
          <a:lstStyle/>
          <a:p>
            <a:r>
              <a:rPr lang="en-US" sz="2400" dirty="0" smtClean="0"/>
              <a:t>We hope to have a workshop in June dedicated to LSST cadence design.  Would be great to have more voices on how we can optimize LSST for LSB galaxy work!   </a:t>
            </a:r>
          </a:p>
        </p:txBody>
      </p:sp>
      <p:pic>
        <p:nvPicPr>
          <p:cNvPr id="3" name="Picture 2"/>
          <p:cNvPicPr>
            <a:picLocks noChangeAspect="1"/>
          </p:cNvPicPr>
          <p:nvPr/>
        </p:nvPicPr>
        <p:blipFill>
          <a:blip r:embed="rId2"/>
          <a:stretch>
            <a:fillRect/>
          </a:stretch>
        </p:blipFill>
        <p:spPr>
          <a:xfrm>
            <a:off x="0" y="0"/>
            <a:ext cx="7115208" cy="5203520"/>
          </a:xfrm>
          <a:prstGeom prst="rect">
            <a:avLst/>
          </a:prstGeom>
        </p:spPr>
      </p:pic>
      <p:sp>
        <p:nvSpPr>
          <p:cNvPr id="4" name="TextBox 3"/>
          <p:cNvSpPr txBox="1"/>
          <p:nvPr/>
        </p:nvSpPr>
        <p:spPr>
          <a:xfrm>
            <a:off x="7115208" y="775288"/>
            <a:ext cx="2028792" cy="1200328"/>
          </a:xfrm>
          <a:prstGeom prst="rect">
            <a:avLst/>
          </a:prstGeom>
          <a:noFill/>
        </p:spPr>
        <p:txBody>
          <a:bodyPr wrap="square" rtlCol="0">
            <a:spAutoFit/>
          </a:bodyPr>
          <a:lstStyle/>
          <a:p>
            <a:r>
              <a:rPr lang="en-US" sz="2400" dirty="0" smtClean="0"/>
              <a:t>Simulated 2-years of LSST </a:t>
            </a:r>
            <a:r>
              <a:rPr lang="en-US" sz="2400" i="1" dirty="0" smtClean="0"/>
              <a:t>r</a:t>
            </a:r>
            <a:r>
              <a:rPr lang="en-US" sz="2400" dirty="0" smtClean="0"/>
              <a:t> observations</a:t>
            </a:r>
          </a:p>
        </p:txBody>
      </p:sp>
    </p:spTree>
    <p:extLst>
      <p:ext uri="{BB962C8B-B14F-4D97-AF65-F5344CB8AC3E}">
        <p14:creationId xmlns:p14="http://schemas.microsoft.com/office/powerpoint/2010/main" val="335693823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416" y="413086"/>
            <a:ext cx="3748638" cy="5909311"/>
          </a:xfrm>
          <a:prstGeom prst="rect">
            <a:avLst/>
          </a:prstGeom>
          <a:noFill/>
        </p:spPr>
        <p:txBody>
          <a:bodyPr wrap="square" rtlCol="0">
            <a:spAutoFit/>
          </a:bodyPr>
          <a:lstStyle/>
          <a:p>
            <a:r>
              <a:rPr lang="en-US" dirty="0" smtClean="0"/>
              <a:t>Conclusions:</a:t>
            </a:r>
          </a:p>
          <a:p>
            <a:r>
              <a:rPr lang="en-US" dirty="0" smtClean="0"/>
              <a:t>Theory and Observations are converging on a formation scenario for the MW thick disk</a:t>
            </a:r>
          </a:p>
          <a:p>
            <a:pPr marL="285750" indent="-285750">
              <a:buFont typeface="Arial"/>
              <a:buChar char="•"/>
            </a:pPr>
            <a:r>
              <a:rPr lang="en-US" dirty="0" smtClean="0"/>
              <a:t>Stars form thick in early mergers, radial migration moves and thickens stars.</a:t>
            </a:r>
            <a:endParaRPr lang="en-US" dirty="0"/>
          </a:p>
          <a:p>
            <a:endParaRPr lang="en-US" dirty="0" smtClean="0"/>
          </a:p>
          <a:p>
            <a:r>
              <a:rPr lang="en-US" dirty="0" smtClean="0"/>
              <a:t>Seems like the story could be extended to the thick disks we see in other galaxies, with galaxy mass correlating with how efficient the thin disk grows, but:</a:t>
            </a:r>
          </a:p>
          <a:p>
            <a:pPr marL="285750" indent="-285750">
              <a:buFont typeface="Arial"/>
              <a:buChar char="•"/>
            </a:pPr>
            <a:r>
              <a:rPr lang="en-US" dirty="0" smtClean="0"/>
              <a:t>There are oddballs </a:t>
            </a:r>
          </a:p>
          <a:p>
            <a:pPr marL="285750" indent="-285750">
              <a:buFont typeface="Arial"/>
              <a:buChar char="•"/>
            </a:pPr>
            <a:r>
              <a:rPr lang="en-US" dirty="0" smtClean="0"/>
              <a:t>We need simulations of lower mass systems</a:t>
            </a:r>
          </a:p>
          <a:p>
            <a:pPr marL="285750" indent="-285750">
              <a:buFont typeface="Arial"/>
              <a:buChar char="•"/>
            </a:pPr>
            <a:r>
              <a:rPr lang="en-US" dirty="0" smtClean="0"/>
              <a:t>We need better stats on other galaxies (LSST should deliver thousands of nearby edge-on galaxies to very faint surface brightness levels in 6 filters)</a:t>
            </a:r>
            <a:endParaRPr lang="en-US" dirty="0"/>
          </a:p>
        </p:txBody>
      </p:sp>
      <p:pic>
        <p:nvPicPr>
          <p:cNvPr id="4" name="Picture 2"/>
          <p:cNvPicPr>
            <a:picLocks noChangeArrowheads="1"/>
          </p:cNvPicPr>
          <p:nvPr/>
        </p:nvPicPr>
        <p:blipFill rotWithShape="1">
          <a:blip r:embed="rId2">
            <a:extLst>
              <a:ext uri="{28A0092B-C50C-407E-A947-70E740481C1C}">
                <a14:useLocalDpi xmlns:a14="http://schemas.microsoft.com/office/drawing/2010/main" val="0"/>
              </a:ext>
            </a:extLst>
          </a:blip>
          <a:srcRect l="10236" t="11534" r="20183" b="13438"/>
          <a:stretch/>
        </p:blipFill>
        <p:spPr bwMode="auto">
          <a:xfrm>
            <a:off x="5066312" y="1978760"/>
            <a:ext cx="4077688" cy="115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131147" y="4598360"/>
            <a:ext cx="3012853" cy="2259640"/>
          </a:xfrm>
          <a:prstGeom prst="rect">
            <a:avLst/>
          </a:prstGeom>
        </p:spPr>
      </p:pic>
      <p:grpSp>
        <p:nvGrpSpPr>
          <p:cNvPr id="11" name="Group 10"/>
          <p:cNvGrpSpPr/>
          <p:nvPr/>
        </p:nvGrpSpPr>
        <p:grpSpPr>
          <a:xfrm>
            <a:off x="6086748" y="0"/>
            <a:ext cx="3057252" cy="1978760"/>
            <a:chOff x="0" y="26071"/>
            <a:chExt cx="6361962" cy="3279945"/>
          </a:xfrm>
        </p:grpSpPr>
        <p:pic>
          <p:nvPicPr>
            <p:cNvPr id="6" name="Picture 5"/>
            <p:cNvPicPr>
              <a:picLocks noChangeAspect="1"/>
            </p:cNvPicPr>
            <p:nvPr/>
          </p:nvPicPr>
          <p:blipFill>
            <a:blip r:embed="rId4"/>
            <a:stretch>
              <a:fillRect/>
            </a:stretch>
          </p:blipFill>
          <p:spPr>
            <a:xfrm>
              <a:off x="0" y="26071"/>
              <a:ext cx="6361962" cy="3279945"/>
            </a:xfrm>
            <a:prstGeom prst="rect">
              <a:avLst/>
            </a:prstGeom>
          </p:spPr>
        </p:pic>
        <p:cxnSp>
          <p:nvCxnSpPr>
            <p:cNvPr id="7" name="Straight Connector 6"/>
            <p:cNvCxnSpPr/>
            <p:nvPr/>
          </p:nvCxnSpPr>
          <p:spPr>
            <a:xfrm>
              <a:off x="2078276" y="1123476"/>
              <a:ext cx="3463792" cy="1152902"/>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698908" y="562633"/>
              <a:ext cx="2705057" cy="907253"/>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2"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2292" y="3129320"/>
            <a:ext cx="2039268" cy="194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1988881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471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9713" y="2705260"/>
            <a:ext cx="6884288" cy="1754327"/>
          </a:xfrm>
          <a:prstGeom prst="rect">
            <a:avLst/>
          </a:prstGeom>
          <a:noFill/>
        </p:spPr>
        <p:txBody>
          <a:bodyPr wrap="square" rtlCol="0">
            <a:spAutoFit/>
          </a:bodyPr>
          <a:lstStyle/>
          <a:p>
            <a:r>
              <a:rPr lang="en-US" dirty="0" smtClean="0"/>
              <a:t>XXX—how many large edge on galaxies does that come out to?</a:t>
            </a:r>
          </a:p>
          <a:p>
            <a:r>
              <a:rPr lang="en-US" dirty="0" smtClean="0"/>
              <a:t>4743 galaxies in </a:t>
            </a:r>
            <a:r>
              <a:rPr lang="en-US" dirty="0" err="1" smtClean="0"/>
              <a:t>Hyperleda</a:t>
            </a:r>
            <a:r>
              <a:rPr lang="en-US" dirty="0" smtClean="0"/>
              <a:t> with </a:t>
            </a:r>
            <a:r>
              <a:rPr lang="en-US" dirty="0" err="1" smtClean="0"/>
              <a:t>inc</a:t>
            </a:r>
            <a:r>
              <a:rPr lang="en-US" dirty="0" smtClean="0"/>
              <a:t> &gt; 88, t &gt; 1, and large (greater than 20 </a:t>
            </a:r>
            <a:r>
              <a:rPr lang="en-US" dirty="0" err="1" smtClean="0"/>
              <a:t>arcsec</a:t>
            </a:r>
            <a:r>
              <a:rPr lang="en-US" dirty="0" smtClean="0"/>
              <a:t> diameter).  Almost 3000 are </a:t>
            </a:r>
            <a:r>
              <a:rPr lang="en-US" dirty="0" err="1" smtClean="0"/>
              <a:t>Sc</a:t>
            </a:r>
            <a:r>
              <a:rPr lang="en-US" dirty="0" smtClean="0"/>
              <a:t> or later!</a:t>
            </a:r>
          </a:p>
          <a:p>
            <a:endParaRPr lang="en-US" dirty="0"/>
          </a:p>
          <a:p>
            <a:r>
              <a:rPr lang="en-US" dirty="0" smtClean="0"/>
              <a:t>So we are looking at 1-2 order of magnitude increase in sample size over what Sebastian and I have done.</a:t>
            </a:r>
            <a:endParaRPr lang="en-US" dirty="0"/>
          </a:p>
        </p:txBody>
      </p:sp>
    </p:spTree>
    <p:extLst>
      <p:ext uri="{BB962C8B-B14F-4D97-AF65-F5344CB8AC3E}">
        <p14:creationId xmlns:p14="http://schemas.microsoft.com/office/powerpoint/2010/main" val="219888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61" y="1109101"/>
            <a:ext cx="3444614" cy="4893647"/>
          </a:xfrm>
          <a:prstGeom prst="rect">
            <a:avLst/>
          </a:prstGeom>
          <a:noFill/>
        </p:spPr>
        <p:txBody>
          <a:bodyPr wrap="square" rtlCol="0">
            <a:spAutoFit/>
          </a:bodyPr>
          <a:lstStyle/>
          <a:p>
            <a:r>
              <a:rPr lang="en-US" sz="2400" dirty="0" smtClean="0"/>
              <a:t>The key to observationally differentiating the various formation schemes is the thick disk behavior at large radius.</a:t>
            </a:r>
          </a:p>
          <a:p>
            <a:endParaRPr lang="en-US" sz="2400" dirty="0"/>
          </a:p>
          <a:p>
            <a:r>
              <a:rPr lang="en-US" sz="2400" dirty="0" smtClean="0"/>
              <a:t>Does the thick disk truncate at large R?</a:t>
            </a:r>
          </a:p>
          <a:p>
            <a:endParaRPr lang="en-US" sz="2400" dirty="0"/>
          </a:p>
          <a:p>
            <a:r>
              <a:rPr lang="en-US" sz="2400" dirty="0" smtClean="0"/>
              <a:t>Does it flare?</a:t>
            </a:r>
          </a:p>
          <a:p>
            <a:endParaRPr lang="en-US" sz="2400" dirty="0"/>
          </a:p>
          <a:p>
            <a:r>
              <a:rPr lang="en-US" sz="2400" dirty="0" smtClean="0"/>
              <a:t>Does the chemical composition change?</a:t>
            </a:r>
            <a:endParaRPr lang="en-US" sz="2400" dirty="0"/>
          </a:p>
        </p:txBody>
      </p:sp>
      <p:sp>
        <p:nvSpPr>
          <p:cNvPr id="3" name="TextBox 2"/>
          <p:cNvSpPr txBox="1"/>
          <p:nvPr/>
        </p:nvSpPr>
        <p:spPr>
          <a:xfrm>
            <a:off x="4964769" y="1121693"/>
            <a:ext cx="3282356" cy="4154983"/>
          </a:xfrm>
          <a:prstGeom prst="rect">
            <a:avLst/>
          </a:prstGeom>
          <a:noFill/>
        </p:spPr>
        <p:txBody>
          <a:bodyPr wrap="square" rtlCol="0">
            <a:spAutoFit/>
          </a:bodyPr>
          <a:lstStyle/>
          <a:p>
            <a:r>
              <a:rPr lang="en-US" sz="2400" dirty="0" smtClean="0"/>
              <a:t>In the MW, observers went out with SDSS and increased sample sizes by a few orders of magnitude.</a:t>
            </a:r>
          </a:p>
          <a:p>
            <a:endParaRPr lang="en-US" sz="2400" dirty="0"/>
          </a:p>
          <a:p>
            <a:r>
              <a:rPr lang="en-US" sz="2400" dirty="0" smtClean="0"/>
              <a:t>We really need to do the same with other galaxies so we can get a better handle on thick disk properties statistically.</a:t>
            </a:r>
          </a:p>
        </p:txBody>
      </p:sp>
    </p:spTree>
    <p:extLst>
      <p:ext uri="{BB962C8B-B14F-4D97-AF65-F5344CB8AC3E}">
        <p14:creationId xmlns:p14="http://schemas.microsoft.com/office/powerpoint/2010/main" val="116627749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84161" y="175506"/>
            <a:ext cx="7664265" cy="5463740"/>
            <a:chOff x="0" y="0"/>
            <a:chExt cx="6008" cy="4232"/>
          </a:xfrm>
        </p:grpSpPr>
        <p:pic>
          <p:nvPicPr>
            <p:cNvPr id="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08" cy="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 name="Rectangle 2"/>
            <p:cNvSpPr>
              <a:spLocks/>
            </p:cNvSpPr>
            <p:nvPr/>
          </p:nvSpPr>
          <p:spPr bwMode="auto">
            <a:xfrm>
              <a:off x="4201" y="2547"/>
              <a:ext cx="1242" cy="368"/>
            </a:xfrm>
            <a:prstGeom prst="rect">
              <a:avLst/>
            </a:prstGeom>
            <a:solidFill>
              <a:srgbClr val="0022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57799" bIns="0">
              <a:spAutoFit/>
            </a:bodyPr>
            <a:lstStyle/>
            <a:p>
              <a:pPr marL="57150" algn="l"/>
              <a:r>
                <a:rPr lang="en-US" sz="3400">
                  <a:solidFill>
                    <a:srgbClr val="000000"/>
                  </a:solidFill>
                  <a:ea typeface="ＭＳ Ｐゴシック" charset="0"/>
                  <a:cs typeface="Arial" charset="0"/>
                </a:rPr>
                <a:t>Thin Disk</a:t>
              </a:r>
            </a:p>
          </p:txBody>
        </p:sp>
        <p:sp>
          <p:nvSpPr>
            <p:cNvPr id="5" name="Rectangle 3"/>
            <p:cNvSpPr>
              <a:spLocks/>
            </p:cNvSpPr>
            <p:nvPr/>
          </p:nvSpPr>
          <p:spPr bwMode="auto">
            <a:xfrm>
              <a:off x="4024" y="816"/>
              <a:ext cx="1514" cy="368"/>
            </a:xfrm>
            <a:prstGeom prst="rect">
              <a:avLst/>
            </a:prstGeom>
            <a:solidFill>
              <a:schemeClr val="accent1"/>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57799" bIns="0">
              <a:spAutoFit/>
            </a:bodyPr>
            <a:lstStyle/>
            <a:p>
              <a:pPr marL="57150" algn="l"/>
              <a:r>
                <a:rPr lang="en-US" sz="3400" dirty="0">
                  <a:solidFill>
                    <a:srgbClr val="000000"/>
                  </a:solidFill>
                  <a:ea typeface="ＭＳ Ｐゴシック" charset="0"/>
                  <a:cs typeface="Arial" charset="0"/>
                </a:rPr>
                <a:t>Atomic Gas</a:t>
              </a:r>
            </a:p>
          </p:txBody>
        </p:sp>
        <p:sp>
          <p:nvSpPr>
            <p:cNvPr id="6" name="Rectangle 4"/>
            <p:cNvSpPr>
              <a:spLocks/>
            </p:cNvSpPr>
            <p:nvPr/>
          </p:nvSpPr>
          <p:spPr bwMode="auto">
            <a:xfrm>
              <a:off x="1198" y="3141"/>
              <a:ext cx="1362" cy="368"/>
            </a:xfrm>
            <a:prstGeom prst="rect">
              <a:avLst/>
            </a:prstGeom>
            <a:solidFill>
              <a:srgbClr val="FF0000"/>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57799" bIns="0">
              <a:spAutoFit/>
            </a:bodyPr>
            <a:lstStyle/>
            <a:p>
              <a:pPr marL="57150" algn="l"/>
              <a:r>
                <a:rPr lang="en-US" sz="3400">
                  <a:solidFill>
                    <a:srgbClr val="000000"/>
                  </a:solidFill>
                  <a:ea typeface="ＭＳ Ｐゴシック" charset="0"/>
                  <a:cs typeface="Arial" charset="0"/>
                </a:rPr>
                <a:t>Thick Disk</a:t>
              </a:r>
            </a:p>
          </p:txBody>
        </p:sp>
        <p:sp>
          <p:nvSpPr>
            <p:cNvPr id="7" name="Rectangle 5"/>
            <p:cNvSpPr>
              <a:spLocks/>
            </p:cNvSpPr>
            <p:nvPr/>
          </p:nvSpPr>
          <p:spPr bwMode="auto">
            <a:xfrm rot="-5400000">
              <a:off x="-572" y="1628"/>
              <a:ext cx="1815" cy="368"/>
            </a:xfrm>
            <a:prstGeom prst="rect">
              <a:avLst/>
            </a:prstGeom>
            <a:solidFill>
              <a:srgbClr val="FFFFFF"/>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57799" bIns="0">
              <a:spAutoFit/>
            </a:bodyPr>
            <a:lstStyle/>
            <a:p>
              <a:pPr marL="57150" algn="l"/>
              <a:r>
                <a:rPr lang="en-US" sz="3400">
                  <a:solidFill>
                    <a:srgbClr val="000000"/>
                  </a:solidFill>
                  <a:ea typeface="ＭＳ Ｐゴシック" charset="0"/>
                  <a:cs typeface="Arial" charset="0"/>
                </a:rPr>
                <a:t>Mass Fraction</a:t>
              </a:r>
            </a:p>
          </p:txBody>
        </p:sp>
      </p:grpSp>
      <p:sp>
        <p:nvSpPr>
          <p:cNvPr id="8" name="TextBox 7"/>
          <p:cNvSpPr txBox="1"/>
          <p:nvPr/>
        </p:nvSpPr>
        <p:spPr>
          <a:xfrm>
            <a:off x="1115644" y="5886253"/>
            <a:ext cx="6633213" cy="830997"/>
          </a:xfrm>
          <a:prstGeom prst="rect">
            <a:avLst/>
          </a:prstGeom>
          <a:noFill/>
        </p:spPr>
        <p:txBody>
          <a:bodyPr wrap="square" rtlCol="0">
            <a:spAutoFit/>
          </a:bodyPr>
          <a:lstStyle/>
          <a:p>
            <a:r>
              <a:rPr lang="en-US" sz="2400" dirty="0" smtClean="0"/>
              <a:t>It’s not that thick disks are more massive in low-mass gals, but thin disks are much lower mass!</a:t>
            </a:r>
          </a:p>
        </p:txBody>
      </p:sp>
    </p:spTree>
    <p:extLst>
      <p:ext uri="{BB962C8B-B14F-4D97-AF65-F5344CB8AC3E}">
        <p14:creationId xmlns:p14="http://schemas.microsoft.com/office/powerpoint/2010/main" val="315519779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031" y="1009055"/>
            <a:ext cx="5250656" cy="539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03426" name="Rectangle 2"/>
          <p:cNvSpPr>
            <a:spLocks/>
          </p:cNvSpPr>
          <p:nvPr/>
        </p:nvSpPr>
        <p:spPr bwMode="auto">
          <a:xfrm>
            <a:off x="232172" y="293289"/>
            <a:ext cx="2884289" cy="177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dirty="0">
                <a:solidFill>
                  <a:schemeClr val="tx1"/>
                </a:solidFill>
                <a:ea typeface="ＭＳ Ｐゴシック" charset="0"/>
                <a:cs typeface="Arial" charset="0"/>
              </a:rPr>
              <a:t>LSST will be deep AND</a:t>
            </a:r>
          </a:p>
          <a:p>
            <a:r>
              <a:rPr lang="en-US" dirty="0">
                <a:solidFill>
                  <a:schemeClr val="tx1"/>
                </a:solidFill>
                <a:ea typeface="ＭＳ Ｐゴシック" charset="0"/>
                <a:cs typeface="Arial" charset="0"/>
              </a:rPr>
              <a:t>cover the entire southern sky!</a:t>
            </a:r>
          </a:p>
        </p:txBody>
      </p:sp>
      <p:sp>
        <p:nvSpPr>
          <p:cNvPr id="103427" name="Rectangle 3"/>
          <p:cNvSpPr>
            <a:spLocks/>
          </p:cNvSpPr>
          <p:nvPr/>
        </p:nvSpPr>
        <p:spPr bwMode="auto">
          <a:xfrm>
            <a:off x="232172" y="5763616"/>
            <a:ext cx="3187898" cy="9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dirty="0">
                <a:solidFill>
                  <a:schemeClr val="tx1"/>
                </a:solidFill>
                <a:ea typeface="ＭＳ Ｐゴシック" charset="0"/>
                <a:cs typeface="Arial" charset="0"/>
              </a:rPr>
              <a:t>simulated LSST </a:t>
            </a:r>
            <a:r>
              <a:rPr lang="en-US" dirty="0" err="1">
                <a:solidFill>
                  <a:schemeClr val="tx1"/>
                </a:solidFill>
                <a:ea typeface="ＭＳ Ｐゴシック" charset="0"/>
                <a:cs typeface="Arial" charset="0"/>
              </a:rPr>
              <a:t>g,r,i</a:t>
            </a:r>
            <a:r>
              <a:rPr lang="en-US" dirty="0">
                <a:solidFill>
                  <a:schemeClr val="tx1"/>
                </a:solidFill>
                <a:ea typeface="ＭＳ Ｐゴシック" charset="0"/>
                <a:cs typeface="Arial" charset="0"/>
              </a:rPr>
              <a:t> image</a:t>
            </a:r>
          </a:p>
        </p:txBody>
      </p:sp>
      <p:sp>
        <p:nvSpPr>
          <p:cNvPr id="2" name="TextBox 1"/>
          <p:cNvSpPr txBox="1"/>
          <p:nvPr/>
        </p:nvSpPr>
        <p:spPr>
          <a:xfrm>
            <a:off x="64212" y="2070297"/>
            <a:ext cx="3052249" cy="3693319"/>
          </a:xfrm>
          <a:prstGeom prst="rect">
            <a:avLst/>
          </a:prstGeom>
          <a:noFill/>
        </p:spPr>
        <p:txBody>
          <a:bodyPr wrap="square" rtlCol="0">
            <a:spAutoFit/>
          </a:bodyPr>
          <a:lstStyle/>
          <a:p>
            <a:r>
              <a:rPr lang="en-US" dirty="0" smtClean="0"/>
              <a:t>We need more members in the Galaxies Science Collaboration to make sure LSST will generate the best possible co-adds for multi-band LSB work.</a:t>
            </a:r>
          </a:p>
          <a:p>
            <a:endParaRPr lang="en-US" dirty="0"/>
          </a:p>
          <a:p>
            <a:r>
              <a:rPr lang="en-US" dirty="0" smtClean="0"/>
              <a:t>Possible workshop in June to discuss survey metrics cadences with the community.  Come and design a metric so we know which scheduler is best for your science!</a:t>
            </a:r>
            <a:endParaRPr lang="en-US" dirty="0"/>
          </a:p>
        </p:txBody>
      </p:sp>
    </p:spTree>
    <p:extLst>
      <p:ext uri="{BB962C8B-B14F-4D97-AF65-F5344CB8AC3E}">
        <p14:creationId xmlns:p14="http://schemas.microsoft.com/office/powerpoint/2010/main" val="3864725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886711"/>
            <a:ext cx="9143999" cy="3970318"/>
          </a:xfrm>
          <a:prstGeom prst="rect">
            <a:avLst/>
          </a:prstGeom>
          <a:noFill/>
        </p:spPr>
        <p:txBody>
          <a:bodyPr wrap="square" rtlCol="0">
            <a:spAutoFit/>
          </a:bodyPr>
          <a:lstStyle/>
          <a:p>
            <a:r>
              <a:rPr lang="en-US" dirty="0" smtClean="0"/>
              <a:t>Points I want to make:</a:t>
            </a:r>
          </a:p>
          <a:p>
            <a:r>
              <a:rPr lang="en-US" dirty="0" smtClean="0"/>
              <a:t>Very hard to measure thick disk properties at large radii!</a:t>
            </a:r>
          </a:p>
          <a:p>
            <a:r>
              <a:rPr lang="en-US" dirty="0" smtClean="0"/>
              <a:t>Really like Chris Brook’s mechanism of form thick, then the thin disk forms later</a:t>
            </a:r>
          </a:p>
          <a:p>
            <a:endParaRPr lang="en-US" dirty="0"/>
          </a:p>
          <a:p>
            <a:r>
              <a:rPr lang="en-US" dirty="0" smtClean="0"/>
              <a:t>LSST has the potential to deliver amazingly deep surface brightness.  BUT, the primary science drivers are things like cosmology, so it would be great if people here joined the science groups and helped make sure LSST data will work for you.  Lots of people want to treat galaxies as </a:t>
            </a:r>
            <a:r>
              <a:rPr lang="en-US" dirty="0" err="1" smtClean="0"/>
              <a:t>psudo</a:t>
            </a:r>
            <a:r>
              <a:rPr lang="en-US" dirty="0" smtClean="0"/>
              <a:t>-point sources—not a lot of pressure to get low surface-brightness, large angular size objects right.  Would be great to have more people around to make sure we get the large co-adds right.  There’s a big push to keep users away from pixel-level data in LSST.  We know LSST will find all kinds of cool LSB features, but no one has thought about how we are going to analyze them.  XXX-some nice images in the science book.  Would be great to have a LSB IFU spectrograph for nearby galaxies!</a:t>
            </a:r>
          </a:p>
          <a:p>
            <a:endParaRPr lang="en-US" dirty="0"/>
          </a:p>
        </p:txBody>
      </p:sp>
      <p:sp>
        <p:nvSpPr>
          <p:cNvPr id="2" name="TextBox 1"/>
          <p:cNvSpPr txBox="1"/>
          <p:nvPr/>
        </p:nvSpPr>
        <p:spPr>
          <a:xfrm>
            <a:off x="346380" y="1281583"/>
            <a:ext cx="8411228" cy="923330"/>
          </a:xfrm>
          <a:prstGeom prst="rect">
            <a:avLst/>
          </a:prstGeom>
          <a:noFill/>
        </p:spPr>
        <p:txBody>
          <a:bodyPr wrap="square" rtlCol="0">
            <a:spAutoFit/>
          </a:bodyPr>
          <a:lstStyle/>
          <a:p>
            <a:r>
              <a:rPr lang="en-US" dirty="0"/>
              <a:t>We would be very pleased to have you discussing the properties of thick disks. In particular, how their structural properties depend on the host galaxy, their relation to thin disks and how they help us constrain galaxy formation and evolution.</a:t>
            </a:r>
          </a:p>
        </p:txBody>
      </p:sp>
      <p:sp>
        <p:nvSpPr>
          <p:cNvPr id="3" name="TextBox 2"/>
          <p:cNvSpPr txBox="1"/>
          <p:nvPr/>
        </p:nvSpPr>
        <p:spPr>
          <a:xfrm>
            <a:off x="1641777" y="542134"/>
            <a:ext cx="2986665" cy="369332"/>
          </a:xfrm>
          <a:prstGeom prst="rect">
            <a:avLst/>
          </a:prstGeom>
          <a:noFill/>
        </p:spPr>
        <p:txBody>
          <a:bodyPr wrap="none" rtlCol="0">
            <a:spAutoFit/>
          </a:bodyPr>
          <a:lstStyle/>
          <a:p>
            <a:r>
              <a:rPr lang="en-US" dirty="0" smtClean="0"/>
              <a:t>25 min talk (20 + 5 ) probably.</a:t>
            </a:r>
            <a:endParaRPr lang="en-US" dirty="0"/>
          </a:p>
        </p:txBody>
      </p:sp>
    </p:spTree>
    <p:extLst>
      <p:ext uri="{BB962C8B-B14F-4D97-AF65-F5344CB8AC3E}">
        <p14:creationId xmlns:p14="http://schemas.microsoft.com/office/powerpoint/2010/main" val="138033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12454" y="0"/>
            <a:ext cx="7631545" cy="5351041"/>
          </a:xfrm>
          <a:prstGeom prst="rect">
            <a:avLst/>
          </a:prstGeom>
        </p:spPr>
      </p:pic>
      <p:sp>
        <p:nvSpPr>
          <p:cNvPr id="3" name="TextBox 2"/>
          <p:cNvSpPr txBox="1"/>
          <p:nvPr/>
        </p:nvSpPr>
        <p:spPr>
          <a:xfrm>
            <a:off x="161636" y="6396335"/>
            <a:ext cx="2477444" cy="461665"/>
          </a:xfrm>
          <a:prstGeom prst="rect">
            <a:avLst/>
          </a:prstGeom>
          <a:noFill/>
        </p:spPr>
        <p:txBody>
          <a:bodyPr wrap="square" rtlCol="0">
            <a:spAutoFit/>
          </a:bodyPr>
          <a:lstStyle/>
          <a:p>
            <a:r>
              <a:rPr lang="en-US" sz="2400" dirty="0" smtClean="0"/>
              <a:t>Cheng et al, 2012</a:t>
            </a:r>
            <a:endParaRPr lang="en-US" sz="2400" dirty="0"/>
          </a:p>
        </p:txBody>
      </p:sp>
      <p:sp>
        <p:nvSpPr>
          <p:cNvPr id="4" name="TextBox 3"/>
          <p:cNvSpPr txBox="1"/>
          <p:nvPr/>
        </p:nvSpPr>
        <p:spPr>
          <a:xfrm>
            <a:off x="3250851" y="5369522"/>
            <a:ext cx="5078743" cy="1200328"/>
          </a:xfrm>
          <a:prstGeom prst="rect">
            <a:avLst/>
          </a:prstGeom>
          <a:noFill/>
        </p:spPr>
        <p:txBody>
          <a:bodyPr wrap="square" rtlCol="0">
            <a:spAutoFit/>
          </a:bodyPr>
          <a:lstStyle/>
          <a:p>
            <a:r>
              <a:rPr lang="en-US" sz="2400" dirty="0" smtClean="0"/>
              <a:t>The thick disk at large radii is not alpha-enhanced.  (But there are still stars at large Z in the outer disk)</a:t>
            </a:r>
            <a:endParaRPr lang="en-US" sz="2400" dirty="0"/>
          </a:p>
        </p:txBody>
      </p:sp>
      <p:sp>
        <p:nvSpPr>
          <p:cNvPr id="5" name="TextBox 4"/>
          <p:cNvSpPr txBox="1"/>
          <p:nvPr/>
        </p:nvSpPr>
        <p:spPr>
          <a:xfrm>
            <a:off x="128163" y="290690"/>
            <a:ext cx="958177" cy="369332"/>
          </a:xfrm>
          <a:prstGeom prst="rect">
            <a:avLst/>
          </a:prstGeom>
          <a:noFill/>
        </p:spPr>
        <p:txBody>
          <a:bodyPr wrap="square" rtlCol="0">
            <a:spAutoFit/>
          </a:bodyPr>
          <a:lstStyle/>
          <a:p>
            <a:r>
              <a:rPr lang="en-US" dirty="0" smtClean="0"/>
              <a:t>DATA</a:t>
            </a:r>
            <a:endParaRPr lang="en-US" dirty="0"/>
          </a:p>
        </p:txBody>
      </p:sp>
      <p:grpSp>
        <p:nvGrpSpPr>
          <p:cNvPr id="8" name="Group 7"/>
          <p:cNvGrpSpPr/>
          <p:nvPr/>
        </p:nvGrpSpPr>
        <p:grpSpPr>
          <a:xfrm>
            <a:off x="3661724" y="2127918"/>
            <a:ext cx="3880100" cy="544351"/>
            <a:chOff x="3661724" y="2127918"/>
            <a:chExt cx="3880100" cy="544351"/>
          </a:xfrm>
        </p:grpSpPr>
        <p:sp>
          <p:nvSpPr>
            <p:cNvPr id="6" name="Rectangle 5"/>
            <p:cNvSpPr/>
            <p:nvPr/>
          </p:nvSpPr>
          <p:spPr>
            <a:xfrm>
              <a:off x="3661724" y="2127918"/>
              <a:ext cx="808218" cy="54435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733606" y="2127918"/>
              <a:ext cx="808218" cy="54435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5764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4812" y="725674"/>
            <a:ext cx="7771833" cy="3970318"/>
          </a:xfrm>
          <a:prstGeom prst="rect">
            <a:avLst/>
          </a:prstGeom>
          <a:noFill/>
        </p:spPr>
        <p:txBody>
          <a:bodyPr wrap="square" rtlCol="0">
            <a:spAutoFit/>
          </a:bodyPr>
          <a:lstStyle/>
          <a:p>
            <a:r>
              <a:rPr lang="en-US" dirty="0" smtClean="0"/>
              <a:t>The recent results from the MW and MW </a:t>
            </a:r>
            <a:r>
              <a:rPr lang="en-US" dirty="0" err="1" smtClean="0"/>
              <a:t>sims</a:t>
            </a:r>
            <a:r>
              <a:rPr lang="en-US" dirty="0" smtClean="0"/>
              <a:t>:</a:t>
            </a:r>
          </a:p>
          <a:p>
            <a:endParaRPr lang="en-US" dirty="0" smtClean="0"/>
          </a:p>
          <a:p>
            <a:r>
              <a:rPr lang="en-US" dirty="0" smtClean="0"/>
              <a:t>Cheng 12:  alpha-abundances from Segue.  No alpha-enhanced start at large Z and large R.  Implies early thick disk formation that makes an alpha-rich disk with short scale-length</a:t>
            </a:r>
          </a:p>
          <a:p>
            <a:endParaRPr lang="en-US" dirty="0" smtClean="0"/>
          </a:p>
          <a:p>
            <a:r>
              <a:rPr lang="en-US" dirty="0" smtClean="0"/>
              <a:t>Stinson 13:  Mono-abundance population stuff.  Also like an early forming thick disk.</a:t>
            </a:r>
          </a:p>
          <a:p>
            <a:endParaRPr lang="en-US" dirty="0"/>
          </a:p>
          <a:p>
            <a:r>
              <a:rPr lang="en-US" dirty="0" err="1" smtClean="0"/>
              <a:t>Loebman</a:t>
            </a:r>
            <a:r>
              <a:rPr lang="en-US" dirty="0" smtClean="0"/>
              <a:t> 10:  Radial migration can move alpha-enhanced stars to solar circle</a:t>
            </a:r>
          </a:p>
          <a:p>
            <a:endParaRPr lang="en-US" dirty="0"/>
          </a:p>
          <a:p>
            <a:r>
              <a:rPr lang="en-US" dirty="0" smtClean="0"/>
              <a:t>Lee 11:  Plot I don’t understand</a:t>
            </a:r>
          </a:p>
          <a:p>
            <a:endParaRPr lang="en-US" dirty="0"/>
          </a:p>
          <a:p>
            <a:r>
              <a:rPr lang="en-US" dirty="0" err="1" smtClean="0"/>
              <a:t>Bovy</a:t>
            </a:r>
            <a:r>
              <a:rPr lang="en-US" dirty="0" smtClean="0"/>
              <a:t> 11:  There is no thick disk</a:t>
            </a:r>
            <a:endParaRPr lang="en-US" dirty="0"/>
          </a:p>
        </p:txBody>
      </p:sp>
    </p:spTree>
    <p:extLst>
      <p:ext uri="{BB962C8B-B14F-4D97-AF65-F5344CB8AC3E}">
        <p14:creationId xmlns:p14="http://schemas.microsoft.com/office/powerpoint/2010/main" val="295608344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2300" y="685800"/>
            <a:ext cx="7886700" cy="5473700"/>
          </a:xfrm>
          <a:prstGeom prst="rect">
            <a:avLst/>
          </a:prstGeom>
        </p:spPr>
      </p:pic>
    </p:spTree>
    <p:extLst>
      <p:ext uri="{BB962C8B-B14F-4D97-AF65-F5344CB8AC3E}">
        <p14:creationId xmlns:p14="http://schemas.microsoft.com/office/powerpoint/2010/main" val="349884166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5797"/>
            <a:ext cx="4384103" cy="6740306"/>
          </a:xfrm>
          <a:prstGeom prst="rect">
            <a:avLst/>
          </a:prstGeom>
          <a:noFill/>
        </p:spPr>
        <p:txBody>
          <a:bodyPr wrap="square" rtlCol="0">
            <a:spAutoFit/>
          </a:bodyPr>
          <a:lstStyle/>
          <a:p>
            <a:r>
              <a:rPr lang="en-US" sz="2400" dirty="0" smtClean="0"/>
              <a:t>One major problem is that this is a nasty phase space to chop up:</a:t>
            </a:r>
            <a:endParaRPr lang="en-US" sz="2400" dirty="0"/>
          </a:p>
          <a:p>
            <a:r>
              <a:rPr lang="en-US" sz="2400" dirty="0" smtClean="0"/>
              <a:t>Age,</a:t>
            </a:r>
          </a:p>
          <a:p>
            <a:r>
              <a:rPr lang="en-US" sz="2400" dirty="0" smtClean="0"/>
              <a:t>X,Y,Z</a:t>
            </a:r>
          </a:p>
          <a:p>
            <a:r>
              <a:rPr lang="en-US" sz="2400" dirty="0" err="1" smtClean="0"/>
              <a:t>V</a:t>
            </a:r>
            <a:r>
              <a:rPr lang="en-US" sz="2400" baseline="-25000" dirty="0" err="1" smtClean="0"/>
              <a:t>x</a:t>
            </a:r>
            <a:r>
              <a:rPr lang="en-US" sz="2400" dirty="0" err="1" smtClean="0"/>
              <a:t>,V</a:t>
            </a:r>
            <a:r>
              <a:rPr lang="en-US" sz="2400" baseline="-25000" dirty="0" err="1" smtClean="0"/>
              <a:t>y</a:t>
            </a:r>
            <a:r>
              <a:rPr lang="en-US" sz="2400" dirty="0" err="1" smtClean="0"/>
              <a:t>,V</a:t>
            </a:r>
            <a:r>
              <a:rPr lang="en-US" sz="2400" baseline="-25000" dirty="0" err="1" smtClean="0"/>
              <a:t>z</a:t>
            </a:r>
            <a:endParaRPr lang="en-US" sz="2400" baseline="-25000" dirty="0" smtClean="0"/>
          </a:p>
          <a:p>
            <a:r>
              <a:rPr lang="en-US" sz="2400" dirty="0" smtClean="0"/>
              <a:t>[Fe/H]</a:t>
            </a:r>
          </a:p>
          <a:p>
            <a:r>
              <a:rPr lang="en-US" sz="2400" dirty="0" smtClean="0"/>
              <a:t>[α/H]</a:t>
            </a:r>
          </a:p>
          <a:p>
            <a:endParaRPr lang="en-US" sz="2400" dirty="0"/>
          </a:p>
          <a:p>
            <a:r>
              <a:rPr lang="en-US" sz="2400" dirty="0" smtClean="0"/>
              <a:t>Because there are so many correlations (and dynamical stability requirements), it’s easy to accidently confuse things</a:t>
            </a:r>
          </a:p>
          <a:p>
            <a:endParaRPr lang="en-US" sz="2400" dirty="0"/>
          </a:p>
          <a:p>
            <a:r>
              <a:rPr lang="en-US" sz="2400" dirty="0" smtClean="0"/>
              <a:t>For example, it’s tempting to spatially select stars at Z~1 </a:t>
            </a:r>
            <a:r>
              <a:rPr lang="en-US" sz="2400" dirty="0" err="1" smtClean="0"/>
              <a:t>kpc</a:t>
            </a:r>
            <a:r>
              <a:rPr lang="en-US" sz="2400" dirty="0" smtClean="0"/>
              <a:t> since they should be an equal mix (by number) of thin and thick disk stars</a:t>
            </a:r>
          </a:p>
        </p:txBody>
      </p:sp>
      <p:pic>
        <p:nvPicPr>
          <p:cNvPr id="3" name="Picture 2"/>
          <p:cNvPicPr>
            <a:picLocks noChangeAspect="1"/>
          </p:cNvPicPr>
          <p:nvPr/>
        </p:nvPicPr>
        <p:blipFill rotWithShape="1">
          <a:blip r:embed="rId2"/>
          <a:srcRect l="47944" r="3345"/>
          <a:stretch/>
        </p:blipFill>
        <p:spPr>
          <a:xfrm>
            <a:off x="5428044" y="3013155"/>
            <a:ext cx="3715956" cy="3043500"/>
          </a:xfrm>
          <a:prstGeom prst="rect">
            <a:avLst/>
          </a:prstGeom>
        </p:spPr>
      </p:pic>
      <p:pic>
        <p:nvPicPr>
          <p:cNvPr id="4" name="Picture 3"/>
          <p:cNvPicPr>
            <a:picLocks noChangeAspect="1"/>
          </p:cNvPicPr>
          <p:nvPr/>
        </p:nvPicPr>
        <p:blipFill rotWithShape="1">
          <a:blip r:embed="rId2"/>
          <a:srcRect r="51572"/>
          <a:stretch/>
        </p:blipFill>
        <p:spPr>
          <a:xfrm>
            <a:off x="5486400" y="0"/>
            <a:ext cx="3657600" cy="3013155"/>
          </a:xfrm>
          <a:prstGeom prst="rect">
            <a:avLst/>
          </a:prstGeom>
        </p:spPr>
      </p:pic>
      <p:sp>
        <p:nvSpPr>
          <p:cNvPr id="5" name="TextBox 4"/>
          <p:cNvSpPr txBox="1"/>
          <p:nvPr/>
        </p:nvSpPr>
        <p:spPr>
          <a:xfrm>
            <a:off x="6054521" y="6379174"/>
            <a:ext cx="3089479" cy="461665"/>
          </a:xfrm>
          <a:prstGeom prst="rect">
            <a:avLst/>
          </a:prstGeom>
          <a:noFill/>
        </p:spPr>
        <p:txBody>
          <a:bodyPr wrap="square" rtlCol="0">
            <a:spAutoFit/>
          </a:bodyPr>
          <a:lstStyle/>
          <a:p>
            <a:r>
              <a:rPr lang="en-US" sz="2400" dirty="0" err="1" smtClean="0"/>
              <a:t>Ivezic</a:t>
            </a:r>
            <a:r>
              <a:rPr lang="en-US" sz="2400" dirty="0" smtClean="0"/>
              <a:t> et al, 2008</a:t>
            </a:r>
          </a:p>
        </p:txBody>
      </p:sp>
    </p:spTree>
    <p:extLst>
      <p:ext uri="{BB962C8B-B14F-4D97-AF65-F5344CB8AC3E}">
        <p14:creationId xmlns:p14="http://schemas.microsoft.com/office/powerpoint/2010/main" val="16834904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4600"/>
            <a:ext cx="9144000" cy="4359166"/>
          </a:xfrm>
          <a:prstGeom prst="rect">
            <a:avLst/>
          </a:prstGeom>
        </p:spPr>
      </p:pic>
      <p:sp>
        <p:nvSpPr>
          <p:cNvPr id="3" name="TextBox 2"/>
          <p:cNvSpPr txBox="1"/>
          <p:nvPr/>
        </p:nvSpPr>
        <p:spPr>
          <a:xfrm>
            <a:off x="392545" y="6338455"/>
            <a:ext cx="2389910" cy="461665"/>
          </a:xfrm>
          <a:prstGeom prst="rect">
            <a:avLst/>
          </a:prstGeom>
          <a:noFill/>
        </p:spPr>
        <p:txBody>
          <a:bodyPr wrap="square" rtlCol="0">
            <a:spAutoFit/>
          </a:bodyPr>
          <a:lstStyle/>
          <a:p>
            <a:r>
              <a:rPr lang="en-US" sz="2400" dirty="0" err="1" smtClean="0"/>
              <a:t>Bovy</a:t>
            </a:r>
            <a:r>
              <a:rPr lang="en-US" sz="2400" dirty="0" smtClean="0"/>
              <a:t> et al, 2011</a:t>
            </a:r>
            <a:endParaRPr lang="en-US" sz="2400" dirty="0"/>
          </a:p>
        </p:txBody>
      </p:sp>
      <p:sp>
        <p:nvSpPr>
          <p:cNvPr id="4" name="TextBox 3"/>
          <p:cNvSpPr txBox="1"/>
          <p:nvPr/>
        </p:nvSpPr>
        <p:spPr>
          <a:xfrm>
            <a:off x="2200364" y="461833"/>
            <a:ext cx="5059085" cy="461665"/>
          </a:xfrm>
          <a:prstGeom prst="rect">
            <a:avLst/>
          </a:prstGeom>
          <a:noFill/>
        </p:spPr>
        <p:txBody>
          <a:bodyPr wrap="square" rtlCol="0">
            <a:spAutoFit/>
          </a:bodyPr>
          <a:lstStyle/>
          <a:p>
            <a:r>
              <a:rPr lang="en-US" sz="2400" dirty="0" smtClean="0"/>
              <a:t>“The Milky Way Has No Thick Disk”</a:t>
            </a:r>
            <a:endParaRPr lang="en-US" sz="2400" dirty="0"/>
          </a:p>
        </p:txBody>
      </p:sp>
      <p:grpSp>
        <p:nvGrpSpPr>
          <p:cNvPr id="6" name="Group 5"/>
          <p:cNvGrpSpPr/>
          <p:nvPr/>
        </p:nvGrpSpPr>
        <p:grpSpPr>
          <a:xfrm>
            <a:off x="5819973" y="2818362"/>
            <a:ext cx="1439476" cy="2073648"/>
            <a:chOff x="5819973" y="2818362"/>
            <a:chExt cx="1439476" cy="2073648"/>
          </a:xfrm>
        </p:grpSpPr>
        <p:cxnSp>
          <p:nvCxnSpPr>
            <p:cNvPr id="7" name="Straight Connector 6"/>
            <p:cNvCxnSpPr/>
            <p:nvPr/>
          </p:nvCxnSpPr>
          <p:spPr>
            <a:xfrm>
              <a:off x="6080700" y="3583902"/>
              <a:ext cx="1178749" cy="1308108"/>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819973" y="2818362"/>
              <a:ext cx="1178749" cy="1308108"/>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128163" y="290690"/>
            <a:ext cx="958177" cy="369332"/>
          </a:xfrm>
          <a:prstGeom prst="rect">
            <a:avLst/>
          </a:prstGeom>
          <a:noFill/>
        </p:spPr>
        <p:txBody>
          <a:bodyPr wrap="square" rtlCol="0">
            <a:spAutoFit/>
          </a:bodyPr>
          <a:lstStyle/>
          <a:p>
            <a:r>
              <a:rPr lang="en-US" dirty="0" smtClean="0"/>
              <a:t>DATA</a:t>
            </a:r>
            <a:endParaRPr lang="en-US" dirty="0"/>
          </a:p>
        </p:txBody>
      </p:sp>
      <p:sp>
        <p:nvSpPr>
          <p:cNvPr id="5" name="Freeform 4"/>
          <p:cNvSpPr/>
          <p:nvPr/>
        </p:nvSpPr>
        <p:spPr>
          <a:xfrm>
            <a:off x="5829515" y="2845707"/>
            <a:ext cx="1499456" cy="1988934"/>
          </a:xfrm>
          <a:custGeom>
            <a:avLst/>
            <a:gdLst>
              <a:gd name="connsiteX0" fmla="*/ 0 w 1499456"/>
              <a:gd name="connsiteY0" fmla="*/ 0 h 1988934"/>
              <a:gd name="connsiteX1" fmla="*/ 76503 w 1499456"/>
              <a:gd name="connsiteY1" fmla="*/ 61198 h 1988934"/>
              <a:gd name="connsiteX2" fmla="*/ 168306 w 1499456"/>
              <a:gd name="connsiteY2" fmla="*/ 122396 h 1988934"/>
              <a:gd name="connsiteX3" fmla="*/ 244809 w 1499456"/>
              <a:gd name="connsiteY3" fmla="*/ 168294 h 1988934"/>
              <a:gd name="connsiteX4" fmla="*/ 336613 w 1499456"/>
              <a:gd name="connsiteY4" fmla="*/ 229492 h 1988934"/>
              <a:gd name="connsiteX5" fmla="*/ 382514 w 1499456"/>
              <a:gd name="connsiteY5" fmla="*/ 260091 h 1988934"/>
              <a:gd name="connsiteX6" fmla="*/ 428416 w 1499456"/>
              <a:gd name="connsiteY6" fmla="*/ 305990 h 1988934"/>
              <a:gd name="connsiteX7" fmla="*/ 474318 w 1499456"/>
              <a:gd name="connsiteY7" fmla="*/ 336589 h 1988934"/>
              <a:gd name="connsiteX8" fmla="*/ 535520 w 1499456"/>
              <a:gd name="connsiteY8" fmla="*/ 382487 h 1988934"/>
              <a:gd name="connsiteX9" fmla="*/ 566121 w 1499456"/>
              <a:gd name="connsiteY9" fmla="*/ 428386 h 1988934"/>
              <a:gd name="connsiteX10" fmla="*/ 596722 w 1499456"/>
              <a:gd name="connsiteY10" fmla="*/ 520183 h 1988934"/>
              <a:gd name="connsiteX11" fmla="*/ 627323 w 1499456"/>
              <a:gd name="connsiteY11" fmla="*/ 566081 h 1988934"/>
              <a:gd name="connsiteX12" fmla="*/ 673225 w 1499456"/>
              <a:gd name="connsiteY12" fmla="*/ 673178 h 1988934"/>
              <a:gd name="connsiteX13" fmla="*/ 719127 w 1499456"/>
              <a:gd name="connsiteY13" fmla="*/ 703777 h 1988934"/>
              <a:gd name="connsiteX14" fmla="*/ 810930 w 1499456"/>
              <a:gd name="connsiteY14" fmla="*/ 764975 h 1988934"/>
              <a:gd name="connsiteX15" fmla="*/ 856832 w 1499456"/>
              <a:gd name="connsiteY15" fmla="*/ 810873 h 1988934"/>
              <a:gd name="connsiteX16" fmla="*/ 918034 w 1499456"/>
              <a:gd name="connsiteY16" fmla="*/ 902670 h 1988934"/>
              <a:gd name="connsiteX17" fmla="*/ 902733 w 1499456"/>
              <a:gd name="connsiteY17" fmla="*/ 1116863 h 1988934"/>
              <a:gd name="connsiteX18" fmla="*/ 856832 w 1499456"/>
              <a:gd name="connsiteY18" fmla="*/ 1223959 h 1988934"/>
              <a:gd name="connsiteX19" fmla="*/ 826231 w 1499456"/>
              <a:gd name="connsiteY19" fmla="*/ 1269858 h 1988934"/>
              <a:gd name="connsiteX20" fmla="*/ 810930 w 1499456"/>
              <a:gd name="connsiteY20" fmla="*/ 1315756 h 1988934"/>
              <a:gd name="connsiteX21" fmla="*/ 841531 w 1499456"/>
              <a:gd name="connsiteY21" fmla="*/ 1484051 h 1988934"/>
              <a:gd name="connsiteX22" fmla="*/ 963936 w 1499456"/>
              <a:gd name="connsiteY22" fmla="*/ 1575848 h 1988934"/>
              <a:gd name="connsiteX23" fmla="*/ 1086340 w 1499456"/>
              <a:gd name="connsiteY23" fmla="*/ 1667645 h 1988934"/>
              <a:gd name="connsiteX24" fmla="*/ 1224045 w 1499456"/>
              <a:gd name="connsiteY24" fmla="*/ 1774741 h 1988934"/>
              <a:gd name="connsiteX25" fmla="*/ 1315849 w 1499456"/>
              <a:gd name="connsiteY25" fmla="*/ 1851239 h 1988934"/>
              <a:gd name="connsiteX26" fmla="*/ 1361750 w 1499456"/>
              <a:gd name="connsiteY26" fmla="*/ 1866538 h 1988934"/>
              <a:gd name="connsiteX27" fmla="*/ 1438253 w 1499456"/>
              <a:gd name="connsiteY27" fmla="*/ 1943036 h 1988934"/>
              <a:gd name="connsiteX28" fmla="*/ 1484155 w 1499456"/>
              <a:gd name="connsiteY28" fmla="*/ 1958335 h 1988934"/>
              <a:gd name="connsiteX29" fmla="*/ 1499456 w 1499456"/>
              <a:gd name="connsiteY29" fmla="*/ 1988934 h 198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99456" h="1988934">
                <a:moveTo>
                  <a:pt x="0" y="0"/>
                </a:moveTo>
                <a:cubicBezTo>
                  <a:pt x="25501" y="20399"/>
                  <a:pt x="50092" y="41991"/>
                  <a:pt x="76503" y="61198"/>
                </a:cubicBezTo>
                <a:cubicBezTo>
                  <a:pt x="106247" y="82828"/>
                  <a:pt x="142299" y="96392"/>
                  <a:pt x="168306" y="122396"/>
                </a:cubicBezTo>
                <a:cubicBezTo>
                  <a:pt x="210313" y="164399"/>
                  <a:pt x="185223" y="148434"/>
                  <a:pt x="244809" y="168294"/>
                </a:cubicBezTo>
                <a:lnTo>
                  <a:pt x="336613" y="229492"/>
                </a:lnTo>
                <a:cubicBezTo>
                  <a:pt x="351913" y="239692"/>
                  <a:pt x="369511" y="247089"/>
                  <a:pt x="382514" y="260091"/>
                </a:cubicBezTo>
                <a:cubicBezTo>
                  <a:pt x="397815" y="275391"/>
                  <a:pt x="411793" y="292138"/>
                  <a:pt x="428416" y="305990"/>
                </a:cubicBezTo>
                <a:cubicBezTo>
                  <a:pt x="442543" y="317762"/>
                  <a:pt x="459354" y="325901"/>
                  <a:pt x="474318" y="336589"/>
                </a:cubicBezTo>
                <a:cubicBezTo>
                  <a:pt x="495069" y="351410"/>
                  <a:pt x="515119" y="367188"/>
                  <a:pt x="535520" y="382487"/>
                </a:cubicBezTo>
                <a:cubicBezTo>
                  <a:pt x="545720" y="397787"/>
                  <a:pt x="558652" y="411583"/>
                  <a:pt x="566121" y="428386"/>
                </a:cubicBezTo>
                <a:cubicBezTo>
                  <a:pt x="579221" y="457860"/>
                  <a:pt x="578830" y="493346"/>
                  <a:pt x="596722" y="520183"/>
                </a:cubicBezTo>
                <a:cubicBezTo>
                  <a:pt x="606922" y="535482"/>
                  <a:pt x="619099" y="549635"/>
                  <a:pt x="627323" y="566081"/>
                </a:cubicBezTo>
                <a:cubicBezTo>
                  <a:pt x="651239" y="613910"/>
                  <a:pt x="633428" y="625425"/>
                  <a:pt x="673225" y="673178"/>
                </a:cubicBezTo>
                <a:cubicBezTo>
                  <a:pt x="684998" y="687304"/>
                  <a:pt x="705000" y="692005"/>
                  <a:pt x="719127" y="703777"/>
                </a:cubicBezTo>
                <a:cubicBezTo>
                  <a:pt x="795536" y="767446"/>
                  <a:pt x="730262" y="738087"/>
                  <a:pt x="810930" y="764975"/>
                </a:cubicBezTo>
                <a:cubicBezTo>
                  <a:pt x="826231" y="780274"/>
                  <a:pt x="843547" y="793794"/>
                  <a:pt x="856832" y="810873"/>
                </a:cubicBezTo>
                <a:cubicBezTo>
                  <a:pt x="879411" y="839902"/>
                  <a:pt x="918034" y="902670"/>
                  <a:pt x="918034" y="902670"/>
                </a:cubicBezTo>
                <a:cubicBezTo>
                  <a:pt x="912934" y="974068"/>
                  <a:pt x="911097" y="1045774"/>
                  <a:pt x="902733" y="1116863"/>
                </a:cubicBezTo>
                <a:cubicBezTo>
                  <a:pt x="899554" y="1143882"/>
                  <a:pt x="867303" y="1205636"/>
                  <a:pt x="856832" y="1223959"/>
                </a:cubicBezTo>
                <a:cubicBezTo>
                  <a:pt x="847708" y="1239924"/>
                  <a:pt x="834455" y="1253411"/>
                  <a:pt x="826231" y="1269858"/>
                </a:cubicBezTo>
                <a:cubicBezTo>
                  <a:pt x="819018" y="1284282"/>
                  <a:pt x="816030" y="1300457"/>
                  <a:pt x="810930" y="1315756"/>
                </a:cubicBezTo>
                <a:cubicBezTo>
                  <a:pt x="811069" y="1316588"/>
                  <a:pt x="836441" y="1474890"/>
                  <a:pt x="841531" y="1484051"/>
                </a:cubicBezTo>
                <a:cubicBezTo>
                  <a:pt x="871273" y="1537584"/>
                  <a:pt x="914551" y="1551158"/>
                  <a:pt x="963936" y="1575848"/>
                </a:cubicBezTo>
                <a:cubicBezTo>
                  <a:pt x="1051844" y="1663749"/>
                  <a:pt x="1006227" y="1640941"/>
                  <a:pt x="1086340" y="1667645"/>
                </a:cubicBezTo>
                <a:cubicBezTo>
                  <a:pt x="1132242" y="1703344"/>
                  <a:pt x="1182926" y="1733624"/>
                  <a:pt x="1224045" y="1774741"/>
                </a:cubicBezTo>
                <a:cubicBezTo>
                  <a:pt x="1257885" y="1808579"/>
                  <a:pt x="1273244" y="1829938"/>
                  <a:pt x="1315849" y="1851239"/>
                </a:cubicBezTo>
                <a:cubicBezTo>
                  <a:pt x="1330274" y="1858451"/>
                  <a:pt x="1346450" y="1861438"/>
                  <a:pt x="1361750" y="1866538"/>
                </a:cubicBezTo>
                <a:cubicBezTo>
                  <a:pt x="1387251" y="1892037"/>
                  <a:pt x="1404041" y="1931633"/>
                  <a:pt x="1438253" y="1943036"/>
                </a:cubicBezTo>
                <a:cubicBezTo>
                  <a:pt x="1453554" y="1948136"/>
                  <a:pt x="1471252" y="1948659"/>
                  <a:pt x="1484155" y="1958335"/>
                </a:cubicBezTo>
                <a:cubicBezTo>
                  <a:pt x="1493278" y="1965177"/>
                  <a:pt x="1494356" y="1978734"/>
                  <a:pt x="1499456" y="1988934"/>
                </a:cubicBezTo>
              </a:path>
            </a:pathLst>
          </a:custGeom>
          <a:ln w="57150" cmpd="sng">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7710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627"/>
          <a:stretch/>
        </p:blipFill>
        <p:spPr>
          <a:xfrm>
            <a:off x="0" y="0"/>
            <a:ext cx="4888784" cy="6858000"/>
          </a:xfrm>
          <a:prstGeom prst="rect">
            <a:avLst/>
          </a:prstGeom>
        </p:spPr>
      </p:pic>
      <p:sp>
        <p:nvSpPr>
          <p:cNvPr id="3" name="TextBox 2"/>
          <p:cNvSpPr txBox="1"/>
          <p:nvPr/>
        </p:nvSpPr>
        <p:spPr>
          <a:xfrm>
            <a:off x="6804125" y="6396335"/>
            <a:ext cx="2218582" cy="461665"/>
          </a:xfrm>
          <a:prstGeom prst="rect">
            <a:avLst/>
          </a:prstGeom>
          <a:noFill/>
        </p:spPr>
        <p:txBody>
          <a:bodyPr wrap="square" rtlCol="0">
            <a:spAutoFit/>
          </a:bodyPr>
          <a:lstStyle/>
          <a:p>
            <a:r>
              <a:rPr lang="en-US" sz="2400" dirty="0" smtClean="0"/>
              <a:t>Lee et al, 2011</a:t>
            </a:r>
            <a:endParaRPr lang="en-US" sz="2400" dirty="0"/>
          </a:p>
        </p:txBody>
      </p:sp>
      <p:sp>
        <p:nvSpPr>
          <p:cNvPr id="4" name="TextBox 3"/>
          <p:cNvSpPr txBox="1"/>
          <p:nvPr/>
        </p:nvSpPr>
        <p:spPr>
          <a:xfrm>
            <a:off x="5391540" y="456481"/>
            <a:ext cx="3167745" cy="2677656"/>
          </a:xfrm>
          <a:prstGeom prst="rect">
            <a:avLst/>
          </a:prstGeom>
          <a:noFill/>
        </p:spPr>
        <p:txBody>
          <a:bodyPr wrap="square" rtlCol="0">
            <a:spAutoFit/>
          </a:bodyPr>
          <a:lstStyle/>
          <a:p>
            <a:r>
              <a:rPr lang="en-US" sz="2400" dirty="0" smtClean="0"/>
              <a:t>SEGUE stars.  Thin and thick stars show different metallicity-kinematic trends.</a:t>
            </a:r>
          </a:p>
          <a:p>
            <a:endParaRPr lang="en-US" sz="2400" dirty="0"/>
          </a:p>
          <a:p>
            <a:r>
              <a:rPr lang="en-US" sz="2400" dirty="0" smtClean="0"/>
              <a:t>I don’t understand this, but it seems important. </a:t>
            </a:r>
            <a:r>
              <a:rPr lang="en-US" dirty="0" smtClean="0"/>
              <a:t> </a:t>
            </a:r>
            <a:endParaRPr lang="en-US" dirty="0"/>
          </a:p>
        </p:txBody>
      </p:sp>
    </p:spTree>
    <p:extLst>
      <p:ext uri="{BB962C8B-B14F-4D97-AF65-F5344CB8AC3E}">
        <p14:creationId xmlns:p14="http://schemas.microsoft.com/office/powerpoint/2010/main" val="36047317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452" y="0"/>
            <a:ext cx="6957488" cy="5909431"/>
          </a:xfrm>
          <a:prstGeom prst="rect">
            <a:avLst/>
          </a:prstGeom>
        </p:spPr>
      </p:pic>
      <p:sp>
        <p:nvSpPr>
          <p:cNvPr id="3" name="TextBox 2"/>
          <p:cNvSpPr txBox="1"/>
          <p:nvPr/>
        </p:nvSpPr>
        <p:spPr>
          <a:xfrm>
            <a:off x="6053391" y="6401032"/>
            <a:ext cx="3401382" cy="461665"/>
          </a:xfrm>
          <a:prstGeom prst="rect">
            <a:avLst/>
          </a:prstGeom>
          <a:noFill/>
        </p:spPr>
        <p:txBody>
          <a:bodyPr wrap="square" rtlCol="0">
            <a:spAutoFit/>
          </a:bodyPr>
          <a:lstStyle/>
          <a:p>
            <a:r>
              <a:rPr lang="en-US" sz="2400" dirty="0" err="1" smtClean="0"/>
              <a:t>Loebman</a:t>
            </a:r>
            <a:r>
              <a:rPr lang="en-US" sz="2400" dirty="0" smtClean="0"/>
              <a:t> et al, 2011</a:t>
            </a:r>
            <a:endParaRPr lang="en-US" sz="2400" dirty="0"/>
          </a:p>
        </p:txBody>
      </p:sp>
      <p:sp>
        <p:nvSpPr>
          <p:cNvPr id="4" name="TextBox 3"/>
          <p:cNvSpPr txBox="1"/>
          <p:nvPr/>
        </p:nvSpPr>
        <p:spPr>
          <a:xfrm>
            <a:off x="288452" y="5958950"/>
            <a:ext cx="7283069" cy="923330"/>
          </a:xfrm>
          <a:prstGeom prst="rect">
            <a:avLst/>
          </a:prstGeom>
          <a:noFill/>
        </p:spPr>
        <p:txBody>
          <a:bodyPr wrap="square" rtlCol="0">
            <a:spAutoFit/>
          </a:bodyPr>
          <a:lstStyle/>
          <a:p>
            <a:r>
              <a:rPr lang="en-US" dirty="0" smtClean="0"/>
              <a:t>Example of how stars are in a complicated parameter space</a:t>
            </a:r>
          </a:p>
          <a:p>
            <a:r>
              <a:rPr lang="en-US" dirty="0" smtClean="0"/>
              <a:t>Here, radial migration is the main driver for putting thick disk stars on their current orbits</a:t>
            </a:r>
            <a:endParaRPr lang="en-US" dirty="0"/>
          </a:p>
        </p:txBody>
      </p:sp>
      <p:sp>
        <p:nvSpPr>
          <p:cNvPr id="5" name="TextBox 4"/>
          <p:cNvSpPr txBox="1"/>
          <p:nvPr/>
        </p:nvSpPr>
        <p:spPr>
          <a:xfrm>
            <a:off x="7481976" y="121324"/>
            <a:ext cx="1545357" cy="369332"/>
          </a:xfrm>
          <a:prstGeom prst="rect">
            <a:avLst/>
          </a:prstGeom>
          <a:noFill/>
        </p:spPr>
        <p:txBody>
          <a:bodyPr wrap="square" rtlCol="0">
            <a:spAutoFit/>
          </a:bodyPr>
          <a:lstStyle/>
          <a:p>
            <a:r>
              <a:rPr lang="en-US" dirty="0" smtClean="0"/>
              <a:t>SIMULATION</a:t>
            </a:r>
            <a:endParaRPr lang="en-US" dirty="0"/>
          </a:p>
        </p:txBody>
      </p:sp>
      <p:sp>
        <p:nvSpPr>
          <p:cNvPr id="6" name="TextBox 5"/>
          <p:cNvSpPr txBox="1"/>
          <p:nvPr/>
        </p:nvSpPr>
        <p:spPr>
          <a:xfrm>
            <a:off x="7245940" y="978182"/>
            <a:ext cx="1781393" cy="3785652"/>
          </a:xfrm>
          <a:prstGeom prst="rect">
            <a:avLst/>
          </a:prstGeom>
          <a:noFill/>
        </p:spPr>
        <p:txBody>
          <a:bodyPr wrap="square" rtlCol="0">
            <a:spAutoFit/>
          </a:bodyPr>
          <a:lstStyle/>
          <a:p>
            <a:r>
              <a:rPr lang="en-US" sz="2400" dirty="0" smtClean="0"/>
              <a:t>This is a complicated parameter space!</a:t>
            </a:r>
          </a:p>
          <a:p>
            <a:r>
              <a:rPr lang="en-US" sz="2400" dirty="0" smtClean="0"/>
              <a:t>Age</a:t>
            </a:r>
          </a:p>
          <a:p>
            <a:r>
              <a:rPr lang="en-US" sz="2400" dirty="0" smtClean="0"/>
              <a:t>Fe/H</a:t>
            </a:r>
          </a:p>
          <a:p>
            <a:r>
              <a:rPr lang="en-US" sz="2400" dirty="0" smtClean="0"/>
              <a:t>α/H</a:t>
            </a:r>
          </a:p>
          <a:p>
            <a:r>
              <a:rPr lang="en-US" sz="2400" dirty="0" err="1" smtClean="0"/>
              <a:t>σ</a:t>
            </a:r>
            <a:r>
              <a:rPr lang="en-US" sz="2400" dirty="0" smtClean="0"/>
              <a:t>,</a:t>
            </a:r>
            <a:r>
              <a:rPr lang="en-US" sz="2400" dirty="0"/>
              <a:t> </a:t>
            </a:r>
            <a:r>
              <a:rPr lang="en-US" sz="2400" dirty="0" err="1" smtClean="0"/>
              <a:t>σ</a:t>
            </a:r>
            <a:r>
              <a:rPr lang="en-US" sz="2400" dirty="0" smtClean="0"/>
              <a:t>, </a:t>
            </a:r>
            <a:r>
              <a:rPr lang="en-US" sz="2400" dirty="0" err="1" smtClean="0"/>
              <a:t>σ</a:t>
            </a:r>
            <a:endParaRPr lang="en-US" sz="2400" dirty="0" smtClean="0"/>
          </a:p>
          <a:p>
            <a:r>
              <a:rPr lang="en-US" sz="2400" dirty="0" smtClean="0"/>
              <a:t>R</a:t>
            </a:r>
          </a:p>
          <a:p>
            <a:r>
              <a:rPr lang="en-US" sz="2400" dirty="0" smtClean="0"/>
              <a:t>Z</a:t>
            </a:r>
          </a:p>
        </p:txBody>
      </p:sp>
    </p:spTree>
    <p:extLst>
      <p:ext uri="{BB962C8B-B14F-4D97-AF65-F5344CB8AC3E}">
        <p14:creationId xmlns:p14="http://schemas.microsoft.com/office/powerpoint/2010/main" val="40226174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3192</TotalTime>
  <Words>2300</Words>
  <Application>Microsoft Macintosh PowerPoint</Application>
  <PresentationFormat>On-screen Show (4:3)</PresentationFormat>
  <Paragraphs>292</Paragraphs>
  <Slides>62</Slides>
  <Notes>7</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 Black </vt:lpstr>
      <vt:lpstr>The Structure, Kinematics, and Stellar Populations of Thick Disks</vt:lpstr>
      <vt:lpstr>Recent Observations and Simulations of the Milky Way Thick Disk  and How Do Those Results Apply to Other Galaxies?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this story (early gas-rich mergers + radial migration) work for other galaxies?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Stellar Thick Disks</dc:title>
  <dc:creator>Peter Yoachim</dc:creator>
  <cp:lastModifiedBy>Peter Yoachim</cp:lastModifiedBy>
  <cp:revision>104</cp:revision>
  <dcterms:created xsi:type="dcterms:W3CDTF">2013-07-15T21:35:29Z</dcterms:created>
  <dcterms:modified xsi:type="dcterms:W3CDTF">2013-11-21T10:37:25Z</dcterms:modified>
</cp:coreProperties>
</file>