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262" r:id="rId4"/>
    <p:sldId id="258" r:id="rId5"/>
    <p:sldId id="263" r:id="rId6"/>
    <p:sldId id="264" r:id="rId7"/>
    <p:sldId id="265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9" r:id="rId18"/>
    <p:sldId id="266" r:id="rId19"/>
    <p:sldId id="276" r:id="rId20"/>
    <p:sldId id="280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9005B-006F-B743-B2A9-2E4181AF3FFC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7802B-60CC-F34A-9D13-B64B4697A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4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837E8-2345-874A-96AD-FEAADE412C2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9F3C5-F123-F243-8788-1156763C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7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S/N</a:t>
            </a:r>
            <a:r>
              <a:rPr lang="en-US" baseline="0" dirty="0" smtClean="0"/>
              <a:t> per resolution element between 8 and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9F3C5-F123-F243-8788-1156763CCE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stellar mass = 11.8</a:t>
            </a:r>
          </a:p>
          <a:p>
            <a:r>
              <a:rPr lang="en-US" dirty="0" smtClean="0"/>
              <a:t>log</a:t>
            </a:r>
            <a:r>
              <a:rPr lang="en-US" baseline="0" dirty="0" smtClean="0"/>
              <a:t> sigma = 2.5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9F3C5-F123-F243-8788-1156763CCE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EFBC-1CEE-844F-A9E1-5AD8C9D69E2B}" type="datetime1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MORPH2013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8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C667-FE62-924A-8C95-86F40C4EE11E}" type="datetime1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MORPH2013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9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68F9-81A5-4947-B8C3-AA6AB5D96F8C}" type="datetime1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MORPH2013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5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1C37-07E5-7849-843F-D5203C511067}" type="datetime1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MORPH2013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9976-5C6E-314E-93FA-0889BC6C37B7}" type="datetime1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MORPH2013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6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7AF-B35D-6E41-8E4C-E76B163F5D15}" type="datetime1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MORPH2013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2132-53DF-074B-B48F-E841F43CEC16}" type="datetime1">
              <a:rPr lang="en-US" smtClean="0"/>
              <a:t>11/18/13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MORPH2013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1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E65E-C106-7E49-9F26-AE3CFC4C405B}" type="datetime1">
              <a:rPr lang="en-US" smtClean="0"/>
              <a:t>11/18/13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MORPH2013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5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2DF8-34AE-3140-BB28-0C18CEBC7A1F}" type="datetime1">
              <a:rPr lang="en-US" smtClean="0"/>
              <a:t>11/18/13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MORPH2013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FEC7-E6E4-5F46-B891-1EFEB275F862}" type="datetime1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MORPH2013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6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201C-5194-5B40-A7A7-3B0EEEF19050}" type="datetime1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MORPH2013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4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40000"/>
                <a:lumOff val="60000"/>
              </a:schemeClr>
            </a:gs>
            <a:gs pos="62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7D0DF-2258-C748-BAF1-562649AF733C}" type="datetime1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MORPH2013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7066-71EC-9E4D-B6F4-DD3C78B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jp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ylish_spectrum.ps"/>
          <p:cNvPicPr>
            <a:picLocks noChangeAspect="1"/>
          </p:cNvPicPr>
          <p:nvPr/>
        </p:nvPicPr>
        <p:blipFill rotWithShape="1">
          <a:blip r:embed="rId2">
            <a:grayscl/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28703" r="7255" b="39983"/>
          <a:stretch/>
        </p:blipFill>
        <p:spPr>
          <a:xfrm>
            <a:off x="-1538661" y="1520825"/>
            <a:ext cx="10555661" cy="5200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84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Keck spectroscopy and dynamical masses for a large sample of </a:t>
            </a:r>
            <a:br>
              <a:rPr lang="en-US" dirty="0" smtClean="0"/>
            </a:br>
            <a:r>
              <a:rPr lang="en-US" dirty="0" smtClean="0"/>
              <a:t>1 &lt; z &lt; 1.6 passive red galaxies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2600"/>
            <a:ext cx="6400800" cy="1752600"/>
          </a:xfrm>
        </p:spPr>
        <p:txBody>
          <a:bodyPr>
            <a:normAutofit fontScale="55000" lnSpcReduction="20000"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Sirio Belli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Andrew B. Newman and Richard S. Ellis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ApJ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submitted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(arXiv:1311.3317)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4933" y="6356350"/>
            <a:ext cx="5554134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Deconstructing Galaxies – Santiago – November 19, 2013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1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4873"/>
            <a:ext cx="86614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Velocity Dispersions are Important</a:t>
            </a:r>
            <a:endParaRPr lang="en-US" sz="3800" dirty="0"/>
          </a:p>
        </p:txBody>
      </p:sp>
      <p:pic>
        <p:nvPicPr>
          <p:cNvPr id="5" name="Picture 4" descr="sigma_radius_ag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t="5647" r="4295" b="7955"/>
          <a:stretch/>
        </p:blipFill>
        <p:spPr>
          <a:xfrm>
            <a:off x="774700" y="1638300"/>
            <a:ext cx="5270500" cy="4292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50697" y="5981700"/>
            <a:ext cx="1786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R</a:t>
            </a:r>
            <a:r>
              <a:rPr lang="en-US" sz="2400" baseline="-25000" dirty="0" smtClean="0">
                <a:latin typeface="Arial"/>
                <a:cs typeface="Arial"/>
              </a:rPr>
              <a:t>e</a:t>
            </a:r>
            <a:r>
              <a:rPr lang="en-US" sz="2400" dirty="0" smtClean="0">
                <a:latin typeface="Arial"/>
                <a:cs typeface="Arial"/>
              </a:rPr>
              <a:t> (</a:t>
            </a:r>
            <a:r>
              <a:rPr lang="en-US" sz="2400" dirty="0" err="1" smtClean="0">
                <a:latin typeface="Arial"/>
                <a:cs typeface="Arial"/>
              </a:rPr>
              <a:t>kpc</a:t>
            </a:r>
            <a:r>
              <a:rPr lang="en-US" sz="2400" dirty="0" smtClean="0"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491327" y="3518595"/>
            <a:ext cx="1982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</a:t>
            </a:r>
            <a:r>
              <a:rPr lang="en-US" sz="2400" dirty="0" err="1" smtClean="0">
                <a:latin typeface="Arial"/>
                <a:cs typeface="Arial"/>
              </a:rPr>
              <a:t>σ</a:t>
            </a:r>
            <a:r>
              <a:rPr lang="en-US" sz="2400" baseline="-25000" dirty="0" err="1" smtClean="0">
                <a:latin typeface="Arial"/>
                <a:cs typeface="Arial"/>
              </a:rPr>
              <a:t>e</a:t>
            </a:r>
            <a:r>
              <a:rPr lang="en-US" sz="2400" dirty="0" smtClean="0">
                <a:latin typeface="Arial"/>
                <a:cs typeface="Arial"/>
              </a:rPr>
              <a:t> (km/s)</a:t>
            </a:r>
            <a:endParaRPr lang="en-US" sz="2400" dirty="0">
              <a:latin typeface="Arial"/>
              <a:cs typeface="Arial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362700" y="1638300"/>
            <a:ext cx="729742" cy="4000500"/>
            <a:chOff x="6362700" y="1638300"/>
            <a:chExt cx="729742" cy="4000500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6362700" y="1638300"/>
              <a:ext cx="12700" cy="400050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462342" y="1695271"/>
              <a:ext cx="6301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age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09650" y="3155434"/>
            <a:ext cx="7635101" cy="369332"/>
            <a:chOff x="1009650" y="3155434"/>
            <a:chExt cx="7635101" cy="36933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009650" y="3359150"/>
              <a:ext cx="5433642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553200" y="3155434"/>
              <a:ext cx="20915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10 </a:t>
              </a:r>
              <a:r>
                <a:rPr lang="en-US" dirty="0" err="1" smtClean="0">
                  <a:solidFill>
                    <a:srgbClr val="008000"/>
                  </a:solidFill>
                </a:rPr>
                <a:t>Gyr</a:t>
              </a:r>
              <a:r>
                <a:rPr lang="en-US" dirty="0" smtClean="0">
                  <a:solidFill>
                    <a:srgbClr val="008000"/>
                  </a:solidFill>
                </a:rPr>
                <a:t>  </a:t>
              </a:r>
              <a:r>
                <a:rPr lang="en-US" dirty="0" smtClean="0">
                  <a:solidFill>
                    <a:srgbClr val="008000"/>
                  </a:solidFill>
                  <a:sym typeface="Wingdings"/>
                </a:rPr>
                <a:t> </a:t>
              </a:r>
              <a:r>
                <a:rPr lang="en-US" dirty="0" err="1" smtClean="0">
                  <a:solidFill>
                    <a:srgbClr val="008000"/>
                  </a:solidFill>
                  <a:sym typeface="Wingdings"/>
                </a:rPr>
                <a:t>z</a:t>
              </a:r>
              <a:r>
                <a:rPr lang="en-US" baseline="-25000" dirty="0" err="1" smtClean="0">
                  <a:solidFill>
                    <a:srgbClr val="008000"/>
                  </a:solidFill>
                  <a:sym typeface="Wingdings"/>
                </a:rPr>
                <a:t>form</a:t>
              </a:r>
              <a:r>
                <a:rPr lang="en-US" dirty="0" smtClean="0">
                  <a:solidFill>
                    <a:srgbClr val="008000"/>
                  </a:solidFill>
                  <a:sym typeface="Wingdings"/>
                </a:rPr>
                <a:t> = 1.6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73150" y="4006334"/>
            <a:ext cx="7850341" cy="369332"/>
            <a:chOff x="1009650" y="3155434"/>
            <a:chExt cx="7850341" cy="36933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009650" y="3359150"/>
              <a:ext cx="5433642" cy="0"/>
            </a:xfrm>
            <a:prstGeom prst="line">
              <a:avLst/>
            </a:prstGeom>
            <a:ln>
              <a:solidFill>
                <a:srgbClr val="008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553200" y="3155434"/>
              <a:ext cx="23067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no age trend at fixed </a:t>
              </a:r>
              <a:r>
                <a:rPr lang="en-US" dirty="0" err="1" smtClean="0">
                  <a:solidFill>
                    <a:srgbClr val="008000"/>
                  </a:solidFill>
                </a:rPr>
                <a:t>σ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985001" y="4660900"/>
            <a:ext cx="1625600" cy="12446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Results from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local universe studies (Graves et al. 2009)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68500" y="1905000"/>
            <a:ext cx="354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T</a:t>
            </a:r>
            <a:r>
              <a:rPr lang="en-US" u="sng" dirty="0" smtClean="0">
                <a:solidFill>
                  <a:srgbClr val="FF0000"/>
                </a:solidFill>
              </a:rPr>
              <a:t>hese galaxies must physically grow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0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Model 1: Fixed Dispersion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504397" y="3474386"/>
            <a:ext cx="1786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R</a:t>
            </a:r>
            <a:r>
              <a:rPr lang="en-US" sz="2400" baseline="-25000" dirty="0" smtClean="0">
                <a:latin typeface="Arial"/>
                <a:cs typeface="Arial"/>
              </a:rPr>
              <a:t>e</a:t>
            </a:r>
            <a:r>
              <a:rPr lang="en-US" sz="2400" dirty="0" smtClean="0">
                <a:latin typeface="Arial"/>
                <a:cs typeface="Arial"/>
              </a:rPr>
              <a:t> (</a:t>
            </a:r>
            <a:r>
              <a:rPr lang="en-US" sz="2400" dirty="0" err="1" smtClean="0">
                <a:latin typeface="Arial"/>
                <a:cs typeface="Arial"/>
              </a:rPr>
              <a:t>kpc</a:t>
            </a:r>
            <a:r>
              <a:rPr lang="en-US" sz="2400" dirty="0" smtClean="0"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9597" y="5894685"/>
            <a:ext cx="1834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M</a:t>
            </a:r>
            <a:r>
              <a:rPr lang="en-US" sz="2400" baseline="-25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2400" dirty="0" smtClean="0">
                <a:latin typeface="Arial"/>
                <a:cs typeface="Arial"/>
              </a:rPr>
              <a:t> (M</a:t>
            </a:r>
            <a:r>
              <a:rPr lang="en-US" sz="24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854350" y="3626786"/>
            <a:ext cx="1304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Δ</a:t>
            </a:r>
            <a:r>
              <a:rPr lang="en-US" sz="2400" dirty="0" smtClean="0">
                <a:latin typeface="Arial"/>
                <a:cs typeface="Arial"/>
              </a:rPr>
              <a:t> log R</a:t>
            </a:r>
            <a:r>
              <a:rPr lang="en-US" sz="2400" baseline="-25000" dirty="0" smtClean="0">
                <a:latin typeface="Arial"/>
                <a:cs typeface="Arial"/>
              </a:rPr>
              <a:t>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097" y="1468207"/>
            <a:ext cx="1391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Δ</a:t>
            </a:r>
            <a:r>
              <a:rPr lang="en-US" sz="2400" dirty="0" smtClean="0">
                <a:latin typeface="Arial"/>
                <a:cs typeface="Arial"/>
              </a:rPr>
              <a:t> log M</a:t>
            </a:r>
            <a:r>
              <a:rPr lang="en-US" sz="2400" baseline="-25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sz="2400" dirty="0"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71700" y="1953682"/>
            <a:ext cx="4851400" cy="3850218"/>
            <a:chOff x="2171700" y="1953682"/>
            <a:chExt cx="4851400" cy="3850218"/>
          </a:xfrm>
        </p:grpSpPr>
        <p:pic>
          <p:nvPicPr>
            <p:cNvPr id="3" name="Picture 2" descr="sigma_match_example.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18" t="28367" r="13781" b="27392"/>
            <a:stretch/>
          </p:blipFill>
          <p:spPr>
            <a:xfrm>
              <a:off x="2171700" y="1993899"/>
              <a:ext cx="4851400" cy="3810001"/>
            </a:xfrm>
            <a:prstGeom prst="rect">
              <a:avLst/>
            </a:prstGeom>
          </p:spPr>
        </p:pic>
        <p:sp useBgFill="1">
          <p:nvSpPr>
            <p:cNvPr id="10" name="Oval 9"/>
            <p:cNvSpPr/>
            <p:nvPr/>
          </p:nvSpPr>
          <p:spPr>
            <a:xfrm>
              <a:off x="4894363" y="1953682"/>
              <a:ext cx="73453" cy="69848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1" name="Oval 10"/>
            <p:cNvSpPr/>
            <p:nvPr/>
          </p:nvSpPr>
          <p:spPr>
            <a:xfrm>
              <a:off x="4572000" y="1955799"/>
              <a:ext cx="87525" cy="67729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75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Model 1: Inferring the Growth</a:t>
            </a:r>
            <a:endParaRPr lang="en-US" dirty="0"/>
          </a:p>
        </p:txBody>
      </p:sp>
      <p:pic>
        <p:nvPicPr>
          <p:cNvPr id="5" name="Picture 4" descr="offset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b="7961"/>
          <a:stretch/>
        </p:blipFill>
        <p:spPr>
          <a:xfrm>
            <a:off x="1016000" y="1523060"/>
            <a:ext cx="5216989" cy="43125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96001" y="5894685"/>
            <a:ext cx="1391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Δ</a:t>
            </a:r>
            <a:r>
              <a:rPr lang="en-US" sz="2400" dirty="0" smtClean="0">
                <a:latin typeface="Arial"/>
                <a:cs typeface="Arial"/>
              </a:rPr>
              <a:t> log M</a:t>
            </a:r>
            <a:r>
              <a:rPr lang="en-US" sz="2400" baseline="-25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5925" y="3448986"/>
            <a:ext cx="1304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Δ</a:t>
            </a:r>
            <a:r>
              <a:rPr lang="en-US" sz="2400" dirty="0" smtClean="0">
                <a:latin typeface="Arial"/>
                <a:cs typeface="Arial"/>
              </a:rPr>
              <a:t> log R</a:t>
            </a:r>
            <a:r>
              <a:rPr lang="en-US" sz="2400" baseline="-25000" dirty="0" smtClean="0">
                <a:latin typeface="Arial"/>
                <a:cs typeface="Arial"/>
              </a:rPr>
              <a:t>e</a:t>
            </a:r>
            <a:endParaRPr lang="en-US" sz="2400" dirty="0">
              <a:latin typeface="Arial"/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32989" y="4428300"/>
            <a:ext cx="2453811" cy="854899"/>
            <a:chOff x="6232989" y="4428300"/>
            <a:chExt cx="2453811" cy="854899"/>
          </a:xfrm>
        </p:grpSpPr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200" y="4883362"/>
              <a:ext cx="2387600" cy="39983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232989" y="4428300"/>
              <a:ext cx="14138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u="sng" dirty="0" smtClean="0"/>
                <a:t>Our result:</a:t>
              </a:r>
              <a:endParaRPr lang="en-US" sz="2200" u="sng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56200" y="5858470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Observed size growth of 0.25 </a:t>
            </a:r>
            <a:r>
              <a:rPr lang="en-US" dirty="0" err="1" smtClean="0">
                <a:solidFill>
                  <a:srgbClr val="FF0000"/>
                </a:solidFill>
              </a:rPr>
              <a:t>dex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onsistent with minor merging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202524" y="1654409"/>
            <a:ext cx="3017699" cy="2437055"/>
            <a:chOff x="6202524" y="1654409"/>
            <a:chExt cx="3017699" cy="2437055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859" y="2023741"/>
              <a:ext cx="1248362" cy="30094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232989" y="1654409"/>
              <a:ext cx="1782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</a:t>
              </a:r>
              <a:r>
                <a:rPr lang="en-US" dirty="0" smtClean="0"/>
                <a:t>dentical </a:t>
              </a:r>
              <a:r>
                <a:rPr lang="en-US" dirty="0" smtClean="0"/>
                <a:t>merger: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32989" y="2541170"/>
              <a:ext cx="1543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dirty="0" smtClean="0"/>
                <a:t>inor </a:t>
              </a:r>
              <a:r>
                <a:rPr lang="en-US" dirty="0" smtClean="0"/>
                <a:t>merger:</a:t>
              </a:r>
              <a:endParaRPr lang="en-US" dirty="0"/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470" y="2871817"/>
              <a:ext cx="2590800" cy="41452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02524" y="3352800"/>
              <a:ext cx="30176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(</a:t>
              </a:r>
              <a:r>
                <a:rPr lang="en-US" sz="1400" dirty="0" err="1" smtClean="0"/>
                <a:t>Hernquist</a:t>
              </a:r>
              <a:r>
                <a:rPr lang="en-US" sz="1400" dirty="0" smtClean="0"/>
                <a:t> et al. 1993, </a:t>
              </a:r>
              <a:r>
                <a:rPr lang="en-US" sz="1400" dirty="0" err="1" smtClean="0"/>
                <a:t>Naab</a:t>
              </a:r>
              <a:r>
                <a:rPr lang="en-US" sz="1400" dirty="0" smtClean="0"/>
                <a:t> et al. 2009, </a:t>
              </a:r>
              <a:r>
                <a:rPr lang="en-US" sz="1400" dirty="0" err="1" smtClean="0"/>
                <a:t>Hilz</a:t>
              </a:r>
              <a:r>
                <a:rPr lang="en-US" sz="1400" dirty="0" smtClean="0"/>
                <a:t> et al. 2013, and many others)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480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Model 2: Fixed Dispersion Ranking</a:t>
            </a:r>
            <a:endParaRPr lang="en-US" dirty="0"/>
          </a:p>
        </p:txBody>
      </p:sp>
      <p:pic>
        <p:nvPicPr>
          <p:cNvPr id="3" name="Picture 2" descr="sigma_cut_II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0" t="24814" r="6230" b="26808"/>
          <a:stretch/>
        </p:blipFill>
        <p:spPr>
          <a:xfrm>
            <a:off x="4337050" y="2389944"/>
            <a:ext cx="4432300" cy="35389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27475" y="5978413"/>
            <a:ext cx="1834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M</a:t>
            </a:r>
            <a:r>
              <a:rPr lang="en-US" sz="2400" baseline="-25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2400" dirty="0" smtClean="0">
                <a:latin typeface="Arial"/>
                <a:cs typeface="Arial"/>
              </a:rPr>
              <a:t> (M</a:t>
            </a:r>
            <a:r>
              <a:rPr lang="en-US" sz="24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230041" y="3891490"/>
            <a:ext cx="1786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R</a:t>
            </a:r>
            <a:r>
              <a:rPr lang="en-US" sz="2400" baseline="-25000" dirty="0" smtClean="0">
                <a:latin typeface="Arial"/>
                <a:cs typeface="Arial"/>
              </a:rPr>
              <a:t>e</a:t>
            </a:r>
            <a:r>
              <a:rPr lang="en-US" sz="2400" dirty="0" smtClean="0">
                <a:latin typeface="Arial"/>
                <a:cs typeface="Arial"/>
              </a:rPr>
              <a:t> (</a:t>
            </a:r>
            <a:r>
              <a:rPr lang="en-US" sz="2400" dirty="0" err="1" smtClean="0">
                <a:latin typeface="Arial"/>
                <a:cs typeface="Arial"/>
              </a:rPr>
              <a:t>kpc</a:t>
            </a:r>
            <a:r>
              <a:rPr lang="en-US" sz="2400" dirty="0" smtClean="0"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7" name="Picture 6" descr="bezansonVDF.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3" t="40561" r="36762" b="39963"/>
          <a:stretch/>
        </p:blipFill>
        <p:spPr>
          <a:xfrm>
            <a:off x="373130" y="1988522"/>
            <a:ext cx="2649658" cy="2157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898" y="1649968"/>
            <a:ext cx="1904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Bezanson</a:t>
            </a:r>
            <a:r>
              <a:rPr lang="en-US" sz="1600" dirty="0" smtClean="0"/>
              <a:t> et al. 2011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45832" y="4930390"/>
            <a:ext cx="3340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number density of galaxies with </a:t>
            </a:r>
            <a:r>
              <a:rPr lang="en-US" dirty="0" err="1" smtClean="0"/>
              <a:t>σ</a:t>
            </a:r>
            <a:r>
              <a:rPr lang="en-US" dirty="0" smtClean="0"/>
              <a:t> &gt; 280 km/s is constant!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613198" y="4343400"/>
            <a:ext cx="482600" cy="45520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10050" y="1568937"/>
            <a:ext cx="471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There is a 1</a:t>
            </a:r>
            <a:r>
              <a:rPr lang="en-US" sz="2000" dirty="0" smtClean="0"/>
              <a:t>:1 relation between </a:t>
            </a:r>
            <a:r>
              <a:rPr lang="en-US" sz="2000" dirty="0" smtClean="0"/>
              <a:t>the </a:t>
            </a:r>
            <a:r>
              <a:rPr lang="en-US" sz="2000" dirty="0" smtClean="0"/>
              <a:t>high- and low-redshift populations in this plot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480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Model 2: Inferring the Growth</a:t>
            </a:r>
            <a:endParaRPr lang="en-US" dirty="0"/>
          </a:p>
        </p:txBody>
      </p:sp>
      <p:pic>
        <p:nvPicPr>
          <p:cNvPr id="4" name="Picture 3" descr="offset_sigma_cut_I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b="7407"/>
          <a:stretch/>
        </p:blipFill>
        <p:spPr>
          <a:xfrm>
            <a:off x="688032" y="1448819"/>
            <a:ext cx="5446068" cy="44458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94907" y="3185461"/>
            <a:ext cx="1304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Δ</a:t>
            </a:r>
            <a:r>
              <a:rPr lang="en-US" sz="2400" dirty="0" smtClean="0">
                <a:latin typeface="Arial"/>
                <a:cs typeface="Arial"/>
              </a:rPr>
              <a:t> log R</a:t>
            </a:r>
            <a:r>
              <a:rPr lang="en-US" sz="2400" baseline="-25000" dirty="0" smtClean="0">
                <a:latin typeface="Arial"/>
                <a:cs typeface="Arial"/>
              </a:rPr>
              <a:t>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01" y="5894685"/>
            <a:ext cx="1391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Δ</a:t>
            </a:r>
            <a:r>
              <a:rPr lang="en-US" sz="2400" dirty="0" smtClean="0">
                <a:latin typeface="Arial"/>
                <a:cs typeface="Arial"/>
              </a:rPr>
              <a:t> log M</a:t>
            </a:r>
            <a:r>
              <a:rPr lang="en-US" sz="2400" baseline="-25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589790"/>
            <a:ext cx="2082800" cy="348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4100" y="3898900"/>
            <a:ext cx="2743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Strong size growth of individual galaxies        (0.5 ± 0.1 </a:t>
            </a:r>
            <a:r>
              <a:rPr lang="en-US" dirty="0" err="1" smtClean="0">
                <a:solidFill>
                  <a:srgbClr val="FF0000"/>
                </a:solidFill>
              </a:rPr>
              <a:t>dex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Consistent with minor merging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6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06800" y="1663700"/>
            <a:ext cx="5465033" cy="4340331"/>
            <a:chOff x="4560793" y="2344419"/>
            <a:chExt cx="4511040" cy="3759200"/>
          </a:xfrm>
        </p:grpSpPr>
        <p:pic>
          <p:nvPicPr>
            <p:cNvPr id="5" name="Picture 4" descr="gal.MOSFIRE.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84" t="24630" r="8692" b="23519"/>
            <a:stretch/>
          </p:blipFill>
          <p:spPr>
            <a:xfrm>
              <a:off x="4560793" y="2344419"/>
              <a:ext cx="4511040" cy="3759200"/>
            </a:xfrm>
            <a:prstGeom prst="rect">
              <a:avLst/>
            </a:prstGeom>
          </p:spPr>
        </p:pic>
        <p:sp useBgFill="1">
          <p:nvSpPr>
            <p:cNvPr id="7" name="TextBox 6"/>
            <p:cNvSpPr txBox="1"/>
            <p:nvPr/>
          </p:nvSpPr>
          <p:spPr>
            <a:xfrm>
              <a:off x="5208493" y="2575757"/>
              <a:ext cx="1992853" cy="64633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 = 2.09</a:t>
              </a:r>
            </a:p>
            <a:p>
              <a:r>
                <a:rPr lang="en-US" dirty="0" err="1" smtClean="0"/>
                <a:t>σ</a:t>
              </a:r>
              <a:r>
                <a:rPr lang="en-US" dirty="0" smtClean="0"/>
                <a:t> = (321 ± 40) km/s</a:t>
              </a:r>
              <a:endParaRPr lang="en-US" dirty="0"/>
            </a:p>
          </p:txBody>
        </p:sp>
        <p:pic>
          <p:nvPicPr>
            <p:cNvPr id="9" name="Picture 8" descr="mosfire-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6245" y="5206675"/>
              <a:ext cx="1870487" cy="338143"/>
            </a:xfrm>
            <a:prstGeom prst="rect">
              <a:avLst/>
            </a:prstGeom>
          </p:spPr>
        </p:pic>
      </p:grpSp>
      <p:pic>
        <p:nvPicPr>
          <p:cNvPr id="3" name="Picture 2" descr="sigma_radius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b="7774"/>
          <a:stretch/>
        </p:blipFill>
        <p:spPr>
          <a:xfrm>
            <a:off x="571500" y="3465046"/>
            <a:ext cx="3035300" cy="253405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80597" y="5999098"/>
            <a:ext cx="1119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log R</a:t>
            </a:r>
            <a:r>
              <a:rPr lang="en-US" sz="1400" baseline="-25000" dirty="0" smtClean="0">
                <a:latin typeface="Arial"/>
                <a:cs typeface="Arial"/>
              </a:rPr>
              <a:t>e</a:t>
            </a:r>
            <a:r>
              <a:rPr lang="en-US" sz="1400" dirty="0" smtClean="0">
                <a:latin typeface="Arial"/>
                <a:cs typeface="Arial"/>
              </a:rPr>
              <a:t> (</a:t>
            </a:r>
            <a:r>
              <a:rPr lang="en-US" sz="1400" dirty="0" err="1" smtClean="0">
                <a:latin typeface="Arial"/>
                <a:cs typeface="Arial"/>
              </a:rPr>
              <a:t>kpc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17424" y="4544759"/>
            <a:ext cx="119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log </a:t>
            </a:r>
            <a:r>
              <a:rPr lang="en-US" sz="1400" dirty="0" err="1" smtClean="0">
                <a:latin typeface="Arial"/>
                <a:cs typeface="Arial"/>
              </a:rPr>
              <a:t>σ</a:t>
            </a:r>
            <a:r>
              <a:rPr lang="en-US" sz="1400" baseline="-25000" dirty="0" err="1" smtClean="0">
                <a:latin typeface="Arial"/>
                <a:cs typeface="Arial"/>
              </a:rPr>
              <a:t>e</a:t>
            </a:r>
            <a:r>
              <a:rPr lang="en-US" sz="1400" dirty="0" smtClean="0">
                <a:latin typeface="Arial"/>
                <a:cs typeface="Arial"/>
              </a:rPr>
              <a:t> (km/s)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63700"/>
            <a:ext cx="33989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At z &gt; 1.5, quiescent galaxies are even smaller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Minor merger rate might not be high enough </a:t>
            </a:r>
            <a:r>
              <a:rPr lang="en-US" sz="1600" dirty="0" smtClean="0"/>
              <a:t>(e.g. Newman et al. 2012, </a:t>
            </a:r>
            <a:r>
              <a:rPr lang="en-US" sz="1600" dirty="0" err="1" smtClean="0"/>
              <a:t>Nipoti</a:t>
            </a:r>
            <a:r>
              <a:rPr lang="en-US" sz="1600" dirty="0" smtClean="0"/>
              <a:t> et al. 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293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6501" y="1612900"/>
            <a:ext cx="7302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Quiescent galaxies  at z&gt;1 have smaller sizes and larger dispersions than their local counterparts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dynamical-stellar mass relation does not change with redshift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By assuming that the velocity dispersion does not change, we find significant evolution in mass and size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By assuming that the velocity dispersion ranking does not change, we find an even stronger evolution in mass and size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Both results are in </a:t>
            </a:r>
            <a:r>
              <a:rPr lang="en-US" dirty="0" smtClean="0"/>
              <a:t>agreement </a:t>
            </a:r>
            <a:r>
              <a:rPr lang="en-US" dirty="0" smtClean="0"/>
              <a:t>with </a:t>
            </a:r>
            <a:r>
              <a:rPr lang="en-US" dirty="0" smtClean="0"/>
              <a:t>simulations of minor merging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Progenitor bias alone cannot be responsible for the observed size evolution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8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8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Completeness</a:t>
            </a:r>
            <a:endParaRPr lang="en-US" dirty="0"/>
          </a:p>
        </p:txBody>
      </p:sp>
      <p:pic>
        <p:nvPicPr>
          <p:cNvPr id="4" name="Picture 3" descr="CANDELS_comparison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 t="25741" r="6710" b="26666"/>
          <a:stretch/>
        </p:blipFill>
        <p:spPr>
          <a:xfrm>
            <a:off x="1139833" y="2040930"/>
            <a:ext cx="4152900" cy="3263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20659" y="3476030"/>
            <a:ext cx="1786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R</a:t>
            </a:r>
            <a:r>
              <a:rPr lang="en-US" sz="2400" baseline="-25000" dirty="0" smtClean="0">
                <a:latin typeface="Arial"/>
                <a:cs typeface="Arial"/>
              </a:rPr>
              <a:t>e</a:t>
            </a:r>
            <a:r>
              <a:rPr lang="en-US" sz="2400" dirty="0" smtClean="0">
                <a:latin typeface="Arial"/>
                <a:cs typeface="Arial"/>
              </a:rPr>
              <a:t> (</a:t>
            </a:r>
            <a:r>
              <a:rPr lang="en-US" sz="2400" dirty="0" err="1" smtClean="0">
                <a:latin typeface="Arial"/>
                <a:cs typeface="Arial"/>
              </a:rPr>
              <a:t>kpc</a:t>
            </a:r>
            <a:r>
              <a:rPr lang="en-US" sz="2400" dirty="0" smtClean="0"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2041" y="5453460"/>
            <a:ext cx="1834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M</a:t>
            </a:r>
            <a:r>
              <a:rPr lang="en-US" sz="2400" baseline="-25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2400" dirty="0" smtClean="0">
                <a:latin typeface="Arial"/>
                <a:cs typeface="Arial"/>
              </a:rPr>
              <a:t> (M</a:t>
            </a:r>
            <a:r>
              <a:rPr lang="en-US" sz="24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9" name="Straight Arrow Connector 8"/>
          <p:cNvCxnSpPr>
            <a:stCxn id="10" idx="2"/>
          </p:cNvCxnSpPr>
          <p:nvPr/>
        </p:nvCxnSpPr>
        <p:spPr>
          <a:xfrm flipH="1">
            <a:off x="4774448" y="2438483"/>
            <a:ext cx="2464241" cy="79578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39777" y="2069151"/>
            <a:ext cx="2997823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CANDELS photometric sample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420533" y="3403600"/>
            <a:ext cx="2319244" cy="1196621"/>
          </a:xfrm>
          <a:prstGeom prst="straightConnector1">
            <a:avLst/>
          </a:prstGeom>
          <a:ln>
            <a:solidFill>
              <a:srgbClr val="FF2A1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39777" y="4415555"/>
            <a:ext cx="2571888" cy="369332"/>
          </a:xfrm>
          <a:prstGeom prst="rect">
            <a:avLst/>
          </a:prstGeom>
          <a:noFill/>
          <a:ln>
            <a:solidFill>
              <a:srgbClr val="FF2A1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our spectroscopic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0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Galaxy Structure: Non-Homology</a:t>
            </a:r>
            <a:endParaRPr lang="en-US" dirty="0"/>
          </a:p>
        </p:txBody>
      </p:sp>
      <p:pic>
        <p:nvPicPr>
          <p:cNvPr id="3" name="Picture 2" descr="mdyn_mstar_sersic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650"/>
            <a:ext cx="4838700" cy="3870960"/>
          </a:xfrm>
          <a:prstGeom prst="rect">
            <a:avLst/>
          </a:prstGeom>
        </p:spPr>
      </p:pic>
      <p:pic>
        <p:nvPicPr>
          <p:cNvPr id="6" name="Picture 5" descr="mdyn_mstar_beta_sersic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034649"/>
            <a:ext cx="4838701" cy="387096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9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1719891"/>
            <a:ext cx="762477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The </a:t>
            </a:r>
            <a:r>
              <a:rPr lang="en-US" sz="2200" b="1" dirty="0" smtClean="0"/>
              <a:t>population</a:t>
            </a:r>
            <a:r>
              <a:rPr lang="en-US" sz="2200" dirty="0" smtClean="0"/>
              <a:t> of quiescent galaxies grow in size over 0 &lt; z &lt; 2.5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1500" dirty="0" smtClean="0"/>
              <a:t>(e.g., </a:t>
            </a:r>
            <a:r>
              <a:rPr lang="en-US" sz="1500" dirty="0" err="1" smtClean="0"/>
              <a:t>Daddi</a:t>
            </a:r>
            <a:r>
              <a:rPr lang="en-US" sz="1500" dirty="0" smtClean="0"/>
              <a:t> et al. 2005, Trujillo et al. 2006, van </a:t>
            </a:r>
            <a:r>
              <a:rPr lang="en-US" sz="1500" dirty="0" err="1" smtClean="0"/>
              <a:t>Dokkum</a:t>
            </a:r>
            <a:r>
              <a:rPr lang="en-US" sz="1500" dirty="0" smtClean="0"/>
              <a:t> et al. 2006, 2008, and many others)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20234" y="3486498"/>
            <a:ext cx="8223766" cy="2507902"/>
            <a:chOff x="920234" y="3486498"/>
            <a:chExt cx="8223766" cy="2507902"/>
          </a:xfrm>
        </p:grpSpPr>
        <p:pic>
          <p:nvPicPr>
            <p:cNvPr id="7" name="Picture 6" descr="mega_mass_radius_3.pdf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" t="47199" b="1"/>
            <a:stretch/>
          </p:blipFill>
          <p:spPr>
            <a:xfrm>
              <a:off x="920234" y="3486498"/>
              <a:ext cx="8223766" cy="2507902"/>
            </a:xfrm>
            <a:prstGeom prst="rect">
              <a:avLst/>
            </a:prstGeom>
          </p:spPr>
        </p:pic>
        <p:sp useBgFill="1">
          <p:nvSpPr>
            <p:cNvPr id="8" name="Rectangle 7"/>
            <p:cNvSpPr/>
            <p:nvPr/>
          </p:nvSpPr>
          <p:spPr>
            <a:xfrm>
              <a:off x="8323275" y="3486498"/>
              <a:ext cx="522109" cy="2068292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" name="TextBox 8"/>
            <p:cNvSpPr txBox="1"/>
            <p:nvPr/>
          </p:nvSpPr>
          <p:spPr>
            <a:xfrm rot="16200000">
              <a:off x="7466103" y="4343672"/>
              <a:ext cx="2068292" cy="35394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Newman et al. 2012</a:t>
              </a:r>
              <a:endParaRPr lang="en-US" sz="1700" dirty="0"/>
            </a:p>
          </p:txBody>
        </p:sp>
        <p:sp useBgFill="1">
          <p:nvSpPr>
            <p:cNvPr id="10" name="Rectangle 9"/>
            <p:cNvSpPr/>
            <p:nvPr/>
          </p:nvSpPr>
          <p:spPr>
            <a:xfrm>
              <a:off x="1593306" y="5017843"/>
              <a:ext cx="1384830" cy="2380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1" name="TextBox 10"/>
            <p:cNvSpPr txBox="1"/>
            <p:nvPr/>
          </p:nvSpPr>
          <p:spPr>
            <a:xfrm rot="16200000">
              <a:off x="5063340" y="4885537"/>
              <a:ext cx="279399" cy="193832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endParaRPr lang="en-US" sz="1700" dirty="0"/>
            </a:p>
          </p:txBody>
        </p:sp>
      </p:grpSp>
      <p:sp>
        <p:nvSpPr>
          <p:cNvPr id="17" name="TextBox 16"/>
          <p:cNvSpPr txBox="1"/>
          <p:nvPr/>
        </p:nvSpPr>
        <p:spPr>
          <a:xfrm rot="16200000">
            <a:off x="-59878" y="4330700"/>
            <a:ext cx="1290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R</a:t>
            </a:r>
            <a:r>
              <a:rPr lang="en-US" sz="2400" baseline="-25000" dirty="0" smtClean="0">
                <a:latin typeface="Arial"/>
                <a:cs typeface="Arial"/>
              </a:rPr>
              <a:t>e</a:t>
            </a:r>
            <a:r>
              <a:rPr lang="en-US" sz="2400" dirty="0" smtClean="0">
                <a:latin typeface="Arial"/>
                <a:cs typeface="Arial"/>
              </a:rPr>
              <a:t> (</a:t>
            </a:r>
            <a:r>
              <a:rPr lang="en-US" sz="2400" dirty="0" err="1" smtClean="0">
                <a:latin typeface="Arial"/>
                <a:cs typeface="Arial"/>
              </a:rPr>
              <a:t>kpc</a:t>
            </a:r>
            <a:r>
              <a:rPr lang="en-US" sz="2400" dirty="0" smtClean="0"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3878" y="5886102"/>
            <a:ext cx="1834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M</a:t>
            </a:r>
            <a:r>
              <a:rPr lang="en-US" sz="2400" baseline="-25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2400" dirty="0" smtClean="0">
                <a:latin typeface="Arial"/>
                <a:cs typeface="Arial"/>
              </a:rPr>
              <a:t> (M</a:t>
            </a:r>
            <a:r>
              <a:rPr lang="en-US" sz="24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306" y="3117165"/>
            <a:ext cx="127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0.4 &lt; z &lt; 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1836" y="3117165"/>
            <a:ext cx="127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 &lt; z &lt; 1.5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286" y="3117166"/>
            <a:ext cx="146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1.5 &lt; z &lt; 2.0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96526" y="3117166"/>
            <a:ext cx="146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2.0 &lt; z &lt; 2.5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304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Velocity Dispersions: Tests</a:t>
            </a:r>
            <a:endParaRPr lang="en-US" dirty="0"/>
          </a:p>
        </p:txBody>
      </p:sp>
      <p:pic>
        <p:nvPicPr>
          <p:cNvPr id="4" name="Picture 3" descr="calciumHK_test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t="22230" r="6776" b="23696"/>
          <a:stretch/>
        </p:blipFill>
        <p:spPr>
          <a:xfrm>
            <a:off x="215900" y="1866898"/>
            <a:ext cx="4356100" cy="3708401"/>
          </a:xfrm>
          <a:prstGeom prst="rect">
            <a:avLst/>
          </a:prstGeom>
        </p:spPr>
      </p:pic>
      <p:pic>
        <p:nvPicPr>
          <p:cNvPr id="5" name="Picture 4" descr="BC03_indous.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22963" r="7669" b="24259"/>
          <a:stretch/>
        </p:blipFill>
        <p:spPr>
          <a:xfrm>
            <a:off x="4572000" y="2844799"/>
            <a:ext cx="4343400" cy="3619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1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Inferred Velocity Dispersions</a:t>
            </a:r>
            <a:endParaRPr lang="en-US" dirty="0"/>
          </a:p>
        </p:txBody>
      </p:sp>
      <p:pic>
        <p:nvPicPr>
          <p:cNvPr id="3" name="Picture 2" descr="sigma_i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32" y="1333445"/>
            <a:ext cx="6858137" cy="54865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9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Explanations for the Size Growth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41500" y="2978150"/>
            <a:ext cx="1098550" cy="6032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B93A6EE-7172-9049-AE66-583BBF055BB3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1200" y="4821013"/>
            <a:ext cx="2489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Very open debate: </a:t>
            </a:r>
            <a:r>
              <a:rPr lang="en-US" dirty="0"/>
              <a:t>Taylor et al. 2010, Newman et al. 2012, </a:t>
            </a:r>
            <a:r>
              <a:rPr lang="en-US" dirty="0" err="1"/>
              <a:t>Carollo</a:t>
            </a:r>
            <a:r>
              <a:rPr lang="en-US" dirty="0"/>
              <a:t> et al. 2013, </a:t>
            </a:r>
            <a:r>
              <a:rPr lang="en-US" dirty="0" err="1"/>
              <a:t>Poggianti</a:t>
            </a:r>
            <a:r>
              <a:rPr lang="en-US" dirty="0"/>
              <a:t> et al. </a:t>
            </a:r>
            <a:r>
              <a:rPr lang="en-US" dirty="0" smtClean="0"/>
              <a:t>2013</a:t>
            </a:r>
          </a:p>
          <a:p>
            <a:pPr algn="ctr"/>
            <a:r>
              <a:rPr lang="en-US" dirty="0" err="1" smtClean="0"/>
              <a:t>Damjanov</a:t>
            </a:r>
            <a:r>
              <a:rPr lang="en-US" dirty="0" smtClean="0"/>
              <a:t> et al. 2013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08100" y="3873500"/>
            <a:ext cx="163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98600" y="2171700"/>
            <a:ext cx="0" cy="195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35815" y="4102100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stellar mass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" y="2825234"/>
            <a:ext cx="86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size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955800" y="3327400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47900" y="3429000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28850" y="3194050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76500" y="3099316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28900" y="3118882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93950" y="3245366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16721" y="2097564"/>
            <a:ext cx="61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2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787900" y="1232972"/>
            <a:ext cx="4254500" cy="2129383"/>
            <a:chOff x="4787900" y="1232972"/>
            <a:chExt cx="4254500" cy="2129383"/>
          </a:xfrm>
        </p:grpSpPr>
        <p:grpSp>
          <p:nvGrpSpPr>
            <p:cNvPr id="19" name="Group 18"/>
            <p:cNvGrpSpPr/>
            <p:nvPr/>
          </p:nvGrpSpPr>
          <p:grpSpPr>
            <a:xfrm>
              <a:off x="4787900" y="1406555"/>
              <a:ext cx="4254500" cy="1955800"/>
              <a:chOff x="4787900" y="1406555"/>
              <a:chExt cx="4254500" cy="19558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5321300" y="2213005"/>
                <a:ext cx="1098550" cy="60325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4787900" y="3108355"/>
                <a:ext cx="163195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4978400" y="1406555"/>
                <a:ext cx="0" cy="1955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5435600" y="2562255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727700" y="2663855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08650" y="2428905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956300" y="2334171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108700" y="2353737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873750" y="2480221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422900" y="2252137"/>
                <a:ext cx="101600" cy="101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645150" y="2097564"/>
                <a:ext cx="101600" cy="101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524500" y="2008724"/>
                <a:ext cx="101600" cy="101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759450" y="2026693"/>
                <a:ext cx="101600" cy="101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121400" y="1754724"/>
                <a:ext cx="101600" cy="101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861050" y="1957924"/>
                <a:ext cx="101600" cy="101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435600" y="2150537"/>
                <a:ext cx="101600" cy="101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626100" y="1957924"/>
                <a:ext cx="101600" cy="101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5600" y="1948369"/>
                <a:ext cx="101600" cy="101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34050" y="1856324"/>
                <a:ext cx="101600" cy="101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924550" y="1732469"/>
                <a:ext cx="101600" cy="101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873750" y="1856324"/>
                <a:ext cx="101600" cy="1016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832600" y="1677194"/>
                <a:ext cx="2209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Newly quenched </a:t>
                </a:r>
              </a:p>
              <a:p>
                <a:r>
                  <a:rPr lang="en-US" dirty="0" smtClean="0"/>
                  <a:t>quiescent galaxies drive the size growth</a:t>
                </a:r>
                <a:endParaRPr lang="en-US" dirty="0"/>
              </a:p>
              <a:p>
                <a:r>
                  <a:rPr lang="en-US" dirty="0" smtClean="0"/>
                  <a:t>(</a:t>
                </a:r>
                <a:r>
                  <a:rPr lang="en-US" i="1" dirty="0" smtClean="0"/>
                  <a:t>progenitor bias</a:t>
                </a:r>
                <a:r>
                  <a:rPr lang="en-US" dirty="0" smtClean="0"/>
                  <a:t>)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486400" y="1232972"/>
              <a:ext cx="612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 = 0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87900" y="3688834"/>
            <a:ext cx="4254500" cy="2443385"/>
            <a:chOff x="4787900" y="3688834"/>
            <a:chExt cx="4254500" cy="2443385"/>
          </a:xfrm>
        </p:grpSpPr>
        <p:sp>
          <p:nvSpPr>
            <p:cNvPr id="44" name="Oval 43"/>
            <p:cNvSpPr/>
            <p:nvPr/>
          </p:nvSpPr>
          <p:spPr>
            <a:xfrm>
              <a:off x="5457825" y="4711466"/>
              <a:ext cx="101600" cy="101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718175" y="4609866"/>
              <a:ext cx="101600" cy="101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092825" y="4342194"/>
              <a:ext cx="101600" cy="101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934075" y="4494594"/>
              <a:ext cx="101600" cy="101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505450" y="4508266"/>
              <a:ext cx="101600" cy="101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895975" y="4319939"/>
              <a:ext cx="101600" cy="101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787900" y="3816350"/>
              <a:ext cx="4254500" cy="2315869"/>
              <a:chOff x="4787900" y="3816350"/>
              <a:chExt cx="4254500" cy="2315869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flipV="1">
                <a:off x="5321300" y="4622800"/>
                <a:ext cx="1098550" cy="60325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4787900" y="5518150"/>
                <a:ext cx="163195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4978400" y="3816350"/>
                <a:ext cx="0" cy="1955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5384800" y="4787900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607050" y="4633327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435600" y="4585732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734050" y="4493687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924550" y="4369832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822950" y="4493687"/>
                <a:ext cx="101600" cy="1016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832600" y="4100894"/>
                <a:ext cx="22098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Old quiescent galaxies physically</a:t>
                </a:r>
              </a:p>
              <a:p>
                <a:r>
                  <a:rPr lang="en-US" dirty="0" smtClean="0"/>
                  <a:t>grow in </a:t>
                </a:r>
                <a:r>
                  <a:rPr lang="en-US" dirty="0" smtClean="0"/>
                  <a:t>size</a:t>
                </a:r>
              </a:p>
              <a:p>
                <a:endParaRPr lang="en-US" dirty="0" smtClean="0">
                  <a:solidFill>
                    <a:srgbClr val="FF6600"/>
                  </a:solidFill>
                </a:endParaRPr>
              </a:p>
              <a:p>
                <a:r>
                  <a:rPr lang="en-US" dirty="0" smtClean="0">
                    <a:solidFill>
                      <a:srgbClr val="FF6600"/>
                    </a:solidFill>
                  </a:rPr>
                  <a:t>What physical </a:t>
                </a:r>
                <a:r>
                  <a:rPr lang="en-US" dirty="0">
                    <a:solidFill>
                      <a:srgbClr val="FF6600"/>
                    </a:solidFill>
                  </a:rPr>
                  <a:t>process?</a:t>
                </a:r>
              </a:p>
              <a:p>
                <a:endParaRPr lang="en-US" dirty="0" smtClean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483821" y="3688834"/>
              <a:ext cx="612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 = 0</a:t>
              </a:r>
              <a:endParaRPr lang="en-US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897677" y="3156466"/>
            <a:ext cx="505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50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/>
          <a:lstStyle/>
          <a:p>
            <a:r>
              <a:rPr lang="en-US" dirty="0" smtClean="0"/>
              <a:t>Velocity Dispersions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134" y="1659414"/>
            <a:ext cx="4826000" cy="473838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Instead of looking at the population growth</a:t>
            </a:r>
            <a:r>
              <a:rPr lang="en-US" sz="2600" dirty="0" smtClean="0"/>
              <a:t>, we look at the physical growth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We need a </a:t>
            </a:r>
            <a:r>
              <a:rPr lang="en-US" sz="2600" dirty="0" smtClean="0"/>
              <a:t>way to </a:t>
            </a:r>
            <a:r>
              <a:rPr lang="en-US" sz="2600" dirty="0" smtClean="0"/>
              <a:t>connect progenitors and descendants</a:t>
            </a:r>
          </a:p>
          <a:p>
            <a:endParaRPr lang="en-US" sz="2600" dirty="0"/>
          </a:p>
          <a:p>
            <a:r>
              <a:rPr lang="en-US" sz="2600" dirty="0" smtClean="0"/>
              <a:t>Numerical simulations show that </a:t>
            </a:r>
            <a:r>
              <a:rPr lang="en-US" sz="2600" b="1" dirty="0" smtClean="0"/>
              <a:t>velocity dispersions </a:t>
            </a:r>
            <a:r>
              <a:rPr lang="en-US" sz="2600" dirty="0" smtClean="0"/>
              <a:t>are very stable </a:t>
            </a:r>
            <a:r>
              <a:rPr lang="en-US" sz="2200" dirty="0" smtClean="0"/>
              <a:t>(e.g. </a:t>
            </a:r>
            <a:r>
              <a:rPr lang="en-US" sz="2200" dirty="0" smtClean="0"/>
              <a:t>Hopkins </a:t>
            </a:r>
            <a:r>
              <a:rPr lang="en-US" sz="2200" dirty="0" smtClean="0"/>
              <a:t>et al. </a:t>
            </a:r>
            <a:r>
              <a:rPr lang="en-US" sz="2200" dirty="0" smtClean="0"/>
              <a:t>2009, </a:t>
            </a:r>
            <a:r>
              <a:rPr lang="en-US" sz="2200" dirty="0" err="1" smtClean="0"/>
              <a:t>Oser</a:t>
            </a:r>
            <a:r>
              <a:rPr lang="en-US" sz="2200" dirty="0" smtClean="0"/>
              <a:t> et al. 2012)</a:t>
            </a:r>
          </a:p>
          <a:p>
            <a:endParaRPr lang="en-US" sz="2600" dirty="0" smtClean="0"/>
          </a:p>
          <a:p>
            <a:r>
              <a:rPr lang="en-US" sz="2600" dirty="0" smtClean="0"/>
              <a:t>We </a:t>
            </a:r>
            <a:r>
              <a:rPr lang="en-US" sz="2600" u="sng" dirty="0" smtClean="0"/>
              <a:t>assume</a:t>
            </a:r>
            <a:r>
              <a:rPr lang="en-US" sz="2600" dirty="0" smtClean="0"/>
              <a:t> that </a:t>
            </a:r>
            <a:r>
              <a:rPr lang="en-US" sz="2600" dirty="0" err="1" smtClean="0"/>
              <a:t>σ</a:t>
            </a:r>
            <a:r>
              <a:rPr lang="en-US" sz="2600" dirty="0" smtClean="0"/>
              <a:t> is constant with cosmic time</a:t>
            </a:r>
            <a:endParaRPr lang="en-US" sz="2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B93A6EE-7172-9049-AE66-583BBF055BB3}" type="slidenum">
              <a:rPr lang="en-US" smtClean="0"/>
              <a:t>4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34100" y="3361214"/>
            <a:ext cx="163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324600" y="1659414"/>
            <a:ext cx="0" cy="195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781800" y="2815114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73900" y="2916714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54850" y="2681764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02500" y="2587030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54900" y="2606596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19950" y="2733080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25396" y="2281198"/>
            <a:ext cx="61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2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34100" y="5505385"/>
            <a:ext cx="163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324600" y="3803585"/>
            <a:ext cx="0" cy="195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750050" y="4782517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42150" y="4884117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23100" y="4649167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70750" y="4554433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423150" y="4573999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88200" y="4700483"/>
            <a:ext cx="101600" cy="101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00850" y="4646875"/>
            <a:ext cx="101600" cy="10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91350" y="4494594"/>
            <a:ext cx="101600" cy="10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67600" y="4151754"/>
            <a:ext cx="101600" cy="10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07250" y="4354954"/>
            <a:ext cx="101600" cy="10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81800" y="4345399"/>
            <a:ext cx="101600" cy="10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270750" y="4129499"/>
            <a:ext cx="101600" cy="10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887296" y="4512558"/>
            <a:ext cx="61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0</a:t>
            </a:r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6864679" y="2965450"/>
            <a:ext cx="396546" cy="1593850"/>
          </a:xfrm>
          <a:custGeom>
            <a:avLst/>
            <a:gdLst>
              <a:gd name="connsiteX0" fmla="*/ 250496 w 396546"/>
              <a:gd name="connsiteY0" fmla="*/ 0 h 1593850"/>
              <a:gd name="connsiteX1" fmla="*/ 2846 w 396546"/>
              <a:gd name="connsiteY1" fmla="*/ 939800 h 1593850"/>
              <a:gd name="connsiteX2" fmla="*/ 396546 w 396546"/>
              <a:gd name="connsiteY2" fmla="*/ 1593850 h 159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546" h="1593850">
                <a:moveTo>
                  <a:pt x="250496" y="0"/>
                </a:moveTo>
                <a:cubicBezTo>
                  <a:pt x="114500" y="337079"/>
                  <a:pt x="-21496" y="674158"/>
                  <a:pt x="2846" y="939800"/>
                </a:cubicBezTo>
                <a:cubicBezTo>
                  <a:pt x="27188" y="1205442"/>
                  <a:pt x="396546" y="1593850"/>
                  <a:pt x="396546" y="159385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27875" y="3618919"/>
            <a:ext cx="30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σ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0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6" name="Picture 5" descr="KeckTelescopes.pn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30" y="1152923"/>
            <a:ext cx="5955497" cy="22586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5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39280" y="3416297"/>
            <a:ext cx="6870698" cy="3170885"/>
            <a:chOff x="669129" y="3416297"/>
            <a:chExt cx="6870698" cy="3170885"/>
          </a:xfrm>
        </p:grpSpPr>
        <p:pic>
          <p:nvPicPr>
            <p:cNvPr id="4" name="Picture 3" descr="UVJ.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9" t="25711" r="7678" b="26699"/>
            <a:stretch/>
          </p:blipFill>
          <p:spPr>
            <a:xfrm>
              <a:off x="4504527" y="3606797"/>
              <a:ext cx="3035300" cy="2444753"/>
            </a:xfrm>
            <a:prstGeom prst="rect">
              <a:avLst/>
            </a:prstGeom>
          </p:spPr>
        </p:pic>
        <p:pic>
          <p:nvPicPr>
            <p:cNvPr id="8" name="Picture 7" descr="SDSS_UVJ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9" b="8023"/>
            <a:stretch/>
          </p:blipFill>
          <p:spPr>
            <a:xfrm>
              <a:off x="1328514" y="3416297"/>
              <a:ext cx="3176013" cy="263525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619935" y="6125517"/>
              <a:ext cx="1769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(V-J)</a:t>
              </a:r>
              <a:r>
                <a:rPr lang="en-US" sz="2400" baseline="-25000" dirty="0" smtClean="0">
                  <a:latin typeface="Arial"/>
                  <a:cs typeface="Arial"/>
                </a:rPr>
                <a:t>rest-frame</a:t>
              </a:r>
              <a:endParaRPr lang="en-US" sz="2400" baseline="-25000" dirty="0"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-27310" y="4521197"/>
              <a:ext cx="1854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(U-V)</a:t>
              </a:r>
              <a:r>
                <a:rPr lang="en-US" sz="2400" baseline="-25000" dirty="0" smtClean="0">
                  <a:latin typeface="Arial"/>
                  <a:cs typeface="Arial"/>
                </a:rPr>
                <a:t>rest-frame</a:t>
              </a:r>
              <a:endParaRPr lang="en-US" sz="2400" baseline="-25000" dirty="0"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19935" y="5435600"/>
              <a:ext cx="579792" cy="2437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16531" y="5435600"/>
              <a:ext cx="579792" cy="24370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75657" y="1358900"/>
            <a:ext cx="2428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Keck LRIS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CANDELS </a:t>
            </a:r>
            <a:r>
              <a:rPr lang="en-US" dirty="0" smtClean="0"/>
              <a:t>fields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 – 8 hours per mask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 &lt; z &lt; 1.6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1240" y="2488206"/>
            <a:ext cx="2864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103 total galaxies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69 quiescent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56 quiescent with S/N &gt;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8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Spectra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B93A6EE-7172-9049-AE66-583BBF055BB3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61727" y="1063626"/>
            <a:ext cx="9481791" cy="5527674"/>
            <a:chOff x="-61727" y="1063626"/>
            <a:chExt cx="9481791" cy="5527674"/>
          </a:xfrm>
        </p:grpSpPr>
        <p:pic>
          <p:nvPicPr>
            <p:cNvPr id="8" name="Picture 7" descr="spectra_a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9" t="52466" r="7375" b="10679"/>
            <a:stretch/>
          </p:blipFill>
          <p:spPr>
            <a:xfrm>
              <a:off x="55151" y="1428749"/>
              <a:ext cx="9175750" cy="5162551"/>
            </a:xfrm>
            <a:prstGeom prst="rect">
              <a:avLst/>
            </a:prstGeom>
          </p:spPr>
        </p:pic>
        <p:sp useBgFill="1">
          <p:nvSpPr>
            <p:cNvPr id="9" name="Rectangle 8"/>
            <p:cNvSpPr/>
            <p:nvPr/>
          </p:nvSpPr>
          <p:spPr>
            <a:xfrm>
              <a:off x="-61727" y="1428750"/>
              <a:ext cx="378326" cy="4591776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0" name="Rectangle 9"/>
            <p:cNvSpPr/>
            <p:nvPr/>
          </p:nvSpPr>
          <p:spPr>
            <a:xfrm>
              <a:off x="4348456" y="1428750"/>
              <a:ext cx="606777" cy="4591776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1" name="Rectangle 10"/>
            <p:cNvSpPr/>
            <p:nvPr/>
          </p:nvSpPr>
          <p:spPr>
            <a:xfrm>
              <a:off x="9041738" y="1428750"/>
              <a:ext cx="378326" cy="4591776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2" name="Rectangle 11"/>
            <p:cNvSpPr/>
            <p:nvPr/>
          </p:nvSpPr>
          <p:spPr>
            <a:xfrm>
              <a:off x="55151" y="1320801"/>
              <a:ext cx="2878550" cy="571499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12"/>
            <p:cNvSpPr/>
            <p:nvPr/>
          </p:nvSpPr>
          <p:spPr>
            <a:xfrm>
              <a:off x="4660900" y="1320801"/>
              <a:ext cx="1460500" cy="5715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4" name="Rectangle 13"/>
            <p:cNvSpPr/>
            <p:nvPr/>
          </p:nvSpPr>
          <p:spPr>
            <a:xfrm>
              <a:off x="6172200" y="1320801"/>
              <a:ext cx="1511300" cy="514349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5" name="Rectangle 14"/>
            <p:cNvSpPr/>
            <p:nvPr/>
          </p:nvSpPr>
          <p:spPr>
            <a:xfrm>
              <a:off x="2476500" y="1063626"/>
              <a:ext cx="1968499" cy="514349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Rectangle 15"/>
            <p:cNvSpPr/>
            <p:nvPr/>
          </p:nvSpPr>
          <p:spPr>
            <a:xfrm>
              <a:off x="5568950" y="1428750"/>
              <a:ext cx="1511300" cy="26035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55507" y="1084817"/>
            <a:ext cx="595385" cy="807483"/>
            <a:chOff x="6255507" y="1084817"/>
            <a:chExt cx="595385" cy="807483"/>
          </a:xfrm>
        </p:grpSpPr>
        <p:sp>
          <p:nvSpPr>
            <p:cNvPr id="18" name="TextBox 17"/>
            <p:cNvSpPr txBox="1"/>
            <p:nvPr/>
          </p:nvSpPr>
          <p:spPr>
            <a:xfrm>
              <a:off x="6255507" y="1084817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[OII]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18" idx="2"/>
            </p:cNvCxnSpPr>
            <p:nvPr/>
          </p:nvCxnSpPr>
          <p:spPr>
            <a:xfrm flipH="1">
              <a:off x="6255507" y="1454149"/>
              <a:ext cx="297693" cy="4381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025650" y="5397500"/>
            <a:ext cx="1643773" cy="597626"/>
            <a:chOff x="2025650" y="5397500"/>
            <a:chExt cx="1643773" cy="597626"/>
          </a:xfrm>
        </p:grpSpPr>
        <p:sp>
          <p:nvSpPr>
            <p:cNvPr id="21" name="Donut 20"/>
            <p:cNvSpPr/>
            <p:nvPr/>
          </p:nvSpPr>
          <p:spPr>
            <a:xfrm>
              <a:off x="2025650" y="5397500"/>
              <a:ext cx="647700" cy="597626"/>
            </a:xfrm>
            <a:prstGeom prst="donut">
              <a:avLst>
                <a:gd name="adj" fmla="val 5874"/>
              </a:avLst>
            </a:prstGeom>
            <a:solidFill>
              <a:schemeClr val="bg1">
                <a:lumMod val="50000"/>
                <a:alpha val="58000"/>
              </a:schemeClr>
            </a:solidFill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73350" y="5619443"/>
              <a:ext cx="996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Ca</a:t>
              </a:r>
              <a:r>
                <a:rPr lang="en-US" dirty="0" smtClean="0"/>
                <a:t> H &amp; K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1175" y="1428443"/>
            <a:ext cx="2060575" cy="559107"/>
            <a:chOff x="1781175" y="1428443"/>
            <a:chExt cx="2060575" cy="559107"/>
          </a:xfrm>
        </p:grpSpPr>
        <p:grpSp>
          <p:nvGrpSpPr>
            <p:cNvPr id="24" name="Group 23"/>
            <p:cNvGrpSpPr/>
            <p:nvPr/>
          </p:nvGrpSpPr>
          <p:grpSpPr>
            <a:xfrm>
              <a:off x="1781175" y="1768475"/>
              <a:ext cx="2060575" cy="219075"/>
              <a:chOff x="1781175" y="1768475"/>
              <a:chExt cx="2060575" cy="219075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V="1">
                <a:off x="1781175" y="1771650"/>
                <a:ext cx="2060575" cy="63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784350" y="1778000"/>
                <a:ext cx="0" cy="2095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936750" y="1771650"/>
                <a:ext cx="0" cy="2095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108200" y="1771650"/>
                <a:ext cx="0" cy="2095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432050" y="1771650"/>
                <a:ext cx="0" cy="2095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933701" y="1771650"/>
                <a:ext cx="0" cy="2095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837698" y="1768475"/>
                <a:ext cx="0" cy="20955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2114550" y="142844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Balmer</a:t>
              </a:r>
              <a:r>
                <a:rPr lang="en-US" dirty="0" smtClean="0"/>
                <a:t> lines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528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pic>
        <p:nvPicPr>
          <p:cNvPr id="4" name="Picture 3" descr="galfit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34830" r="6137" b="37022"/>
          <a:stretch/>
        </p:blipFill>
        <p:spPr>
          <a:xfrm>
            <a:off x="2057400" y="4884386"/>
            <a:ext cx="3550790" cy="1471964"/>
          </a:xfrm>
          <a:prstGeom prst="rect">
            <a:avLst/>
          </a:prstGeom>
        </p:spPr>
      </p:pic>
      <p:pic>
        <p:nvPicPr>
          <p:cNvPr id="5" name="Picture 4" descr="SED_exampl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27028" r="11203" b="33852"/>
          <a:stretch/>
        </p:blipFill>
        <p:spPr>
          <a:xfrm>
            <a:off x="5283200" y="2054500"/>
            <a:ext cx="3556000" cy="2590222"/>
          </a:xfrm>
          <a:prstGeom prst="rect">
            <a:avLst/>
          </a:prstGeom>
        </p:spPr>
      </p:pic>
      <p:pic>
        <p:nvPicPr>
          <p:cNvPr id="6" name="Picture 5" descr="measure_sigma5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2" t="32133" r="8373" b="28052"/>
          <a:stretch/>
        </p:blipFill>
        <p:spPr>
          <a:xfrm>
            <a:off x="457200" y="2124946"/>
            <a:ext cx="3276600" cy="211966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65171" y="6352143"/>
            <a:ext cx="437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HST CANDELS F160W + GALFIT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al. 2002)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1" y="1810578"/>
            <a:ext cx="3005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Keck LRIS spectra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pPXF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Cappellari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Emsellem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2004)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4000" y="2975830"/>
            <a:ext cx="245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 photometry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FAST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Kriek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19808" y="3322013"/>
            <a:ext cx="635000" cy="660400"/>
            <a:chOff x="2956104" y="3294593"/>
            <a:chExt cx="635000" cy="660400"/>
          </a:xfrm>
        </p:grpSpPr>
        <p:sp>
          <p:nvSpPr>
            <p:cNvPr id="10" name="TextBox 9"/>
            <p:cNvSpPr txBox="1"/>
            <p:nvPr/>
          </p:nvSpPr>
          <p:spPr>
            <a:xfrm>
              <a:off x="3038868" y="3338714"/>
              <a:ext cx="4887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Arial"/>
                  <a:cs typeface="Arial"/>
                </a:rPr>
                <a:t>σ</a:t>
              </a:r>
              <a:r>
                <a:rPr lang="en-US" sz="2400" baseline="-25000" dirty="0" err="1" smtClean="0">
                  <a:latin typeface="Arial"/>
                  <a:cs typeface="Arial"/>
                </a:rPr>
                <a:t>e</a:t>
              </a: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956104" y="3294593"/>
              <a:ext cx="635000" cy="6604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66206" y="4137027"/>
            <a:ext cx="635000" cy="660400"/>
            <a:chOff x="3439002" y="4176186"/>
            <a:chExt cx="635000" cy="660400"/>
          </a:xfrm>
        </p:grpSpPr>
        <p:sp>
          <p:nvSpPr>
            <p:cNvPr id="8" name="TextBox 7"/>
            <p:cNvSpPr txBox="1"/>
            <p:nvPr/>
          </p:nvSpPr>
          <p:spPr>
            <a:xfrm>
              <a:off x="3527604" y="4244612"/>
              <a:ext cx="521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R</a:t>
              </a:r>
              <a:r>
                <a:rPr lang="en-US" sz="2400" baseline="-25000" dirty="0" smtClean="0">
                  <a:latin typeface="Arial"/>
                  <a:cs typeface="Arial"/>
                </a:rPr>
                <a:t>e</a:t>
              </a: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439002" y="4176186"/>
              <a:ext cx="635000" cy="6604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75854" y="3310524"/>
            <a:ext cx="635000" cy="660400"/>
            <a:chOff x="4648200" y="2678314"/>
            <a:chExt cx="635000" cy="660400"/>
          </a:xfrm>
        </p:grpSpPr>
        <p:sp>
          <p:nvSpPr>
            <p:cNvPr id="9" name="TextBox 8"/>
            <p:cNvSpPr txBox="1"/>
            <p:nvPr/>
          </p:nvSpPr>
          <p:spPr>
            <a:xfrm>
              <a:off x="4674740" y="2744997"/>
              <a:ext cx="60846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M</a:t>
              </a:r>
              <a:r>
                <a:rPr lang="en-US" sz="2400" baseline="-25000" dirty="0" smtClean="0">
                  <a:latin typeface="Zapf Dingbats"/>
                  <a:ea typeface="Zapf Dingbats"/>
                  <a:cs typeface="Zapf Dingbats"/>
                  <a:sym typeface="Zapf Dingbats"/>
                </a:rPr>
                <a:t>★</a:t>
              </a: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648200" y="2678314"/>
              <a:ext cx="635000" cy="6604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180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Observed Evolution in Size and Sigma</a:t>
            </a:r>
            <a:endParaRPr lang="en-US" dirty="0"/>
          </a:p>
        </p:txBody>
      </p:sp>
      <p:pic>
        <p:nvPicPr>
          <p:cNvPr id="4" name="Picture 3" descr="sigma_radius_mstar_3plot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b="6420"/>
          <a:stretch/>
        </p:blipFill>
        <p:spPr>
          <a:xfrm>
            <a:off x="1892300" y="507945"/>
            <a:ext cx="6477000" cy="51342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820575" y="2380972"/>
            <a:ext cx="1519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log R</a:t>
            </a:r>
            <a:r>
              <a:rPr lang="en-US" sz="2000" baseline="-25000" dirty="0" smtClean="0">
                <a:latin typeface="Arial"/>
                <a:cs typeface="Arial"/>
              </a:rPr>
              <a:t>e</a:t>
            </a:r>
            <a:r>
              <a:rPr lang="en-US" sz="2000" dirty="0" smtClean="0">
                <a:latin typeface="Arial"/>
                <a:cs typeface="Arial"/>
              </a:rPr>
              <a:t> (</a:t>
            </a:r>
            <a:r>
              <a:rPr lang="en-US" sz="2000" dirty="0" err="1" smtClean="0">
                <a:latin typeface="Arial"/>
                <a:cs typeface="Arial"/>
              </a:rPr>
              <a:t>kpc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6400" y="5748393"/>
            <a:ext cx="1519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log R</a:t>
            </a:r>
            <a:r>
              <a:rPr lang="en-US" sz="2000" baseline="-25000" dirty="0" smtClean="0">
                <a:latin typeface="Arial"/>
                <a:cs typeface="Arial"/>
              </a:rPr>
              <a:t>e</a:t>
            </a:r>
            <a:r>
              <a:rPr lang="en-US" sz="2000" dirty="0" smtClean="0">
                <a:latin typeface="Arial"/>
                <a:cs typeface="Arial"/>
              </a:rPr>
              <a:t> (</a:t>
            </a:r>
            <a:r>
              <a:rPr lang="en-US" sz="2000" dirty="0" err="1" smtClean="0">
                <a:latin typeface="Arial"/>
                <a:cs typeface="Arial"/>
              </a:rPr>
              <a:t>kpc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7608" y="5748393"/>
            <a:ext cx="155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log M</a:t>
            </a:r>
            <a:r>
              <a:rPr lang="en-US" sz="2000" baseline="-25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2000" dirty="0" smtClean="0">
                <a:latin typeface="Arial"/>
                <a:cs typeface="Arial"/>
              </a:rPr>
              <a:t> (M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62904" y="4362172"/>
            <a:ext cx="163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log </a:t>
            </a:r>
            <a:r>
              <a:rPr lang="en-US" sz="2000" dirty="0" err="1" smtClean="0">
                <a:latin typeface="Arial"/>
                <a:cs typeface="Arial"/>
              </a:rPr>
              <a:t>σ</a:t>
            </a:r>
            <a:r>
              <a:rPr lang="en-US" sz="2000" baseline="-25000" dirty="0" err="1" smtClean="0">
                <a:latin typeface="Arial"/>
                <a:cs typeface="Arial"/>
              </a:rPr>
              <a:t>e</a:t>
            </a:r>
            <a:r>
              <a:rPr lang="en-US" sz="2000" dirty="0" smtClean="0">
                <a:latin typeface="Arial"/>
                <a:cs typeface="Arial"/>
              </a:rPr>
              <a:t> (km/s)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9136" y="2143664"/>
            <a:ext cx="61217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z = 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z &gt;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065351" y="2607731"/>
            <a:ext cx="59267" cy="592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1867" y="2295306"/>
            <a:ext cx="687269" cy="134627"/>
          </a:xfrm>
          <a:prstGeom prst="rect">
            <a:avLst/>
          </a:prstGeom>
          <a:gradFill flip="none" rotWithShape="1">
            <a:gsLst>
              <a:gs pos="0">
                <a:schemeClr val="dk1"/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0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Dynamical Masses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97" y="2117785"/>
            <a:ext cx="2197869" cy="729620"/>
          </a:xfrm>
          <a:prstGeom prst="rect">
            <a:avLst/>
          </a:prstGeom>
        </p:spPr>
      </p:pic>
      <p:pic>
        <p:nvPicPr>
          <p:cNvPr id="7" name="Picture 6" descr="mdyn_msta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b="7997"/>
          <a:stretch/>
        </p:blipFill>
        <p:spPr>
          <a:xfrm>
            <a:off x="906401" y="1596704"/>
            <a:ext cx="4828579" cy="394473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7066-71EC-9E4D-B6F4-DD3C78BE974E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28720" y="5663968"/>
            <a:ext cx="199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</a:t>
            </a:r>
            <a:r>
              <a:rPr lang="en-US" sz="2400" dirty="0" err="1" smtClean="0">
                <a:latin typeface="Arial"/>
                <a:cs typeface="Arial"/>
              </a:rPr>
              <a:t>M</a:t>
            </a:r>
            <a:r>
              <a:rPr lang="en-US" sz="2400" baseline="-25000" dirty="0" err="1" smtClean="0">
                <a:latin typeface="Arial"/>
                <a:cs typeface="Arial"/>
              </a:rPr>
              <a:t>dyn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(M</a:t>
            </a:r>
            <a:r>
              <a:rPr lang="en-US" sz="24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>
                <a:latin typeface="Arial"/>
                <a:cs typeface="Arial"/>
              </a:rPr>
              <a:t>)</a:t>
            </a:r>
            <a:endParaRPr lang="en-US" sz="2400" baseline="-25000" dirty="0" smtClean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76634" y="3195110"/>
            <a:ext cx="1834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log M</a:t>
            </a:r>
            <a:r>
              <a:rPr lang="en-US" sz="2400" baseline="-25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2400" dirty="0" smtClean="0">
                <a:latin typeface="Arial"/>
                <a:cs typeface="Arial"/>
                <a:sym typeface="Zapf Dingbats"/>
              </a:rPr>
              <a:t> (</a:t>
            </a:r>
            <a:r>
              <a:rPr lang="en-US" sz="2400" dirty="0" smtClean="0">
                <a:latin typeface="Arial"/>
                <a:cs typeface="Arial"/>
              </a:rPr>
              <a:t>M</a:t>
            </a:r>
            <a:r>
              <a:rPr lang="en-US" sz="24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>
                <a:latin typeface="Arial"/>
                <a:cs typeface="Arial"/>
                <a:sym typeface="Zapf Dingbats"/>
              </a:rPr>
              <a:t>)</a:t>
            </a:r>
            <a:endParaRPr lang="en-US" sz="2400" baseline="-25000" dirty="0" smtClean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4980" y="3927647"/>
            <a:ext cx="3222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 err="1" smtClean="0">
                <a:solidFill>
                  <a:srgbClr val="FF0000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dyn</a:t>
            </a:r>
            <a:r>
              <a:rPr lang="en-US" sz="2400" dirty="0" smtClean="0">
                <a:solidFill>
                  <a:srgbClr val="FF0000"/>
                </a:solidFill>
              </a:rPr>
              <a:t>- M</a:t>
            </a:r>
            <a:r>
              <a:rPr lang="en-US" sz="2400" baseline="-25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2400" dirty="0" smtClean="0">
                <a:solidFill>
                  <a:srgbClr val="FF0000"/>
                </a:solidFill>
              </a:rPr>
              <a:t> relation is constant with redshift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0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3536</TotalTime>
  <Words>851</Words>
  <Application>Microsoft Macintosh PowerPoint</Application>
  <PresentationFormat>On-screen Show (4:3)</PresentationFormat>
  <Paragraphs>169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Keck spectroscopy and dynamical masses for a large sample of  1 &lt; z &lt; 1.6 passive red galaxies</vt:lpstr>
      <vt:lpstr>Introduction</vt:lpstr>
      <vt:lpstr>Two Explanations for the Size Growth</vt:lpstr>
      <vt:lpstr>Velocity Dispersions</vt:lpstr>
      <vt:lpstr>Data</vt:lpstr>
      <vt:lpstr>Spectra</vt:lpstr>
      <vt:lpstr>Physical Properties</vt:lpstr>
      <vt:lpstr>Observed Evolution in Size and Sigma</vt:lpstr>
      <vt:lpstr>Dynamical Masses</vt:lpstr>
      <vt:lpstr>Velocity Dispersions are Important</vt:lpstr>
      <vt:lpstr>Model 1: Fixed Dispersion</vt:lpstr>
      <vt:lpstr>Model 1: Inferring the Growth</vt:lpstr>
      <vt:lpstr>Model 2: Fixed Dispersion Ranking</vt:lpstr>
      <vt:lpstr>Model 2: Inferring the Growth</vt:lpstr>
      <vt:lpstr>Work in Progress</vt:lpstr>
      <vt:lpstr>Conclusions</vt:lpstr>
      <vt:lpstr>Supplementary slides</vt:lpstr>
      <vt:lpstr>Completeness</vt:lpstr>
      <vt:lpstr>Galaxy Structure: Non-Homology</vt:lpstr>
      <vt:lpstr>Measuring Velocity Dispersions: Tests</vt:lpstr>
      <vt:lpstr>Inferred Velocity Dispersions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Keck spectroscopy and dynamical masses for a large sample of 1 &lt; z &lt; 1.6 passive red galaxies</dc:title>
  <dc:creator>sirio</dc:creator>
  <cp:lastModifiedBy>sirio</cp:lastModifiedBy>
  <cp:revision>61</cp:revision>
  <dcterms:created xsi:type="dcterms:W3CDTF">2013-11-14T23:42:36Z</dcterms:created>
  <dcterms:modified xsi:type="dcterms:W3CDTF">2013-11-19T11:51:16Z</dcterms:modified>
</cp:coreProperties>
</file>