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viewProps.xml" ContentType="application/vnd.openxmlformats-officedocument.presentationml.viewProps+xml"/>
  <Override PartName="/ppt/slideLayouts/slideLayout7.xml" ContentType="application/vnd.openxmlformats-officedocument.presentationml.slideLayout+xml"/>
  <Default Extension="pdf" ContentType="application/pdf"/>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Lst>
  <p:sldSz cx="30267275" cy="42794238"/>
  <p:notesSz cx="6858000" cy="9144000"/>
  <p:defaultText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08000"/>
    <a:srgbClr val="FF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00" d="100"/>
          <a:sy n="100" d="100"/>
        </p:scale>
        <p:origin x="8576" y="21896"/>
      </p:cViewPr>
      <p:guideLst>
        <p:guide orient="horz" pos="13478"/>
        <p:guide pos="9533"/>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046" y="13293954"/>
            <a:ext cx="25727184" cy="9173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4540091" y="24250068"/>
            <a:ext cx="21187093" cy="10936305"/>
          </a:xfrm>
        </p:spPr>
        <p:txBody>
          <a:bodyPr/>
          <a:lstStyle>
            <a:lvl1pPr marL="0" indent="0" algn="ctr">
              <a:buNone/>
              <a:defRPr>
                <a:solidFill>
                  <a:schemeClr val="tx1">
                    <a:tint val="75000"/>
                  </a:schemeClr>
                </a:solidFill>
              </a:defRPr>
            </a:lvl1pPr>
            <a:lvl2pPr marL="2087438" indent="0" algn="ctr">
              <a:buNone/>
              <a:defRPr>
                <a:solidFill>
                  <a:schemeClr val="tx1">
                    <a:tint val="75000"/>
                  </a:schemeClr>
                </a:solidFill>
              </a:defRPr>
            </a:lvl2pPr>
            <a:lvl3pPr marL="4174876" indent="0" algn="ctr">
              <a:buNone/>
              <a:defRPr>
                <a:solidFill>
                  <a:schemeClr val="tx1">
                    <a:tint val="75000"/>
                  </a:schemeClr>
                </a:solidFill>
              </a:defRPr>
            </a:lvl3pPr>
            <a:lvl4pPr marL="6262314" indent="0" algn="ctr">
              <a:buNone/>
              <a:defRPr>
                <a:solidFill>
                  <a:schemeClr val="tx1">
                    <a:tint val="75000"/>
                  </a:schemeClr>
                </a:solidFill>
              </a:defRPr>
            </a:lvl4pPr>
            <a:lvl5pPr marL="8349752" indent="0" algn="ctr">
              <a:buNone/>
              <a:defRPr>
                <a:solidFill>
                  <a:schemeClr val="tx1">
                    <a:tint val="75000"/>
                  </a:schemeClr>
                </a:solidFill>
              </a:defRPr>
            </a:lvl5pPr>
            <a:lvl6pPr marL="10437190" indent="0" algn="ctr">
              <a:buNone/>
              <a:defRPr>
                <a:solidFill>
                  <a:schemeClr val="tx1">
                    <a:tint val="75000"/>
                  </a:schemeClr>
                </a:solidFill>
              </a:defRPr>
            </a:lvl6pPr>
            <a:lvl7pPr marL="12524628" indent="0" algn="ctr">
              <a:buNone/>
              <a:defRPr>
                <a:solidFill>
                  <a:schemeClr val="tx1">
                    <a:tint val="75000"/>
                  </a:schemeClr>
                </a:solidFill>
              </a:defRPr>
            </a:lvl7pPr>
            <a:lvl8pPr marL="14612066" indent="0" algn="ctr">
              <a:buNone/>
              <a:defRPr>
                <a:solidFill>
                  <a:schemeClr val="tx1">
                    <a:tint val="75000"/>
                  </a:schemeClr>
                </a:solidFill>
              </a:defRPr>
            </a:lvl8pPr>
            <a:lvl9pPr marL="166995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0BA773-ED25-EE40-BC8A-86245E568BCF}"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BA773-ED25-EE40-BC8A-86245E568BCF}"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36209" y="10698560"/>
            <a:ext cx="22542814" cy="2278396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07766" y="10698560"/>
            <a:ext cx="67123988" cy="227839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BA773-ED25-EE40-BC8A-86245E568BCF}"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BA773-ED25-EE40-BC8A-86245E568BCF}"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0906" y="27499264"/>
            <a:ext cx="25727184" cy="8499411"/>
          </a:xfrm>
        </p:spPr>
        <p:txBody>
          <a:bodyPr anchor="t"/>
          <a:lstStyle>
            <a:lvl1pPr algn="l">
              <a:defRPr sz="18300" b="1" cap="all"/>
            </a:lvl1pPr>
          </a:lstStyle>
          <a:p>
            <a:r>
              <a:rPr lang="en-US" smtClean="0"/>
              <a:t>Click to edit Master title style</a:t>
            </a:r>
            <a:endParaRPr lang="en-US"/>
          </a:p>
        </p:txBody>
      </p:sp>
      <p:sp>
        <p:nvSpPr>
          <p:cNvPr id="3" name="Text Placeholder 2"/>
          <p:cNvSpPr>
            <a:spLocks noGrp="1"/>
          </p:cNvSpPr>
          <p:nvPr>
            <p:ph type="body" idx="1"/>
          </p:nvPr>
        </p:nvSpPr>
        <p:spPr>
          <a:xfrm>
            <a:off x="2390906" y="18138027"/>
            <a:ext cx="25727184" cy="9361236"/>
          </a:xfrm>
        </p:spPr>
        <p:txBody>
          <a:bodyPr anchor="b"/>
          <a:lstStyle>
            <a:lvl1pPr marL="0" indent="0">
              <a:buNone/>
              <a:defRPr sz="9100">
                <a:solidFill>
                  <a:schemeClr val="tx1">
                    <a:tint val="75000"/>
                  </a:schemeClr>
                </a:solidFill>
              </a:defRPr>
            </a:lvl1pPr>
            <a:lvl2pPr marL="2087438" indent="0">
              <a:buNone/>
              <a:defRPr sz="8200">
                <a:solidFill>
                  <a:schemeClr val="tx1">
                    <a:tint val="75000"/>
                  </a:schemeClr>
                </a:solidFill>
              </a:defRPr>
            </a:lvl2pPr>
            <a:lvl3pPr marL="4174876" indent="0">
              <a:buNone/>
              <a:defRPr sz="7300">
                <a:solidFill>
                  <a:schemeClr val="tx1">
                    <a:tint val="75000"/>
                  </a:schemeClr>
                </a:solidFill>
              </a:defRPr>
            </a:lvl3pPr>
            <a:lvl4pPr marL="6262314" indent="0">
              <a:buNone/>
              <a:defRPr sz="6400">
                <a:solidFill>
                  <a:schemeClr val="tx1">
                    <a:tint val="75000"/>
                  </a:schemeClr>
                </a:solidFill>
              </a:defRPr>
            </a:lvl4pPr>
            <a:lvl5pPr marL="8349752" indent="0">
              <a:buNone/>
              <a:defRPr sz="6400">
                <a:solidFill>
                  <a:schemeClr val="tx1">
                    <a:tint val="75000"/>
                  </a:schemeClr>
                </a:solidFill>
              </a:defRPr>
            </a:lvl5pPr>
            <a:lvl6pPr marL="10437190" indent="0">
              <a:buNone/>
              <a:defRPr sz="6400">
                <a:solidFill>
                  <a:schemeClr val="tx1">
                    <a:tint val="75000"/>
                  </a:schemeClr>
                </a:solidFill>
              </a:defRPr>
            </a:lvl6pPr>
            <a:lvl7pPr marL="12524628" indent="0">
              <a:buNone/>
              <a:defRPr sz="6400">
                <a:solidFill>
                  <a:schemeClr val="tx1">
                    <a:tint val="75000"/>
                  </a:schemeClr>
                </a:solidFill>
              </a:defRPr>
            </a:lvl7pPr>
            <a:lvl8pPr marL="14612066" indent="0">
              <a:buNone/>
              <a:defRPr sz="6400">
                <a:solidFill>
                  <a:schemeClr val="tx1">
                    <a:tint val="75000"/>
                  </a:schemeClr>
                </a:solidFill>
              </a:defRPr>
            </a:lvl8pPr>
            <a:lvl9pPr marL="16699504" indent="0">
              <a:buNone/>
              <a:defRPr sz="6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0BA773-ED25-EE40-BC8A-86245E568BCF}"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07764" y="62309206"/>
            <a:ext cx="44833401" cy="17622905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45620" y="62309206"/>
            <a:ext cx="44833401" cy="17622905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0BA773-ED25-EE40-BC8A-86245E568BCF}" type="datetimeFigureOut">
              <a:rPr lang="en-US" smtClean="0"/>
              <a:pPr/>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364" y="1713754"/>
            <a:ext cx="27240548" cy="713237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13364" y="9579176"/>
            <a:ext cx="13373303" cy="3992145"/>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smtClean="0"/>
              <a:t>Click to edit Master text styles</a:t>
            </a:r>
          </a:p>
        </p:txBody>
      </p:sp>
      <p:sp>
        <p:nvSpPr>
          <p:cNvPr id="4" name="Content Placeholder 3"/>
          <p:cNvSpPr>
            <a:spLocks noGrp="1"/>
          </p:cNvSpPr>
          <p:nvPr>
            <p:ph sz="half" idx="2"/>
          </p:nvPr>
        </p:nvSpPr>
        <p:spPr>
          <a:xfrm>
            <a:off x="1513364" y="13571321"/>
            <a:ext cx="13373303" cy="2465622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375357" y="9579176"/>
            <a:ext cx="13378556" cy="3992145"/>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smtClean="0"/>
              <a:t>Click to edit Master text styles</a:t>
            </a:r>
          </a:p>
        </p:txBody>
      </p:sp>
      <p:sp>
        <p:nvSpPr>
          <p:cNvPr id="6" name="Content Placeholder 5"/>
          <p:cNvSpPr>
            <a:spLocks noGrp="1"/>
          </p:cNvSpPr>
          <p:nvPr>
            <p:ph sz="quarter" idx="4"/>
          </p:nvPr>
        </p:nvSpPr>
        <p:spPr>
          <a:xfrm>
            <a:off x="15375357" y="13571321"/>
            <a:ext cx="13378556" cy="2465622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0BA773-ED25-EE40-BC8A-86245E568BCF}" type="datetimeFigureOut">
              <a:rPr lang="en-US" smtClean="0"/>
              <a:pPr/>
              <a:t>11/12/13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0BA773-ED25-EE40-BC8A-86245E568BCF}" type="datetimeFigureOut">
              <a:rPr lang="en-US" smtClean="0"/>
              <a:pPr/>
              <a:t>11/12/13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BA773-ED25-EE40-BC8A-86245E568BCF}" type="datetimeFigureOut">
              <a:rPr lang="en-US" smtClean="0"/>
              <a:pPr/>
              <a:t>11/12/13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365" y="1703845"/>
            <a:ext cx="9957725" cy="7251246"/>
          </a:xfrm>
        </p:spPr>
        <p:txBody>
          <a:bodyPr anchor="b"/>
          <a:lstStyle>
            <a:lvl1pPr algn="l">
              <a:defRPr sz="9100" b="1"/>
            </a:lvl1pPr>
          </a:lstStyle>
          <a:p>
            <a:r>
              <a:rPr lang="en-US" smtClean="0"/>
              <a:t>Click to edit Master title style</a:t>
            </a:r>
            <a:endParaRPr lang="en-US"/>
          </a:p>
        </p:txBody>
      </p:sp>
      <p:sp>
        <p:nvSpPr>
          <p:cNvPr id="3" name="Content Placeholder 2"/>
          <p:cNvSpPr>
            <a:spLocks noGrp="1"/>
          </p:cNvSpPr>
          <p:nvPr>
            <p:ph idx="1"/>
          </p:nvPr>
        </p:nvSpPr>
        <p:spPr>
          <a:xfrm>
            <a:off x="11833664" y="1703848"/>
            <a:ext cx="16920247" cy="36523697"/>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13365" y="8955093"/>
            <a:ext cx="9957725" cy="29272451"/>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0BA773-ED25-EE40-BC8A-86245E568BCF}" type="datetimeFigureOut">
              <a:rPr lang="en-US" smtClean="0"/>
              <a:pPr/>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2598" y="29955967"/>
            <a:ext cx="18160365" cy="3536471"/>
          </a:xfrm>
        </p:spPr>
        <p:txBody>
          <a:bodyPr anchor="b"/>
          <a:lstStyle>
            <a:lvl1pPr algn="l">
              <a:defRPr sz="9100" b="1"/>
            </a:lvl1pPr>
          </a:lstStyle>
          <a:p>
            <a:r>
              <a:rPr lang="en-US" smtClean="0"/>
              <a:t>Click to edit Master title style</a:t>
            </a:r>
            <a:endParaRPr lang="en-US"/>
          </a:p>
        </p:txBody>
      </p:sp>
      <p:sp>
        <p:nvSpPr>
          <p:cNvPr id="3" name="Picture Placeholder 2"/>
          <p:cNvSpPr>
            <a:spLocks noGrp="1"/>
          </p:cNvSpPr>
          <p:nvPr>
            <p:ph type="pic" idx="1"/>
          </p:nvPr>
        </p:nvSpPr>
        <p:spPr>
          <a:xfrm>
            <a:off x="5932598" y="3823744"/>
            <a:ext cx="18160365" cy="25676543"/>
          </a:xfrm>
        </p:spPr>
        <p:txBody>
          <a:bodyPr/>
          <a:lstStyle>
            <a:lvl1pPr marL="0" indent="0">
              <a:buNone/>
              <a:defRPr sz="14600"/>
            </a:lvl1pPr>
            <a:lvl2pPr marL="2087438" indent="0">
              <a:buNone/>
              <a:defRPr sz="12800"/>
            </a:lvl2pPr>
            <a:lvl3pPr marL="4174876" indent="0">
              <a:buNone/>
              <a:defRPr sz="11000"/>
            </a:lvl3pPr>
            <a:lvl4pPr marL="6262314" indent="0">
              <a:buNone/>
              <a:defRPr sz="9100"/>
            </a:lvl4pPr>
            <a:lvl5pPr marL="8349752" indent="0">
              <a:buNone/>
              <a:defRPr sz="9100"/>
            </a:lvl5pPr>
            <a:lvl6pPr marL="10437190" indent="0">
              <a:buNone/>
              <a:defRPr sz="9100"/>
            </a:lvl6pPr>
            <a:lvl7pPr marL="12524628" indent="0">
              <a:buNone/>
              <a:defRPr sz="9100"/>
            </a:lvl7pPr>
            <a:lvl8pPr marL="14612066" indent="0">
              <a:buNone/>
              <a:defRPr sz="9100"/>
            </a:lvl8pPr>
            <a:lvl9pPr marL="16699504" indent="0">
              <a:buNone/>
              <a:defRPr sz="9100"/>
            </a:lvl9pPr>
          </a:lstStyle>
          <a:p>
            <a:endParaRPr lang="en-US"/>
          </a:p>
        </p:txBody>
      </p:sp>
      <p:sp>
        <p:nvSpPr>
          <p:cNvPr id="4" name="Text Placeholder 3"/>
          <p:cNvSpPr>
            <a:spLocks noGrp="1"/>
          </p:cNvSpPr>
          <p:nvPr>
            <p:ph type="body" sz="half" idx="2"/>
          </p:nvPr>
        </p:nvSpPr>
        <p:spPr>
          <a:xfrm>
            <a:off x="5932598" y="33492438"/>
            <a:ext cx="18160365" cy="5022376"/>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0BA773-ED25-EE40-BC8A-86245E568BCF}" type="datetimeFigureOut">
              <a:rPr lang="en-US" smtClean="0"/>
              <a:pPr/>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CF571-16D4-D046-AB8D-574F204D6F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364" y="1713754"/>
            <a:ext cx="27240548" cy="7132373"/>
          </a:xfrm>
          <a:prstGeom prst="rect">
            <a:avLst/>
          </a:prstGeom>
        </p:spPr>
        <p:txBody>
          <a:bodyPr vert="horz" lIns="417488" tIns="208744" rIns="417488" bIns="20874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513364" y="9985325"/>
            <a:ext cx="27240548" cy="28242219"/>
          </a:xfrm>
          <a:prstGeom prst="rect">
            <a:avLst/>
          </a:prstGeom>
        </p:spPr>
        <p:txBody>
          <a:bodyPr vert="horz" lIns="417488" tIns="208744" rIns="417488" bIns="2087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513364" y="39663922"/>
            <a:ext cx="7062364" cy="2278397"/>
          </a:xfrm>
          <a:prstGeom prst="rect">
            <a:avLst/>
          </a:prstGeom>
        </p:spPr>
        <p:txBody>
          <a:bodyPr vert="horz" lIns="417488" tIns="208744" rIns="417488" bIns="208744" rtlCol="0" anchor="ctr"/>
          <a:lstStyle>
            <a:lvl1pPr algn="l">
              <a:defRPr sz="5500">
                <a:solidFill>
                  <a:schemeClr val="tx1">
                    <a:tint val="75000"/>
                  </a:schemeClr>
                </a:solidFill>
              </a:defRPr>
            </a:lvl1pPr>
          </a:lstStyle>
          <a:p>
            <a:fld id="{8A0BA773-ED25-EE40-BC8A-86245E568BCF}" type="datetimeFigureOut">
              <a:rPr lang="en-US" smtClean="0"/>
              <a:pPr/>
              <a:t>11/12/13</a:t>
            </a:fld>
            <a:endParaRPr lang="en-US"/>
          </a:p>
        </p:txBody>
      </p:sp>
      <p:sp>
        <p:nvSpPr>
          <p:cNvPr id="5" name="Footer Placeholder 4"/>
          <p:cNvSpPr>
            <a:spLocks noGrp="1"/>
          </p:cNvSpPr>
          <p:nvPr>
            <p:ph type="ftr" sz="quarter" idx="3"/>
          </p:nvPr>
        </p:nvSpPr>
        <p:spPr>
          <a:xfrm>
            <a:off x="10341319" y="39663922"/>
            <a:ext cx="9584637" cy="2278397"/>
          </a:xfrm>
          <a:prstGeom prst="rect">
            <a:avLst/>
          </a:prstGeom>
        </p:spPr>
        <p:txBody>
          <a:bodyPr vert="horz" lIns="417488" tIns="208744" rIns="417488" bIns="208744"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691547" y="39663922"/>
            <a:ext cx="7062364" cy="2278397"/>
          </a:xfrm>
          <a:prstGeom prst="rect">
            <a:avLst/>
          </a:prstGeom>
        </p:spPr>
        <p:txBody>
          <a:bodyPr vert="horz" lIns="417488" tIns="208744" rIns="417488" bIns="208744" rtlCol="0" anchor="ctr"/>
          <a:lstStyle>
            <a:lvl1pPr algn="r">
              <a:defRPr sz="5500">
                <a:solidFill>
                  <a:schemeClr val="tx1">
                    <a:tint val="75000"/>
                  </a:schemeClr>
                </a:solidFill>
              </a:defRPr>
            </a:lvl1pPr>
          </a:lstStyle>
          <a:p>
            <a:fld id="{DE8CF571-16D4-D046-AB8D-574F204D6F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7438" rtl="0" eaLnBrk="1" latinLnBrk="0" hangingPunct="1">
        <a:spcBef>
          <a:spcPct val="0"/>
        </a:spcBef>
        <a:buNone/>
        <a:defRPr sz="20100" kern="1200">
          <a:solidFill>
            <a:schemeClr val="tx1"/>
          </a:solidFill>
          <a:latin typeface="+mj-lt"/>
          <a:ea typeface="+mj-ea"/>
          <a:cs typeface="+mj-cs"/>
        </a:defRPr>
      </a:lvl1pPr>
    </p:titleStyle>
    <p:bodyStyle>
      <a:lvl1pPr marL="1565579" indent="-1565579" algn="l" defTabSz="2087438" rtl="0" eaLnBrk="1" latinLnBrk="0" hangingPunct="1">
        <a:spcBef>
          <a:spcPct val="20000"/>
        </a:spcBef>
        <a:buFont typeface="Arial"/>
        <a:buChar char="•"/>
        <a:defRPr sz="14600" kern="1200">
          <a:solidFill>
            <a:schemeClr val="tx1"/>
          </a:solidFill>
          <a:latin typeface="+mn-lt"/>
          <a:ea typeface="+mn-ea"/>
          <a:cs typeface="+mn-cs"/>
        </a:defRPr>
      </a:lvl1pPr>
      <a:lvl2pPr marL="3392087" indent="-1304649" algn="l" defTabSz="2087438" rtl="0" eaLnBrk="1" latinLnBrk="0" hangingPunct="1">
        <a:spcBef>
          <a:spcPct val="20000"/>
        </a:spcBef>
        <a:buFont typeface="Arial"/>
        <a:buChar char="–"/>
        <a:defRPr sz="12800" kern="1200">
          <a:solidFill>
            <a:schemeClr val="tx1"/>
          </a:solidFill>
          <a:latin typeface="+mn-lt"/>
          <a:ea typeface="+mn-ea"/>
          <a:cs typeface="+mn-cs"/>
        </a:defRPr>
      </a:lvl2pPr>
      <a:lvl3pPr marL="5218595" indent="-1043719" algn="l" defTabSz="2087438" rtl="0" eaLnBrk="1" latinLnBrk="0" hangingPunct="1">
        <a:spcBef>
          <a:spcPct val="20000"/>
        </a:spcBef>
        <a:buFont typeface="Arial"/>
        <a:buChar char="•"/>
        <a:defRPr sz="11000" kern="1200">
          <a:solidFill>
            <a:schemeClr val="tx1"/>
          </a:solidFill>
          <a:latin typeface="+mn-lt"/>
          <a:ea typeface="+mn-ea"/>
          <a:cs typeface="+mn-cs"/>
        </a:defRPr>
      </a:lvl3pPr>
      <a:lvl4pPr marL="7306033" indent="-1043719" algn="l" defTabSz="2087438" rtl="0" eaLnBrk="1" latinLnBrk="0" hangingPunct="1">
        <a:spcBef>
          <a:spcPct val="20000"/>
        </a:spcBef>
        <a:buFont typeface="Arial"/>
        <a:buChar char="–"/>
        <a:defRPr sz="9100" kern="1200">
          <a:solidFill>
            <a:schemeClr val="tx1"/>
          </a:solidFill>
          <a:latin typeface="+mn-lt"/>
          <a:ea typeface="+mn-ea"/>
          <a:cs typeface="+mn-cs"/>
        </a:defRPr>
      </a:lvl4pPr>
      <a:lvl5pPr marL="9393471" indent="-1043719" algn="l" defTabSz="2087438" rtl="0" eaLnBrk="1" latinLnBrk="0" hangingPunct="1">
        <a:spcBef>
          <a:spcPct val="20000"/>
        </a:spcBef>
        <a:buFont typeface="Arial"/>
        <a:buChar char="»"/>
        <a:defRPr sz="9100" kern="1200">
          <a:solidFill>
            <a:schemeClr val="tx1"/>
          </a:solidFill>
          <a:latin typeface="+mn-lt"/>
          <a:ea typeface="+mn-ea"/>
          <a:cs typeface="+mn-cs"/>
        </a:defRPr>
      </a:lvl5pPr>
      <a:lvl6pPr marL="11480909" indent="-1043719" algn="l" defTabSz="2087438" rtl="0" eaLnBrk="1" latinLnBrk="0" hangingPunct="1">
        <a:spcBef>
          <a:spcPct val="20000"/>
        </a:spcBef>
        <a:buFont typeface="Arial"/>
        <a:buChar char="•"/>
        <a:defRPr sz="9100" kern="1200">
          <a:solidFill>
            <a:schemeClr val="tx1"/>
          </a:solidFill>
          <a:latin typeface="+mn-lt"/>
          <a:ea typeface="+mn-ea"/>
          <a:cs typeface="+mn-cs"/>
        </a:defRPr>
      </a:lvl6pPr>
      <a:lvl7pPr marL="13568347" indent="-1043719" algn="l" defTabSz="2087438" rtl="0" eaLnBrk="1" latinLnBrk="0" hangingPunct="1">
        <a:spcBef>
          <a:spcPct val="20000"/>
        </a:spcBef>
        <a:buFont typeface="Arial"/>
        <a:buChar char="•"/>
        <a:defRPr sz="9100" kern="1200">
          <a:solidFill>
            <a:schemeClr val="tx1"/>
          </a:solidFill>
          <a:latin typeface="+mn-lt"/>
          <a:ea typeface="+mn-ea"/>
          <a:cs typeface="+mn-cs"/>
        </a:defRPr>
      </a:lvl7pPr>
      <a:lvl8pPr marL="15655785" indent="-1043719" algn="l" defTabSz="2087438" rtl="0" eaLnBrk="1" latinLnBrk="0" hangingPunct="1">
        <a:spcBef>
          <a:spcPct val="20000"/>
        </a:spcBef>
        <a:buFont typeface="Arial"/>
        <a:buChar char="•"/>
        <a:defRPr sz="9100" kern="1200">
          <a:solidFill>
            <a:schemeClr val="tx1"/>
          </a:solidFill>
          <a:latin typeface="+mn-lt"/>
          <a:ea typeface="+mn-ea"/>
          <a:cs typeface="+mn-cs"/>
        </a:defRPr>
      </a:lvl8pPr>
      <a:lvl9pPr marL="17743223" indent="-1043719" algn="l" defTabSz="2087438"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9.png"/><Relationship Id="rId21" Type="http://schemas.openxmlformats.org/officeDocument/2006/relationships/image" Target="../media/image17.pdf"/><Relationship Id="rId22" Type="http://schemas.openxmlformats.org/officeDocument/2006/relationships/image" Target="../media/image18.png"/><Relationship Id="rId23" Type="http://schemas.openxmlformats.org/officeDocument/2006/relationships/image" Target="../media/image19.pdf"/><Relationship Id="rId24" Type="http://schemas.openxmlformats.org/officeDocument/2006/relationships/image" Target="../media/image20.png"/><Relationship Id="rId25" Type="http://schemas.openxmlformats.org/officeDocument/2006/relationships/image" Target="../media/image21.png"/><Relationship Id="rId26" Type="http://schemas.openxmlformats.org/officeDocument/2006/relationships/image" Target="../media/image22.png"/><Relationship Id="rId27" Type="http://schemas.openxmlformats.org/officeDocument/2006/relationships/image" Target="../media/image23.jpe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df"/><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tx2">
                <a:lumMod val="60000"/>
                <a:lumOff val="40000"/>
              </a:schemeClr>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30387" y="3174844"/>
            <a:ext cx="26736888" cy="4497694"/>
          </a:xfrm>
        </p:spPr>
        <p:txBody>
          <a:bodyPr>
            <a:noAutofit/>
          </a:bodyPr>
          <a:lstStyle/>
          <a:p>
            <a:r>
              <a:rPr lang="en-US" sz="5500" i="1" dirty="0" smtClean="0">
                <a:solidFill>
                  <a:schemeClr val="tx1"/>
                </a:solidFill>
              </a:rPr>
              <a:t>Marianne Takamiya </a:t>
            </a:r>
            <a:r>
              <a:rPr lang="en-US" sz="5500" dirty="0" smtClean="0">
                <a:solidFill>
                  <a:schemeClr val="tx1"/>
                </a:solidFill>
              </a:rPr>
              <a:t>– Dept. Physics and Astronomy University of </a:t>
            </a:r>
            <a:r>
              <a:rPr lang="en-US" sz="5500" dirty="0" err="1" smtClean="0">
                <a:solidFill>
                  <a:schemeClr val="tx1"/>
                </a:solidFill>
              </a:rPr>
              <a:t>Hawai`i</a:t>
            </a:r>
            <a:r>
              <a:rPr lang="en-US" sz="5500" dirty="0" smtClean="0">
                <a:solidFill>
                  <a:schemeClr val="tx1"/>
                </a:solidFill>
              </a:rPr>
              <a:t> Hilo</a:t>
            </a:r>
          </a:p>
          <a:p>
            <a:r>
              <a:rPr lang="en-US" sz="5500" i="1" dirty="0" smtClean="0">
                <a:solidFill>
                  <a:schemeClr val="tx1"/>
                </a:solidFill>
              </a:rPr>
              <a:t>Daniel </a:t>
            </a:r>
            <a:r>
              <a:rPr lang="en-US" sz="5500" i="1" dirty="0" err="1" smtClean="0">
                <a:solidFill>
                  <a:schemeClr val="tx1"/>
                </a:solidFill>
              </a:rPr>
              <a:t>Berke</a:t>
            </a:r>
            <a:r>
              <a:rPr lang="en-US" sz="5500" i="1" dirty="0" smtClean="0">
                <a:solidFill>
                  <a:schemeClr val="tx1"/>
                </a:solidFill>
              </a:rPr>
              <a:t> </a:t>
            </a:r>
            <a:r>
              <a:rPr lang="en-US" sz="5500" dirty="0" smtClean="0">
                <a:solidFill>
                  <a:schemeClr val="tx1"/>
                </a:solidFill>
              </a:rPr>
              <a:t>– James Clerk Maxwell Telescope                                                  </a:t>
            </a:r>
          </a:p>
          <a:p>
            <a:r>
              <a:rPr lang="en-US" sz="5500" i="1" dirty="0" smtClean="0">
                <a:solidFill>
                  <a:schemeClr val="tx1"/>
                </a:solidFill>
              </a:rPr>
              <a:t>Forest Bremer </a:t>
            </a:r>
            <a:r>
              <a:rPr lang="en-US" sz="5500" dirty="0" smtClean="0">
                <a:solidFill>
                  <a:schemeClr val="tx1"/>
                </a:solidFill>
              </a:rPr>
              <a:t>- Dept. Physics and Astronomy University of </a:t>
            </a:r>
            <a:r>
              <a:rPr lang="en-US" sz="5500" dirty="0" err="1" smtClean="0">
                <a:solidFill>
                  <a:schemeClr val="tx1"/>
                </a:solidFill>
              </a:rPr>
              <a:t>Hawai`i</a:t>
            </a:r>
            <a:r>
              <a:rPr lang="en-US" sz="5500" dirty="0" smtClean="0">
                <a:solidFill>
                  <a:schemeClr val="tx1"/>
                </a:solidFill>
              </a:rPr>
              <a:t> Hilo</a:t>
            </a:r>
          </a:p>
          <a:p>
            <a:r>
              <a:rPr lang="en-US" sz="5500" i="1" dirty="0" smtClean="0">
                <a:solidFill>
                  <a:schemeClr val="tx1"/>
                </a:solidFill>
              </a:rPr>
              <a:t>Emily </a:t>
            </a:r>
            <a:r>
              <a:rPr lang="en-US" sz="5500" i="1" dirty="0" err="1" smtClean="0">
                <a:solidFill>
                  <a:schemeClr val="tx1"/>
                </a:solidFill>
              </a:rPr>
              <a:t>Moravec</a:t>
            </a:r>
            <a:r>
              <a:rPr lang="en-US" sz="5500" i="1" dirty="0" smtClean="0">
                <a:solidFill>
                  <a:schemeClr val="tx1"/>
                </a:solidFill>
              </a:rPr>
              <a:t> </a:t>
            </a:r>
            <a:r>
              <a:rPr lang="en-US" sz="5500" dirty="0" smtClean="0">
                <a:solidFill>
                  <a:schemeClr val="tx1"/>
                </a:solidFill>
              </a:rPr>
              <a:t>- Dept. Physics St. Olaf College </a:t>
            </a:r>
            <a:endParaRPr lang="en-US" sz="5500" dirty="0">
              <a:solidFill>
                <a:schemeClr val="tx1"/>
              </a:solidFill>
            </a:endParaRPr>
          </a:p>
        </p:txBody>
      </p:sp>
      <p:pic>
        <p:nvPicPr>
          <p:cNvPr id="4" name="Picture 3" descr="stacked.jpg"/>
          <p:cNvPicPr>
            <a:picLocks noChangeAspect="1"/>
          </p:cNvPicPr>
          <p:nvPr/>
        </p:nvPicPr>
        <p:blipFill>
          <a:blip r:embed="rId2"/>
          <a:stretch>
            <a:fillRect/>
          </a:stretch>
        </p:blipFill>
        <p:spPr>
          <a:xfrm>
            <a:off x="541233" y="2560320"/>
            <a:ext cx="3530387" cy="4600641"/>
          </a:xfrm>
          <a:prstGeom prst="rect">
            <a:avLst/>
          </a:prstGeom>
        </p:spPr>
      </p:pic>
      <p:sp>
        <p:nvSpPr>
          <p:cNvPr id="2" name="Title 1"/>
          <p:cNvSpPr>
            <a:spLocks noGrp="1"/>
          </p:cNvSpPr>
          <p:nvPr>
            <p:ph type="ctrTitle"/>
          </p:nvPr>
        </p:nvSpPr>
        <p:spPr>
          <a:xfrm>
            <a:off x="0" y="0"/>
            <a:ext cx="30267275" cy="3174844"/>
          </a:xfrm>
        </p:spPr>
        <p:txBody>
          <a:bodyPr>
            <a:normAutofit/>
          </a:bodyPr>
          <a:lstStyle/>
          <a:p>
            <a:r>
              <a:rPr lang="en-US" sz="8400" b="1" dirty="0" smtClean="0"/>
              <a:t>Star Formation Rates and Nebular Abundances in Nearby Galaxies</a:t>
            </a:r>
            <a:endParaRPr lang="en-US" sz="8400" b="1" dirty="0"/>
          </a:p>
        </p:txBody>
      </p:sp>
      <p:sp>
        <p:nvSpPr>
          <p:cNvPr id="54" name="TextBox 53"/>
          <p:cNvSpPr txBox="1"/>
          <p:nvPr/>
        </p:nvSpPr>
        <p:spPr>
          <a:xfrm>
            <a:off x="541233" y="7823484"/>
            <a:ext cx="12628753" cy="3400931"/>
          </a:xfrm>
          <a:prstGeom prst="rect">
            <a:avLst/>
          </a:prstGeom>
          <a:noFill/>
          <a:ln>
            <a:solidFill>
              <a:schemeClr val="tx1"/>
            </a:solidFill>
          </a:ln>
        </p:spPr>
        <p:txBody>
          <a:bodyPr wrap="square" rtlCol="0">
            <a:spAutoFit/>
          </a:bodyPr>
          <a:lstStyle/>
          <a:p>
            <a:r>
              <a:rPr lang="en-US" sz="3500" b="1" u="sng" dirty="0" smtClean="0"/>
              <a:t>Overview</a:t>
            </a:r>
            <a:r>
              <a:rPr lang="en-US" sz="3000" b="1" u="sng" dirty="0" smtClean="0"/>
              <a:t>: </a:t>
            </a:r>
            <a:r>
              <a:rPr lang="en-US" sz="3000" dirty="0" smtClean="0"/>
              <a:t>We present star formation rates and nebular abundances</a:t>
            </a:r>
            <a:r>
              <a:rPr lang="en-US" sz="3000" dirty="0" smtClean="0"/>
              <a:t> of 59 </a:t>
            </a:r>
            <a:r>
              <a:rPr lang="en-US" sz="3000" dirty="0" smtClean="0"/>
              <a:t>different star-forming regions in 16 nearby galaxies (see Figure 1). The</a:t>
            </a:r>
            <a:r>
              <a:rPr lang="en-US" sz="3000" dirty="0" smtClean="0"/>
              <a:t> star-forming regions </a:t>
            </a:r>
            <a:r>
              <a:rPr lang="en-US" sz="3000" dirty="0" smtClean="0"/>
              <a:t>were selected to be bright in Hα</a:t>
            </a:r>
            <a:r>
              <a:rPr lang="en-US" sz="3000" dirty="0" smtClean="0"/>
              <a:t>  </a:t>
            </a:r>
            <a:r>
              <a:rPr lang="en-US" sz="3000" dirty="0" smtClean="0"/>
              <a:t>and were observed with the</a:t>
            </a:r>
            <a:r>
              <a:rPr lang="en-US" sz="3000" dirty="0" smtClean="0"/>
              <a:t>  </a:t>
            </a:r>
            <a:r>
              <a:rPr lang="en-US" sz="3000" dirty="0" smtClean="0"/>
              <a:t>SNIFS</a:t>
            </a:r>
            <a:r>
              <a:rPr lang="en-US" sz="3000" dirty="0" smtClean="0"/>
              <a:t> IFU (</a:t>
            </a:r>
            <a:r>
              <a:rPr lang="en-US" sz="3000" dirty="0" err="1" smtClean="0"/>
              <a:t>Aldering</a:t>
            </a:r>
            <a:r>
              <a:rPr lang="en-US" sz="3000" dirty="0" smtClean="0"/>
              <a:t> et al. 2002). The spectra span the wavelength range between 3200 Å</a:t>
            </a:r>
            <a:r>
              <a:rPr lang="en-US" sz="3000" dirty="0" smtClean="0"/>
              <a:t> and 1 </a:t>
            </a:r>
            <a:r>
              <a:rPr lang="en-US" sz="3000" dirty="0" err="1" smtClean="0"/>
              <a:t>μm</a:t>
            </a:r>
            <a:r>
              <a:rPr lang="en-US" sz="3000" dirty="0" smtClean="0"/>
              <a:t> and an example spectrum of one of our </a:t>
            </a:r>
            <a:r>
              <a:rPr lang="en-US" sz="3000" dirty="0" smtClean="0"/>
              <a:t>targets, NGC 6822 a dwarf galaxy, </a:t>
            </a:r>
            <a:r>
              <a:rPr lang="en-US" sz="3000" dirty="0" smtClean="0"/>
              <a:t>is shown in Figure</a:t>
            </a:r>
            <a:r>
              <a:rPr lang="en-US" sz="3000" dirty="0" smtClean="0"/>
              <a:t> 2. The positions of the IFU observations in NGC 6822 are shown as boxes in Figure 3.</a:t>
            </a:r>
            <a:endParaRPr lang="en-US" sz="3000" b="1" u="sng" dirty="0"/>
          </a:p>
        </p:txBody>
      </p:sp>
      <p:grpSp>
        <p:nvGrpSpPr>
          <p:cNvPr id="75" name="Group 74"/>
          <p:cNvGrpSpPr/>
          <p:nvPr/>
        </p:nvGrpSpPr>
        <p:grpSpPr>
          <a:xfrm>
            <a:off x="13813519" y="7605018"/>
            <a:ext cx="16188102" cy="9880353"/>
            <a:chOff x="13657389" y="8229150"/>
            <a:chExt cx="16188102" cy="9880353"/>
          </a:xfrm>
        </p:grpSpPr>
        <p:grpSp>
          <p:nvGrpSpPr>
            <p:cNvPr id="52" name="Group 51"/>
            <p:cNvGrpSpPr/>
            <p:nvPr/>
          </p:nvGrpSpPr>
          <p:grpSpPr>
            <a:xfrm>
              <a:off x="13657389" y="8229150"/>
              <a:ext cx="16031972" cy="9400721"/>
              <a:chOff x="73844" y="8661731"/>
              <a:chExt cx="25893911" cy="19357960"/>
            </a:xfrm>
          </p:grpSpPr>
          <p:pic>
            <p:nvPicPr>
              <p:cNvPr id="25" name="Picture 24"/>
              <p:cNvPicPr>
                <a:picLocks noChangeAspect="1"/>
              </p:cNvPicPr>
              <p:nvPr/>
            </p:nvPicPr>
            <p:blipFill>
              <a:blip r:embed="rId3"/>
              <a:stretch>
                <a:fillRect/>
              </a:stretch>
            </p:blipFill>
            <p:spPr>
              <a:xfrm>
                <a:off x="73844" y="8661731"/>
                <a:ext cx="6502400" cy="6502400"/>
              </a:xfrm>
              <a:prstGeom prst="rect">
                <a:avLst/>
              </a:prstGeom>
            </p:spPr>
          </p:pic>
          <p:pic>
            <p:nvPicPr>
              <p:cNvPr id="26" name="Picture 25"/>
              <p:cNvPicPr>
                <a:picLocks noChangeAspect="1"/>
              </p:cNvPicPr>
              <p:nvPr/>
            </p:nvPicPr>
            <p:blipFill>
              <a:blip r:embed="rId4"/>
              <a:stretch>
                <a:fillRect/>
              </a:stretch>
            </p:blipFill>
            <p:spPr>
              <a:xfrm>
                <a:off x="6502400" y="8661731"/>
                <a:ext cx="6502400" cy="6502400"/>
              </a:xfrm>
              <a:prstGeom prst="rect">
                <a:avLst/>
              </a:prstGeom>
            </p:spPr>
          </p:pic>
          <p:pic>
            <p:nvPicPr>
              <p:cNvPr id="27" name="Picture 26"/>
              <p:cNvPicPr>
                <a:picLocks noChangeAspect="1"/>
              </p:cNvPicPr>
              <p:nvPr/>
            </p:nvPicPr>
            <p:blipFill>
              <a:blip r:embed="rId5"/>
              <a:stretch>
                <a:fillRect/>
              </a:stretch>
            </p:blipFill>
            <p:spPr>
              <a:xfrm>
                <a:off x="13004800" y="8661731"/>
                <a:ext cx="6502400" cy="6502400"/>
              </a:xfrm>
              <a:prstGeom prst="rect">
                <a:avLst/>
              </a:prstGeom>
            </p:spPr>
          </p:pic>
          <p:pic>
            <p:nvPicPr>
              <p:cNvPr id="28" name="Picture 27"/>
              <p:cNvPicPr>
                <a:picLocks noChangeAspect="1"/>
              </p:cNvPicPr>
              <p:nvPr/>
            </p:nvPicPr>
            <p:blipFill>
              <a:blip r:embed="rId6"/>
              <a:stretch>
                <a:fillRect/>
              </a:stretch>
            </p:blipFill>
            <p:spPr>
              <a:xfrm>
                <a:off x="19465355" y="8661731"/>
                <a:ext cx="6502400" cy="6502400"/>
              </a:xfrm>
              <a:prstGeom prst="rect">
                <a:avLst/>
              </a:prstGeom>
            </p:spPr>
          </p:pic>
          <p:pic>
            <p:nvPicPr>
              <p:cNvPr id="31" name="Picture 30"/>
              <p:cNvPicPr>
                <a:picLocks noChangeAspect="1"/>
              </p:cNvPicPr>
              <p:nvPr/>
            </p:nvPicPr>
            <p:blipFill>
              <a:blip r:embed="rId7"/>
              <a:stretch>
                <a:fillRect/>
              </a:stretch>
            </p:blipFill>
            <p:spPr>
              <a:xfrm>
                <a:off x="73844" y="15115322"/>
                <a:ext cx="6502400" cy="6502400"/>
              </a:xfrm>
              <a:prstGeom prst="rect">
                <a:avLst/>
              </a:prstGeom>
            </p:spPr>
          </p:pic>
          <p:pic>
            <p:nvPicPr>
              <p:cNvPr id="32" name="Picture 31"/>
              <p:cNvPicPr>
                <a:picLocks noChangeAspect="1"/>
              </p:cNvPicPr>
              <p:nvPr/>
            </p:nvPicPr>
            <p:blipFill>
              <a:blip r:embed="rId8"/>
              <a:stretch>
                <a:fillRect/>
              </a:stretch>
            </p:blipFill>
            <p:spPr>
              <a:xfrm>
                <a:off x="6502400" y="15115322"/>
                <a:ext cx="6502400" cy="6502400"/>
              </a:xfrm>
              <a:prstGeom prst="rect">
                <a:avLst/>
              </a:prstGeom>
            </p:spPr>
          </p:pic>
          <p:pic>
            <p:nvPicPr>
              <p:cNvPr id="33" name="Picture 32"/>
              <p:cNvPicPr>
                <a:picLocks noChangeAspect="1"/>
              </p:cNvPicPr>
              <p:nvPr/>
            </p:nvPicPr>
            <p:blipFill>
              <a:blip r:embed="rId9"/>
              <a:stretch>
                <a:fillRect/>
              </a:stretch>
            </p:blipFill>
            <p:spPr>
              <a:xfrm>
                <a:off x="13004800" y="15115322"/>
                <a:ext cx="6502400" cy="6502400"/>
              </a:xfrm>
              <a:prstGeom prst="rect">
                <a:avLst/>
              </a:prstGeom>
            </p:spPr>
          </p:pic>
          <p:pic>
            <p:nvPicPr>
              <p:cNvPr id="34" name="Picture 33"/>
              <p:cNvPicPr>
                <a:picLocks noChangeAspect="1"/>
              </p:cNvPicPr>
              <p:nvPr/>
            </p:nvPicPr>
            <p:blipFill>
              <a:blip r:embed="rId10"/>
              <a:stretch>
                <a:fillRect/>
              </a:stretch>
            </p:blipFill>
            <p:spPr>
              <a:xfrm>
                <a:off x="19465355" y="15115322"/>
                <a:ext cx="6502400" cy="6502400"/>
              </a:xfrm>
              <a:prstGeom prst="rect">
                <a:avLst/>
              </a:prstGeom>
            </p:spPr>
          </p:pic>
          <p:sp>
            <p:nvSpPr>
              <p:cNvPr id="35" name="TextBox 34"/>
              <p:cNvSpPr txBox="1"/>
              <p:nvPr/>
            </p:nvSpPr>
            <p:spPr>
              <a:xfrm>
                <a:off x="21429660" y="15117685"/>
                <a:ext cx="3117852" cy="1140791"/>
              </a:xfrm>
              <a:prstGeom prst="rect">
                <a:avLst/>
              </a:prstGeom>
              <a:noFill/>
            </p:spPr>
            <p:txBody>
              <a:bodyPr wrap="square" rtlCol="0">
                <a:spAutoFit/>
              </a:bodyPr>
              <a:lstStyle/>
              <a:p>
                <a:r>
                  <a:rPr lang="en-US" sz="3000" dirty="0" smtClean="0">
                    <a:solidFill>
                      <a:srgbClr val="FF8000"/>
                    </a:solidFill>
                  </a:rPr>
                  <a:t>NGC 5474</a:t>
                </a:r>
                <a:endParaRPr lang="en-US" sz="3000" dirty="0">
                  <a:solidFill>
                    <a:srgbClr val="FF8000"/>
                  </a:solidFill>
                </a:endParaRPr>
              </a:p>
            </p:txBody>
          </p:sp>
          <p:sp>
            <p:nvSpPr>
              <p:cNvPr id="36" name="TextBox 35"/>
              <p:cNvSpPr txBox="1"/>
              <p:nvPr/>
            </p:nvSpPr>
            <p:spPr>
              <a:xfrm>
                <a:off x="14766637" y="15117685"/>
                <a:ext cx="3286413" cy="1140791"/>
              </a:xfrm>
              <a:prstGeom prst="rect">
                <a:avLst/>
              </a:prstGeom>
              <a:noFill/>
            </p:spPr>
            <p:txBody>
              <a:bodyPr wrap="square" rtlCol="0">
                <a:spAutoFit/>
              </a:bodyPr>
              <a:lstStyle/>
              <a:p>
                <a:r>
                  <a:rPr lang="en-US" sz="3000" dirty="0" smtClean="0">
                    <a:solidFill>
                      <a:srgbClr val="FF8000"/>
                    </a:solidFill>
                  </a:rPr>
                  <a:t>NGC 4625</a:t>
                </a:r>
                <a:endParaRPr lang="en-US" sz="3000" dirty="0">
                  <a:solidFill>
                    <a:srgbClr val="FF8000"/>
                  </a:solidFill>
                </a:endParaRPr>
              </a:p>
            </p:txBody>
          </p:sp>
          <p:sp>
            <p:nvSpPr>
              <p:cNvPr id="37" name="TextBox 36"/>
              <p:cNvSpPr txBox="1"/>
              <p:nvPr/>
            </p:nvSpPr>
            <p:spPr>
              <a:xfrm>
                <a:off x="9069385" y="15117685"/>
                <a:ext cx="3196970" cy="1140791"/>
              </a:xfrm>
              <a:prstGeom prst="rect">
                <a:avLst/>
              </a:prstGeom>
              <a:noFill/>
            </p:spPr>
            <p:txBody>
              <a:bodyPr wrap="square" rtlCol="0">
                <a:spAutoFit/>
              </a:bodyPr>
              <a:lstStyle/>
              <a:p>
                <a:r>
                  <a:rPr lang="en-US" sz="3000" dirty="0" smtClean="0">
                    <a:solidFill>
                      <a:srgbClr val="FF8000"/>
                    </a:solidFill>
                  </a:rPr>
                  <a:t>NGC 4536</a:t>
                </a:r>
                <a:endParaRPr lang="en-US" sz="3000" dirty="0">
                  <a:solidFill>
                    <a:srgbClr val="FF8000"/>
                  </a:solidFill>
                </a:endParaRPr>
              </a:p>
            </p:txBody>
          </p:sp>
          <p:sp>
            <p:nvSpPr>
              <p:cNvPr id="38" name="TextBox 37"/>
              <p:cNvSpPr txBox="1"/>
              <p:nvPr/>
            </p:nvSpPr>
            <p:spPr>
              <a:xfrm>
                <a:off x="1645956" y="15117685"/>
                <a:ext cx="3507571" cy="1140791"/>
              </a:xfrm>
              <a:prstGeom prst="rect">
                <a:avLst/>
              </a:prstGeom>
              <a:noFill/>
            </p:spPr>
            <p:txBody>
              <a:bodyPr wrap="square" rtlCol="0">
                <a:spAutoFit/>
              </a:bodyPr>
              <a:lstStyle/>
              <a:p>
                <a:r>
                  <a:rPr lang="en-US" sz="3000" dirty="0" smtClean="0">
                    <a:solidFill>
                      <a:srgbClr val="FF8000"/>
                    </a:solidFill>
                  </a:rPr>
                  <a:t>NGC 3773</a:t>
                </a:r>
                <a:endParaRPr lang="en-US" sz="3000" dirty="0">
                  <a:solidFill>
                    <a:srgbClr val="FF8000"/>
                  </a:solidFill>
                </a:endParaRPr>
              </a:p>
            </p:txBody>
          </p:sp>
          <p:sp>
            <p:nvSpPr>
              <p:cNvPr id="39" name="TextBox 38"/>
              <p:cNvSpPr txBox="1"/>
              <p:nvPr/>
            </p:nvSpPr>
            <p:spPr>
              <a:xfrm>
                <a:off x="1645956" y="8661731"/>
                <a:ext cx="3507571" cy="1140791"/>
              </a:xfrm>
              <a:prstGeom prst="rect">
                <a:avLst/>
              </a:prstGeom>
              <a:noFill/>
            </p:spPr>
            <p:txBody>
              <a:bodyPr wrap="square" rtlCol="0">
                <a:spAutoFit/>
              </a:bodyPr>
              <a:lstStyle/>
              <a:p>
                <a:r>
                  <a:rPr lang="en-US" sz="3000" dirty="0" smtClean="0">
                    <a:solidFill>
                      <a:srgbClr val="FF8000"/>
                    </a:solidFill>
                  </a:rPr>
                  <a:t>NGC 0337</a:t>
                </a:r>
                <a:endParaRPr lang="en-US" sz="3000" dirty="0">
                  <a:solidFill>
                    <a:srgbClr val="FF8000"/>
                  </a:solidFill>
                </a:endParaRPr>
              </a:p>
            </p:txBody>
          </p:sp>
          <p:sp>
            <p:nvSpPr>
              <p:cNvPr id="40" name="TextBox 39"/>
              <p:cNvSpPr txBox="1"/>
              <p:nvPr/>
            </p:nvSpPr>
            <p:spPr>
              <a:xfrm>
                <a:off x="9069385" y="8661731"/>
                <a:ext cx="3196970" cy="1140791"/>
              </a:xfrm>
              <a:prstGeom prst="rect">
                <a:avLst/>
              </a:prstGeom>
              <a:noFill/>
            </p:spPr>
            <p:txBody>
              <a:bodyPr wrap="square" rtlCol="0">
                <a:spAutoFit/>
              </a:bodyPr>
              <a:lstStyle/>
              <a:p>
                <a:r>
                  <a:rPr lang="en-US" sz="3000" dirty="0" smtClean="0">
                    <a:solidFill>
                      <a:srgbClr val="FF8000"/>
                    </a:solidFill>
                  </a:rPr>
                  <a:t>NGC 1482</a:t>
                </a:r>
                <a:endParaRPr lang="en-US" sz="3000" dirty="0">
                  <a:solidFill>
                    <a:srgbClr val="FF8000"/>
                  </a:solidFill>
                </a:endParaRPr>
              </a:p>
            </p:txBody>
          </p:sp>
          <p:sp>
            <p:nvSpPr>
              <p:cNvPr id="41" name="TextBox 40"/>
              <p:cNvSpPr txBox="1"/>
              <p:nvPr/>
            </p:nvSpPr>
            <p:spPr>
              <a:xfrm>
                <a:off x="14725997" y="8661731"/>
                <a:ext cx="3367691" cy="1140791"/>
              </a:xfrm>
              <a:prstGeom prst="rect">
                <a:avLst/>
              </a:prstGeom>
              <a:noFill/>
            </p:spPr>
            <p:txBody>
              <a:bodyPr wrap="square" rtlCol="0">
                <a:spAutoFit/>
              </a:bodyPr>
              <a:lstStyle/>
              <a:p>
                <a:r>
                  <a:rPr lang="en-US" sz="3000" dirty="0" smtClean="0">
                    <a:solidFill>
                      <a:srgbClr val="FF8000"/>
                    </a:solidFill>
                  </a:rPr>
                  <a:t>NGC 2403</a:t>
                </a:r>
                <a:endParaRPr lang="en-US" sz="3000" dirty="0">
                  <a:solidFill>
                    <a:srgbClr val="FF8000"/>
                  </a:solidFill>
                </a:endParaRPr>
              </a:p>
            </p:txBody>
          </p:sp>
          <p:sp>
            <p:nvSpPr>
              <p:cNvPr id="42" name="TextBox 41"/>
              <p:cNvSpPr txBox="1"/>
              <p:nvPr/>
            </p:nvSpPr>
            <p:spPr>
              <a:xfrm>
                <a:off x="21464585" y="8661731"/>
                <a:ext cx="3047999" cy="1140791"/>
              </a:xfrm>
              <a:prstGeom prst="rect">
                <a:avLst/>
              </a:prstGeom>
              <a:noFill/>
            </p:spPr>
            <p:txBody>
              <a:bodyPr wrap="square" rtlCol="0">
                <a:spAutoFit/>
              </a:bodyPr>
              <a:lstStyle/>
              <a:p>
                <a:r>
                  <a:rPr lang="en-US" sz="3000" dirty="0" smtClean="0">
                    <a:solidFill>
                      <a:srgbClr val="FF8000"/>
                    </a:solidFill>
                  </a:rPr>
                  <a:t>NGC 2798</a:t>
                </a:r>
                <a:endParaRPr lang="en-US" sz="3000" dirty="0">
                  <a:solidFill>
                    <a:srgbClr val="FF8000"/>
                  </a:solidFill>
                </a:endParaRPr>
              </a:p>
            </p:txBody>
          </p:sp>
          <p:pic>
            <p:nvPicPr>
              <p:cNvPr id="43" name="Picture 42"/>
              <p:cNvPicPr>
                <a:picLocks noChangeAspect="1"/>
              </p:cNvPicPr>
              <p:nvPr/>
            </p:nvPicPr>
            <p:blipFill>
              <a:blip r:embed="rId11"/>
              <a:stretch>
                <a:fillRect/>
              </a:stretch>
            </p:blipFill>
            <p:spPr>
              <a:xfrm>
                <a:off x="73844" y="21517291"/>
                <a:ext cx="6502400" cy="6502400"/>
              </a:xfrm>
              <a:prstGeom prst="rect">
                <a:avLst/>
              </a:prstGeom>
            </p:spPr>
          </p:pic>
          <p:sp>
            <p:nvSpPr>
              <p:cNvPr id="44" name="TextBox 43"/>
              <p:cNvSpPr txBox="1"/>
              <p:nvPr/>
            </p:nvSpPr>
            <p:spPr>
              <a:xfrm>
                <a:off x="1515314" y="21666531"/>
                <a:ext cx="3768859" cy="1140791"/>
              </a:xfrm>
              <a:prstGeom prst="rect">
                <a:avLst/>
              </a:prstGeom>
              <a:noFill/>
            </p:spPr>
            <p:txBody>
              <a:bodyPr wrap="square" rtlCol="0">
                <a:spAutoFit/>
              </a:bodyPr>
              <a:lstStyle/>
              <a:p>
                <a:r>
                  <a:rPr lang="en-US" sz="3000" dirty="0" smtClean="0">
                    <a:solidFill>
                      <a:srgbClr val="FF8000"/>
                    </a:solidFill>
                  </a:rPr>
                  <a:t>NGC 5713</a:t>
                </a:r>
                <a:endParaRPr lang="en-US" sz="3000" dirty="0">
                  <a:solidFill>
                    <a:srgbClr val="FF8000"/>
                  </a:solidFill>
                </a:endParaRPr>
              </a:p>
            </p:txBody>
          </p:sp>
          <p:pic>
            <p:nvPicPr>
              <p:cNvPr id="45" name="Picture 44"/>
              <p:cNvPicPr>
                <a:picLocks noChangeAspect="1"/>
              </p:cNvPicPr>
              <p:nvPr/>
            </p:nvPicPr>
            <p:blipFill>
              <a:blip r:embed="rId12"/>
              <a:stretch>
                <a:fillRect/>
              </a:stretch>
            </p:blipFill>
            <p:spPr>
              <a:xfrm>
                <a:off x="6502400" y="21517291"/>
                <a:ext cx="6502400" cy="6502400"/>
              </a:xfrm>
              <a:prstGeom prst="rect">
                <a:avLst/>
              </a:prstGeom>
            </p:spPr>
          </p:pic>
          <p:sp>
            <p:nvSpPr>
              <p:cNvPr id="47" name="TextBox 46"/>
              <p:cNvSpPr txBox="1"/>
              <p:nvPr/>
            </p:nvSpPr>
            <p:spPr>
              <a:xfrm>
                <a:off x="9069385" y="21666531"/>
                <a:ext cx="3196970" cy="1140791"/>
              </a:xfrm>
              <a:prstGeom prst="rect">
                <a:avLst/>
              </a:prstGeom>
              <a:noFill/>
            </p:spPr>
            <p:txBody>
              <a:bodyPr wrap="square" rtlCol="0">
                <a:spAutoFit/>
              </a:bodyPr>
              <a:lstStyle/>
              <a:p>
                <a:r>
                  <a:rPr lang="en-US" sz="3000" dirty="0" smtClean="0">
                    <a:solidFill>
                      <a:srgbClr val="FF8000"/>
                    </a:solidFill>
                  </a:rPr>
                  <a:t>NGC 7081</a:t>
                </a:r>
                <a:endParaRPr lang="en-US" sz="3000" dirty="0">
                  <a:solidFill>
                    <a:srgbClr val="FF8000"/>
                  </a:solidFill>
                </a:endParaRPr>
              </a:p>
            </p:txBody>
          </p:sp>
          <p:pic>
            <p:nvPicPr>
              <p:cNvPr id="48" name="Picture 47"/>
              <p:cNvPicPr>
                <a:picLocks noChangeAspect="1"/>
              </p:cNvPicPr>
              <p:nvPr/>
            </p:nvPicPr>
            <p:blipFill>
              <a:blip r:embed="rId13"/>
              <a:stretch>
                <a:fillRect/>
              </a:stretch>
            </p:blipFill>
            <p:spPr>
              <a:xfrm>
                <a:off x="13004800" y="21517291"/>
                <a:ext cx="6502400" cy="6502400"/>
              </a:xfrm>
              <a:prstGeom prst="rect">
                <a:avLst/>
              </a:prstGeom>
            </p:spPr>
          </p:pic>
          <p:sp>
            <p:nvSpPr>
              <p:cNvPr id="49" name="TextBox 48"/>
              <p:cNvSpPr txBox="1"/>
              <p:nvPr/>
            </p:nvSpPr>
            <p:spPr>
              <a:xfrm>
                <a:off x="14706962" y="21666531"/>
                <a:ext cx="3405763" cy="1140791"/>
              </a:xfrm>
              <a:prstGeom prst="rect">
                <a:avLst/>
              </a:prstGeom>
              <a:noFill/>
            </p:spPr>
            <p:txBody>
              <a:bodyPr wrap="square" rtlCol="0">
                <a:spAutoFit/>
              </a:bodyPr>
              <a:lstStyle/>
              <a:p>
                <a:r>
                  <a:rPr lang="en-US" sz="3000" dirty="0" smtClean="0">
                    <a:solidFill>
                      <a:srgbClr val="FF8000"/>
                    </a:solidFill>
                  </a:rPr>
                  <a:t>NGC 7331</a:t>
                </a:r>
                <a:endParaRPr lang="en-US" sz="3000" dirty="0">
                  <a:solidFill>
                    <a:srgbClr val="FF8000"/>
                  </a:solidFill>
                </a:endParaRPr>
              </a:p>
            </p:txBody>
          </p:sp>
          <p:pic>
            <p:nvPicPr>
              <p:cNvPr id="50" name="Picture 49"/>
              <p:cNvPicPr>
                <a:picLocks noChangeAspect="1"/>
              </p:cNvPicPr>
              <p:nvPr/>
            </p:nvPicPr>
            <p:blipFill>
              <a:blip r:embed="rId14"/>
              <a:stretch>
                <a:fillRect/>
              </a:stretch>
            </p:blipFill>
            <p:spPr>
              <a:xfrm>
                <a:off x="19465355" y="21517291"/>
                <a:ext cx="6502400" cy="6502400"/>
              </a:xfrm>
              <a:prstGeom prst="rect">
                <a:avLst/>
              </a:prstGeom>
            </p:spPr>
          </p:pic>
          <p:sp>
            <p:nvSpPr>
              <p:cNvPr id="51" name="TextBox 50"/>
              <p:cNvSpPr txBox="1"/>
              <p:nvPr/>
            </p:nvSpPr>
            <p:spPr>
              <a:xfrm>
                <a:off x="21429660" y="21666531"/>
                <a:ext cx="3117852" cy="1140791"/>
              </a:xfrm>
              <a:prstGeom prst="rect">
                <a:avLst/>
              </a:prstGeom>
              <a:noFill/>
            </p:spPr>
            <p:txBody>
              <a:bodyPr wrap="square" rtlCol="0">
                <a:spAutoFit/>
              </a:bodyPr>
              <a:lstStyle/>
              <a:p>
                <a:r>
                  <a:rPr lang="en-US" sz="3000" dirty="0" smtClean="0">
                    <a:solidFill>
                      <a:srgbClr val="FF8000"/>
                    </a:solidFill>
                  </a:rPr>
                  <a:t>UGC 04115</a:t>
                </a:r>
                <a:endParaRPr lang="en-US" sz="3000" dirty="0">
                  <a:solidFill>
                    <a:srgbClr val="FF8000"/>
                  </a:solidFill>
                </a:endParaRPr>
              </a:p>
            </p:txBody>
          </p:sp>
        </p:grpSp>
        <p:sp>
          <p:nvSpPr>
            <p:cNvPr id="55" name="TextBox 54"/>
            <p:cNvSpPr txBox="1"/>
            <p:nvPr/>
          </p:nvSpPr>
          <p:spPr>
            <a:xfrm>
              <a:off x="13813519" y="17647838"/>
              <a:ext cx="16031972" cy="461665"/>
            </a:xfrm>
            <a:prstGeom prst="rect">
              <a:avLst/>
            </a:prstGeom>
            <a:noFill/>
          </p:spPr>
          <p:txBody>
            <a:bodyPr wrap="square" rtlCol="0">
              <a:spAutoFit/>
            </a:bodyPr>
            <a:lstStyle/>
            <a:p>
              <a:r>
                <a:rPr lang="en-US" sz="2400" b="1" i="1" u="sng" dirty="0" smtClean="0"/>
                <a:t>Figure 1</a:t>
              </a:r>
              <a:r>
                <a:rPr lang="en-US" sz="2400" b="1" i="1" dirty="0" smtClean="0"/>
                <a:t>: </a:t>
              </a:r>
              <a:r>
                <a:rPr lang="en-US" sz="2400" i="1" dirty="0" smtClean="0"/>
                <a:t>SDSS images of 13 of the 16 galaxies studied. All are star-forming galaxies and none are starbursts or </a:t>
              </a:r>
              <a:r>
                <a:rPr lang="en-US" sz="2400" i="1" dirty="0" err="1" smtClean="0"/>
                <a:t>AGNs</a:t>
              </a:r>
              <a:r>
                <a:rPr lang="en-US" sz="2400" i="1" dirty="0" smtClean="0"/>
                <a:t>.</a:t>
              </a:r>
              <a:endParaRPr lang="en-US" sz="2400" b="1" i="1" u="sng" dirty="0"/>
            </a:p>
          </p:txBody>
        </p:sp>
      </p:grpSp>
      <p:grpSp>
        <p:nvGrpSpPr>
          <p:cNvPr id="76" name="Group 75"/>
          <p:cNvGrpSpPr/>
          <p:nvPr/>
        </p:nvGrpSpPr>
        <p:grpSpPr>
          <a:xfrm>
            <a:off x="843688" y="11294192"/>
            <a:ext cx="11704066" cy="15293032"/>
            <a:chOff x="232004" y="12350905"/>
            <a:chExt cx="11704066" cy="15293032"/>
          </a:xfrm>
        </p:grpSpPr>
        <p:grpSp>
          <p:nvGrpSpPr>
            <p:cNvPr id="30" name="Group 29"/>
            <p:cNvGrpSpPr/>
            <p:nvPr/>
          </p:nvGrpSpPr>
          <p:grpSpPr>
            <a:xfrm>
              <a:off x="4071620" y="18850857"/>
              <a:ext cx="7864450" cy="8793080"/>
              <a:chOff x="6365873" y="13309758"/>
              <a:chExt cx="13004802" cy="15041804"/>
            </a:xfrm>
          </p:grpSpPr>
          <p:grpSp>
            <p:nvGrpSpPr>
              <p:cNvPr id="29" name="Group 28"/>
              <p:cNvGrpSpPr/>
              <p:nvPr/>
            </p:nvGrpSpPr>
            <p:grpSpPr>
              <a:xfrm>
                <a:off x="6365875" y="13309758"/>
                <a:ext cx="13004800" cy="15041804"/>
                <a:chOff x="17262475" y="8661731"/>
                <a:chExt cx="13004800" cy="15041804"/>
              </a:xfrm>
            </p:grpSpPr>
            <p:pic>
              <p:nvPicPr>
                <p:cNvPr id="9" name="Picture 8"/>
                <p:cNvPicPr>
                  <a:picLocks noChangeAspect="1"/>
                </p:cNvPicPr>
                <p:nvPr/>
              </p:nvPicPr>
              <p:blipFill>
                <a:blip r:embed="rId15"/>
                <a:srcRect l="25268" t="21487" r="25513" b="23414"/>
                <a:stretch>
                  <a:fillRect/>
                </a:stretch>
              </p:blipFill>
              <p:spPr>
                <a:xfrm>
                  <a:off x="17262475" y="8661731"/>
                  <a:ext cx="13004800" cy="15041804"/>
                </a:xfrm>
                <a:prstGeom prst="rect">
                  <a:avLst/>
                </a:prstGeom>
              </p:spPr>
            </p:pic>
            <p:pic>
              <p:nvPicPr>
                <p:cNvPr id="12" name="Picture 11"/>
                <p:cNvPicPr>
                  <a:picLocks noChangeAspect="1"/>
                </p:cNvPicPr>
                <p:nvPr/>
              </p:nvPicPr>
              <p:blipFill>
                <a:blip r:embed="rId16">
                  <a:duotone>
                    <a:srgbClr val="FFFF00"/>
                    <a:srgbClr val="FFF1C1"/>
                  </a:duotone>
                </a:blip>
                <a:stretch>
                  <a:fillRect/>
                </a:stretch>
              </p:blipFill>
              <p:spPr>
                <a:xfrm>
                  <a:off x="21628100" y="10743801"/>
                  <a:ext cx="342900" cy="342900"/>
                </a:xfrm>
                <a:prstGeom prst="rect">
                  <a:avLst/>
                </a:prstGeom>
                <a:noFill/>
                <a:ln>
                  <a:noFill/>
                </a:ln>
              </p:spPr>
            </p:pic>
            <p:pic>
              <p:nvPicPr>
                <p:cNvPr id="13" name="Picture 12"/>
                <p:cNvPicPr>
                  <a:picLocks noChangeAspect="1"/>
                </p:cNvPicPr>
                <p:nvPr/>
              </p:nvPicPr>
              <p:blipFill>
                <a:blip r:embed="rId16"/>
                <a:stretch>
                  <a:fillRect/>
                </a:stretch>
              </p:blipFill>
              <p:spPr>
                <a:xfrm>
                  <a:off x="24574500" y="12312650"/>
                  <a:ext cx="342900" cy="342900"/>
                </a:xfrm>
                <a:prstGeom prst="rect">
                  <a:avLst/>
                </a:prstGeom>
              </p:spPr>
            </p:pic>
            <p:pic>
              <p:nvPicPr>
                <p:cNvPr id="14" name="Picture 13"/>
                <p:cNvPicPr>
                  <a:picLocks noChangeAspect="1"/>
                </p:cNvPicPr>
                <p:nvPr/>
              </p:nvPicPr>
              <p:blipFill>
                <a:blip r:embed="rId16"/>
                <a:stretch>
                  <a:fillRect/>
                </a:stretch>
              </p:blipFill>
              <p:spPr>
                <a:xfrm>
                  <a:off x="25393650" y="19354082"/>
                  <a:ext cx="342900" cy="342900"/>
                </a:xfrm>
                <a:prstGeom prst="rect">
                  <a:avLst/>
                </a:prstGeom>
              </p:spPr>
            </p:pic>
            <p:pic>
              <p:nvPicPr>
                <p:cNvPr id="15" name="Picture 14"/>
                <p:cNvPicPr>
                  <a:picLocks noChangeAspect="1"/>
                </p:cNvPicPr>
                <p:nvPr/>
              </p:nvPicPr>
              <p:blipFill>
                <a:blip r:embed="rId16"/>
                <a:stretch>
                  <a:fillRect/>
                </a:stretch>
              </p:blipFill>
              <p:spPr>
                <a:xfrm>
                  <a:off x="25050750" y="19696982"/>
                  <a:ext cx="342900" cy="342900"/>
                </a:xfrm>
                <a:prstGeom prst="rect">
                  <a:avLst/>
                </a:prstGeom>
              </p:spPr>
            </p:pic>
            <p:pic>
              <p:nvPicPr>
                <p:cNvPr id="16" name="Picture 15"/>
                <p:cNvPicPr>
                  <a:picLocks noChangeAspect="1"/>
                </p:cNvPicPr>
                <p:nvPr/>
              </p:nvPicPr>
              <p:blipFill>
                <a:blip r:embed="rId16"/>
                <a:stretch>
                  <a:fillRect/>
                </a:stretch>
              </p:blipFill>
              <p:spPr>
                <a:xfrm>
                  <a:off x="22294850" y="12484100"/>
                  <a:ext cx="342900" cy="342900"/>
                </a:xfrm>
                <a:prstGeom prst="rect">
                  <a:avLst/>
                </a:prstGeom>
              </p:spPr>
            </p:pic>
            <p:pic>
              <p:nvPicPr>
                <p:cNvPr id="19" name="Picture 18"/>
                <p:cNvPicPr>
                  <a:picLocks noChangeAspect="1"/>
                </p:cNvPicPr>
                <p:nvPr/>
              </p:nvPicPr>
              <p:blipFill>
                <a:blip r:embed="rId16"/>
                <a:stretch>
                  <a:fillRect/>
                </a:stretch>
              </p:blipFill>
              <p:spPr>
                <a:xfrm>
                  <a:off x="23865840" y="12637008"/>
                  <a:ext cx="342900" cy="342900"/>
                </a:xfrm>
                <a:prstGeom prst="rect">
                  <a:avLst/>
                </a:prstGeom>
              </p:spPr>
            </p:pic>
            <p:pic>
              <p:nvPicPr>
                <p:cNvPr id="20" name="Picture 19"/>
                <p:cNvPicPr>
                  <a:picLocks noChangeAspect="1"/>
                </p:cNvPicPr>
                <p:nvPr/>
              </p:nvPicPr>
              <p:blipFill>
                <a:blip r:embed="rId16"/>
                <a:stretch>
                  <a:fillRect/>
                </a:stretch>
              </p:blipFill>
              <p:spPr>
                <a:xfrm>
                  <a:off x="28044648" y="11740896"/>
                  <a:ext cx="342900" cy="342900"/>
                </a:xfrm>
                <a:prstGeom prst="rect">
                  <a:avLst/>
                </a:prstGeom>
              </p:spPr>
            </p:pic>
            <p:pic>
              <p:nvPicPr>
                <p:cNvPr id="21" name="Picture 20"/>
                <p:cNvPicPr>
                  <a:picLocks noChangeAspect="1"/>
                </p:cNvPicPr>
                <p:nvPr/>
              </p:nvPicPr>
              <p:blipFill>
                <a:blip r:embed="rId16"/>
                <a:stretch>
                  <a:fillRect/>
                </a:stretch>
              </p:blipFill>
              <p:spPr>
                <a:xfrm>
                  <a:off x="28620720" y="11311128"/>
                  <a:ext cx="342900" cy="342900"/>
                </a:xfrm>
                <a:prstGeom prst="rect">
                  <a:avLst/>
                </a:prstGeom>
              </p:spPr>
            </p:pic>
            <p:pic>
              <p:nvPicPr>
                <p:cNvPr id="22" name="Picture 21"/>
                <p:cNvPicPr>
                  <a:picLocks noChangeAspect="1"/>
                </p:cNvPicPr>
                <p:nvPr/>
              </p:nvPicPr>
              <p:blipFill>
                <a:blip r:embed="rId16">
                  <a:duotone>
                    <a:srgbClr val="FFFF00"/>
                    <a:srgbClr val="FFF1C1"/>
                  </a:duotone>
                </a:blip>
                <a:stretch>
                  <a:fillRect/>
                </a:stretch>
              </p:blipFill>
              <p:spPr>
                <a:xfrm>
                  <a:off x="24403050" y="11086701"/>
                  <a:ext cx="342900" cy="342900"/>
                </a:xfrm>
                <a:prstGeom prst="rect">
                  <a:avLst/>
                </a:prstGeom>
              </p:spPr>
            </p:pic>
            <p:pic>
              <p:nvPicPr>
                <p:cNvPr id="23" name="Picture 22"/>
                <p:cNvPicPr>
                  <a:picLocks noChangeAspect="1"/>
                </p:cNvPicPr>
                <p:nvPr/>
              </p:nvPicPr>
              <p:blipFill>
                <a:blip r:embed="rId16"/>
                <a:stretch>
                  <a:fillRect/>
                </a:stretch>
              </p:blipFill>
              <p:spPr>
                <a:xfrm>
                  <a:off x="24745950" y="17131657"/>
                  <a:ext cx="342900" cy="342900"/>
                </a:xfrm>
                <a:prstGeom prst="rect">
                  <a:avLst/>
                </a:prstGeom>
              </p:spPr>
            </p:pic>
          </p:grpSp>
          <p:sp>
            <p:nvSpPr>
              <p:cNvPr id="24" name="TextBox 23"/>
              <p:cNvSpPr txBox="1"/>
              <p:nvPr/>
            </p:nvSpPr>
            <p:spPr>
              <a:xfrm>
                <a:off x="6365873" y="13309758"/>
                <a:ext cx="7994649" cy="1737435"/>
              </a:xfrm>
              <a:prstGeom prst="rect">
                <a:avLst/>
              </a:prstGeom>
              <a:noFill/>
            </p:spPr>
            <p:txBody>
              <a:bodyPr wrap="square" rtlCol="0">
                <a:spAutoFit/>
              </a:bodyPr>
              <a:lstStyle/>
              <a:p>
                <a:r>
                  <a:rPr lang="en-US" sz="6000" dirty="0" smtClean="0">
                    <a:solidFill>
                      <a:schemeClr val="bg1"/>
                    </a:solidFill>
                  </a:rPr>
                  <a:t>NGC 6822</a:t>
                </a:r>
                <a:endParaRPr lang="en-US" sz="6000" dirty="0">
                  <a:solidFill>
                    <a:schemeClr val="bg1"/>
                  </a:solidFill>
                </a:endParaRPr>
              </a:p>
            </p:txBody>
          </p:sp>
        </p:grpSp>
        <p:sp>
          <p:nvSpPr>
            <p:cNvPr id="60" name="TextBox 59"/>
            <p:cNvSpPr txBox="1"/>
            <p:nvPr/>
          </p:nvSpPr>
          <p:spPr>
            <a:xfrm>
              <a:off x="232004" y="20399631"/>
              <a:ext cx="3530679" cy="6001642"/>
            </a:xfrm>
            <a:prstGeom prst="rect">
              <a:avLst/>
            </a:prstGeom>
            <a:noFill/>
          </p:spPr>
          <p:txBody>
            <a:bodyPr wrap="square" rtlCol="0">
              <a:spAutoFit/>
            </a:bodyPr>
            <a:lstStyle/>
            <a:p>
              <a:pPr algn="r"/>
              <a:r>
                <a:rPr lang="en-US" sz="2400" b="1" i="1" u="sng" dirty="0" smtClean="0"/>
                <a:t>Figure 3</a:t>
              </a:r>
              <a:r>
                <a:rPr lang="en-US" sz="2400" i="1" dirty="0" smtClean="0"/>
                <a:t>: A composite image of NGC 6822 with the SNIFS IFU observations indicated </a:t>
              </a:r>
              <a:r>
                <a:rPr lang="en-US" sz="2400" i="1" dirty="0" smtClean="0"/>
                <a:t>by the </a:t>
              </a:r>
              <a:r>
                <a:rPr lang="en-US" sz="2400" i="1" dirty="0" smtClean="0"/>
                <a:t>boxes. The red boxes indicate the position of the star-forming regions and the yellow boxes indicate the location of the sky observations. The green circle indicates the position of the SNIFS spectrum displayed in Figure 2</a:t>
              </a:r>
              <a:r>
                <a:rPr lang="en-US" sz="2400" b="1" i="1" dirty="0" smtClean="0"/>
                <a:t>. </a:t>
              </a:r>
              <a:r>
                <a:rPr lang="en-US" sz="2400" i="1" dirty="0" smtClean="0"/>
                <a:t>CTIO </a:t>
              </a:r>
              <a:r>
                <a:rPr lang="en-US" sz="2400" i="1" dirty="0" smtClean="0"/>
                <a:t>Blanco 4m telescope UBVRI composite  </a:t>
              </a:r>
              <a:r>
                <a:rPr lang="en-US" sz="2400" i="1" dirty="0" smtClean="0"/>
                <a:t>image </a:t>
              </a:r>
              <a:r>
                <a:rPr lang="en-US" sz="2400" i="1" dirty="0" smtClean="0"/>
                <a:t>courtesy of Phil Massey.</a:t>
              </a:r>
              <a:endParaRPr lang="en-US" sz="2400" b="1" i="1" u="sng" dirty="0"/>
            </a:p>
          </p:txBody>
        </p:sp>
        <p:sp>
          <p:nvSpPr>
            <p:cNvPr id="61" name="TextBox 60"/>
            <p:cNvSpPr txBox="1"/>
            <p:nvPr/>
          </p:nvSpPr>
          <p:spPr>
            <a:xfrm>
              <a:off x="1396883" y="17485371"/>
              <a:ext cx="10539187" cy="1200328"/>
            </a:xfrm>
            <a:prstGeom prst="rect">
              <a:avLst/>
            </a:prstGeom>
            <a:noFill/>
          </p:spPr>
          <p:txBody>
            <a:bodyPr wrap="square" rtlCol="0">
              <a:spAutoFit/>
            </a:bodyPr>
            <a:lstStyle/>
            <a:p>
              <a:r>
                <a:rPr lang="en-US" sz="2400" b="1" i="1" u="sng" dirty="0" smtClean="0"/>
                <a:t>Figure 2</a:t>
              </a:r>
              <a:r>
                <a:rPr lang="en-US" sz="2400" b="1" i="1" dirty="0" smtClean="0"/>
                <a:t>: </a:t>
              </a:r>
              <a:r>
                <a:rPr lang="en-US" sz="2400" i="1" dirty="0" smtClean="0"/>
                <a:t>SNIFS spectrum of the region indicated</a:t>
              </a:r>
              <a:r>
                <a:rPr lang="en-US" sz="2400" i="1" dirty="0" smtClean="0"/>
                <a:t> in Figure 3 as a green circle in NGC 6822. The spectrum  shows the </a:t>
              </a:r>
              <a:r>
                <a:rPr lang="en-US" sz="2400" i="1" dirty="0" smtClean="0"/>
                <a:t>entire wavelength range</a:t>
              </a:r>
              <a:r>
                <a:rPr lang="en-US" sz="2400" i="1" dirty="0" smtClean="0"/>
                <a:t>  covered in a single observations with SNIFS from 3200 </a:t>
              </a:r>
              <a:r>
                <a:rPr lang="en-US" sz="2400" i="1" dirty="0" smtClean="0"/>
                <a:t>Å to 1 </a:t>
              </a:r>
              <a:r>
                <a:rPr lang="en-US" sz="2400" i="1" dirty="0" err="1" smtClean="0"/>
                <a:t>μm</a:t>
              </a:r>
              <a:r>
                <a:rPr lang="en-US" sz="2400" i="1" dirty="0" smtClean="0"/>
                <a:t>. </a:t>
              </a:r>
              <a:endParaRPr lang="en-US" sz="2400" b="1" i="1" u="sng" dirty="0"/>
            </a:p>
          </p:txBody>
        </p:sp>
        <p:pic>
          <p:nvPicPr>
            <p:cNvPr id="77" name="Picture 76" descr="ESO_ngc6822.eps"/>
            <p:cNvPicPr>
              <a:picLocks noChangeAspect="1"/>
            </p:cNvPicPr>
            <p:nvPr/>
          </p:nvPicPr>
          <mc:AlternateContent xmlns:ma="http://schemas.microsoft.com/office/mac/drawingml/2008/main">
            <mc:Choice Requires="ma">
              <p:blipFill>
                <a:blip r:embed="rId17"/>
                <a:srcRect l="29511" t="3044" r="13939" b="627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20"/>
                <a:srcRect l="29511" t="3044" r="13939" b="6275"/>
                <a:stretch>
                  <a:fillRect/>
                </a:stretch>
              </p:blipFill>
            </mc:Fallback>
          </mc:AlternateContent>
          <p:spPr>
            <a:xfrm rot="5400000">
              <a:off x="3819130" y="9512931"/>
              <a:ext cx="5278966" cy="10954914"/>
            </a:xfrm>
            <a:prstGeom prst="rect">
              <a:avLst/>
            </a:prstGeom>
          </p:spPr>
        </p:pic>
      </p:grpSp>
      <p:grpSp>
        <p:nvGrpSpPr>
          <p:cNvPr id="81" name="Group 80"/>
          <p:cNvGrpSpPr/>
          <p:nvPr/>
        </p:nvGrpSpPr>
        <p:grpSpPr>
          <a:xfrm>
            <a:off x="13308174" y="17794144"/>
            <a:ext cx="15990888" cy="9439023"/>
            <a:chOff x="14136923" y="18417530"/>
            <a:chExt cx="15990888" cy="9439023"/>
          </a:xfrm>
        </p:grpSpPr>
        <p:sp>
          <p:nvSpPr>
            <p:cNvPr id="58" name="TextBox 57"/>
            <p:cNvSpPr txBox="1"/>
            <p:nvPr/>
          </p:nvSpPr>
          <p:spPr>
            <a:xfrm>
              <a:off x="14136923" y="18417530"/>
              <a:ext cx="15990888" cy="3400931"/>
            </a:xfrm>
            <a:prstGeom prst="rect">
              <a:avLst/>
            </a:prstGeom>
            <a:noFill/>
            <a:ln>
              <a:solidFill>
                <a:schemeClr val="tx1"/>
              </a:solidFill>
            </a:ln>
          </p:spPr>
          <p:txBody>
            <a:bodyPr wrap="square" rtlCol="0">
              <a:spAutoFit/>
            </a:bodyPr>
            <a:lstStyle/>
            <a:p>
              <a:r>
                <a:rPr lang="en-US" sz="3500" b="1" u="sng" dirty="0" smtClean="0"/>
                <a:t>Data Acquisition</a:t>
              </a:r>
              <a:r>
                <a:rPr lang="en-US" sz="3000" b="1" dirty="0" smtClean="0"/>
                <a:t>: </a:t>
              </a:r>
              <a:r>
                <a:rPr lang="en-US" sz="3000" dirty="0" smtClean="0"/>
                <a:t>The </a:t>
              </a:r>
              <a:r>
                <a:rPr lang="en-US" sz="3000" dirty="0" smtClean="0"/>
                <a:t>spectra were obtained with the UH2.2m telescope on Mauna Kea between 2009 – 2012 using SNIFS. Each SNIFS observation produces 225 individual spectra covering a FOV of 6x6 sq-</a:t>
              </a:r>
              <a:r>
                <a:rPr lang="en-US" sz="3000" dirty="0" err="1" smtClean="0"/>
                <a:t>arcsec</a:t>
              </a:r>
              <a:r>
                <a:rPr lang="en-US" sz="3000" dirty="0" smtClean="0"/>
                <a:t>. Each individual </a:t>
              </a:r>
              <a:r>
                <a:rPr lang="en-US" sz="3000" dirty="0" err="1" smtClean="0"/>
                <a:t>lenselet</a:t>
              </a:r>
              <a:r>
                <a:rPr lang="en-US" sz="3000" dirty="0" smtClean="0"/>
                <a:t> delivers a spectrum of a 0.4x0.4 sq-</a:t>
              </a:r>
              <a:r>
                <a:rPr lang="en-US" sz="3000" dirty="0" err="1" smtClean="0"/>
                <a:t>arcsec</a:t>
              </a:r>
              <a:r>
                <a:rPr lang="en-US" sz="3000" dirty="0" smtClean="0"/>
                <a:t> area within the SNIFS FOV. When the entire FOV contained emission from the HII regions, an offset to a blank region was observed to subtract the sky background. Examples of sky observations are indicated in Figure 3 as the yellow boxes. The exposures of all observations were 20-min with the fainter regions observed 2 or 3 times, some observed over more than one night. </a:t>
              </a:r>
              <a:endParaRPr lang="en-US" sz="3000" b="1" u="sng" dirty="0"/>
            </a:p>
          </p:txBody>
        </p:sp>
        <p:sp>
          <p:nvSpPr>
            <p:cNvPr id="64" name="TextBox 63"/>
            <p:cNvSpPr txBox="1"/>
            <p:nvPr/>
          </p:nvSpPr>
          <p:spPr>
            <a:xfrm>
              <a:off x="14136923" y="22147298"/>
              <a:ext cx="15990888" cy="5709255"/>
            </a:xfrm>
            <a:prstGeom prst="rect">
              <a:avLst/>
            </a:prstGeom>
            <a:noFill/>
            <a:ln>
              <a:solidFill>
                <a:schemeClr val="tx1"/>
              </a:solidFill>
            </a:ln>
          </p:spPr>
          <p:txBody>
            <a:bodyPr wrap="square" rtlCol="0">
              <a:spAutoFit/>
            </a:bodyPr>
            <a:lstStyle/>
            <a:p>
              <a:r>
                <a:rPr lang="en-US" sz="3500" b="1" u="sng" dirty="0" smtClean="0"/>
                <a:t>Data Reduction</a:t>
              </a:r>
              <a:r>
                <a:rPr lang="en-US" sz="3000" b="1" dirty="0" smtClean="0"/>
                <a:t>: </a:t>
              </a:r>
              <a:r>
                <a:rPr lang="en-US" sz="3000" dirty="0" smtClean="0"/>
                <a:t>SNIFS is a very flexible instrument more so considering that it was build to observe exclusively </a:t>
              </a:r>
              <a:r>
                <a:rPr lang="en-US" sz="3000" dirty="0" err="1" smtClean="0"/>
                <a:t>SNe</a:t>
              </a:r>
              <a:r>
                <a:rPr lang="en-US" sz="3000" dirty="0" smtClean="0"/>
                <a:t> (i.e. point sources). With help from the SN Factory Team (</a:t>
              </a:r>
              <a:r>
                <a:rPr lang="en-US" sz="3000" dirty="0" err="1" smtClean="0"/>
                <a:t>Aldering</a:t>
              </a:r>
              <a:r>
                <a:rPr lang="en-US" sz="3000" dirty="0" smtClean="0"/>
                <a:t> and Thomas), our data were partially reduced by the SNIFS pipeline but the sky subtraction was done separately. UHH undergraduate student Daniel </a:t>
              </a:r>
              <a:r>
                <a:rPr lang="en-US" sz="3000" dirty="0" err="1" smtClean="0"/>
                <a:t>Berke</a:t>
              </a:r>
              <a:r>
                <a:rPr lang="en-US" sz="3000" dirty="0" smtClean="0"/>
                <a:t> developed a python pipeline from the ground up that measured the fluxes in Hα and Hβ in the spectra delivered by the SNIFS data reduction. If Hα was not detected at the level of 1 times the sky noise, the </a:t>
              </a:r>
              <a:r>
                <a:rPr lang="en-US" sz="3000" dirty="0" err="1" smtClean="0"/>
                <a:t>spaxel</a:t>
              </a:r>
              <a:r>
                <a:rPr lang="en-US" sz="3000" dirty="0" smtClean="0"/>
                <a:t> was considered to be a  sky spectrum. In each cube, these sky spectra were averaged and then subtracted to each </a:t>
              </a:r>
              <a:r>
                <a:rPr lang="en-US" sz="3000" dirty="0" err="1" smtClean="0"/>
                <a:t>spaxel</a:t>
              </a:r>
              <a:r>
                <a:rPr lang="en-US" sz="3000" dirty="0" smtClean="0"/>
                <a:t> in the cube. When a cube did not contain any sky </a:t>
              </a:r>
              <a:r>
                <a:rPr lang="en-US" sz="3000" dirty="0" err="1" smtClean="0"/>
                <a:t>spaxels</a:t>
              </a:r>
              <a:r>
                <a:rPr lang="en-US" sz="3000" dirty="0" smtClean="0"/>
                <a:t>, we used the offset observation to correct for the sky background. After sky subtraction, the following lines were automatically measured:</a:t>
              </a:r>
            </a:p>
            <a:p>
              <a:r>
                <a:rPr lang="en-US" sz="3000" dirty="0" smtClean="0"/>
                <a:t>[OII]λ3727  [</a:t>
              </a:r>
              <a:r>
                <a:rPr lang="en-US" sz="3000" dirty="0" smtClean="0"/>
                <a:t>OI</a:t>
              </a:r>
              <a:r>
                <a:rPr lang="en-US" sz="3000" dirty="0" smtClean="0"/>
                <a:t>]λ4363  Hβ  [OIII]λ4959   [OIII]λ5007  </a:t>
              </a:r>
              <a:r>
                <a:rPr lang="en-US" sz="3000" dirty="0" smtClean="0"/>
                <a:t>Hα</a:t>
              </a:r>
              <a:r>
                <a:rPr lang="en-US" sz="3000" dirty="0" smtClean="0"/>
                <a:t>   [SII]λ6717  [SII]λ6732  [SIII]λ9069  [SIII]λ9532. The </a:t>
              </a:r>
              <a:r>
                <a:rPr lang="en-US" sz="3000" dirty="0" err="1" smtClean="0"/>
                <a:t>Balmer</a:t>
              </a:r>
              <a:r>
                <a:rPr lang="en-US" sz="3000" dirty="0" smtClean="0"/>
                <a:t> Decrement, i.e. the ratio between the flux in </a:t>
              </a:r>
              <a:r>
                <a:rPr lang="en-US" sz="3000" dirty="0" smtClean="0"/>
                <a:t>Hα and </a:t>
              </a:r>
              <a:r>
                <a:rPr lang="en-US" sz="3000" dirty="0" smtClean="0"/>
                <a:t>Hβ: F(Hα)/F(Hβ), the SFR, and the nebular abundances were determined for each of the </a:t>
              </a:r>
              <a:r>
                <a:rPr lang="en-US" sz="3000" dirty="0" err="1" smtClean="0"/>
                <a:t>spaxels</a:t>
              </a:r>
              <a:r>
                <a:rPr lang="en-US" sz="3000" dirty="0" smtClean="0"/>
                <a:t>. They are shown in Figures 4, 5, and  6.</a:t>
              </a:r>
            </a:p>
          </p:txBody>
        </p:sp>
      </p:grpSp>
      <p:sp>
        <p:nvSpPr>
          <p:cNvPr id="70" name="TextBox 69"/>
          <p:cNvSpPr txBox="1"/>
          <p:nvPr/>
        </p:nvSpPr>
        <p:spPr>
          <a:xfrm>
            <a:off x="5224252" y="33646208"/>
            <a:ext cx="2709666" cy="553998"/>
          </a:xfrm>
          <a:prstGeom prst="rect">
            <a:avLst/>
          </a:prstGeom>
          <a:noFill/>
        </p:spPr>
        <p:txBody>
          <a:bodyPr wrap="square" rtlCol="0">
            <a:spAutoFit/>
          </a:bodyPr>
          <a:lstStyle/>
          <a:p>
            <a:r>
              <a:rPr lang="en-US" sz="3000" i="1" dirty="0" smtClean="0">
                <a:latin typeface="Helvetica"/>
              </a:rPr>
              <a:t>L(Hα)/L</a:t>
            </a:r>
            <a:r>
              <a:rPr lang="en-US" sz="3000" i="1" baseline="-25000" dirty="0" smtClean="0">
                <a:latin typeface="Wingdings"/>
                <a:ea typeface="Wingdings"/>
                <a:cs typeface="Wingdings"/>
              </a:rPr>
              <a:t></a:t>
            </a:r>
            <a:endParaRPr lang="en-US" sz="3000" i="1" baseline="-25000" dirty="0">
              <a:latin typeface="Helvetica"/>
            </a:endParaRPr>
          </a:p>
        </p:txBody>
      </p:sp>
      <p:sp>
        <p:nvSpPr>
          <p:cNvPr id="71" name="TextBox 70"/>
          <p:cNvSpPr txBox="1"/>
          <p:nvPr/>
        </p:nvSpPr>
        <p:spPr>
          <a:xfrm rot="16200000">
            <a:off x="-300513" y="31103502"/>
            <a:ext cx="2842400" cy="553998"/>
          </a:xfrm>
          <a:prstGeom prst="rect">
            <a:avLst/>
          </a:prstGeom>
          <a:noFill/>
        </p:spPr>
        <p:txBody>
          <a:bodyPr wrap="square" rtlCol="0">
            <a:spAutoFit/>
          </a:bodyPr>
          <a:lstStyle/>
          <a:p>
            <a:r>
              <a:rPr lang="en-US" sz="3000" i="1" dirty="0" smtClean="0">
                <a:latin typeface="Helvetica"/>
              </a:rPr>
              <a:t>F</a:t>
            </a:r>
            <a:r>
              <a:rPr lang="en-US" sz="3000" i="1" dirty="0" smtClean="0">
                <a:latin typeface="Helvetica"/>
              </a:rPr>
              <a:t>(Hα)/F(Hβ)</a:t>
            </a:r>
            <a:endParaRPr lang="en-US" sz="3000" i="1" baseline="-25000" dirty="0">
              <a:latin typeface="Helvetica"/>
            </a:endParaRPr>
          </a:p>
        </p:txBody>
      </p:sp>
      <p:grpSp>
        <p:nvGrpSpPr>
          <p:cNvPr id="97" name="Group 96"/>
          <p:cNvGrpSpPr/>
          <p:nvPr/>
        </p:nvGrpSpPr>
        <p:grpSpPr>
          <a:xfrm>
            <a:off x="1446450" y="26847551"/>
            <a:ext cx="28399041" cy="8922315"/>
            <a:chOff x="1446450" y="26847551"/>
            <a:chExt cx="28399041" cy="8922315"/>
          </a:xfrm>
        </p:grpSpPr>
        <p:grpSp>
          <p:nvGrpSpPr>
            <p:cNvPr id="96" name="Group 95"/>
            <p:cNvGrpSpPr/>
            <p:nvPr/>
          </p:nvGrpSpPr>
          <p:grpSpPr>
            <a:xfrm>
              <a:off x="1446450" y="26847551"/>
              <a:ext cx="28399041" cy="8922315"/>
              <a:chOff x="1397686" y="27586214"/>
              <a:chExt cx="28399041" cy="8922315"/>
            </a:xfrm>
          </p:grpSpPr>
          <p:sp>
            <p:nvSpPr>
              <p:cNvPr id="82" name="TextBox 81"/>
              <p:cNvSpPr txBox="1"/>
              <p:nvPr/>
            </p:nvSpPr>
            <p:spPr>
              <a:xfrm>
                <a:off x="2167167" y="34938869"/>
                <a:ext cx="9195087" cy="1569660"/>
              </a:xfrm>
              <a:prstGeom prst="rect">
                <a:avLst/>
              </a:prstGeom>
              <a:noFill/>
            </p:spPr>
            <p:txBody>
              <a:bodyPr wrap="square" rtlCol="0">
                <a:spAutoFit/>
              </a:bodyPr>
              <a:lstStyle/>
              <a:p>
                <a:r>
                  <a:rPr lang="en-US" sz="2400" b="1" i="1" u="sng" dirty="0" smtClean="0"/>
                  <a:t>Figure</a:t>
                </a:r>
                <a:r>
                  <a:rPr lang="en-US" sz="2400" b="1" i="1" u="sng" dirty="0" smtClean="0"/>
                  <a:t> 4</a:t>
                </a:r>
                <a:r>
                  <a:rPr lang="en-US" sz="2400" b="1" i="1" dirty="0" smtClean="0"/>
                  <a:t>: </a:t>
                </a:r>
                <a:r>
                  <a:rPr lang="en-US" sz="2400" i="1" dirty="0" smtClean="0"/>
                  <a:t>The Hα </a:t>
                </a:r>
                <a:r>
                  <a:rPr lang="en-US" sz="2400" i="1" dirty="0" smtClean="0"/>
                  <a:t>luminosity in </a:t>
                </a:r>
                <a:r>
                  <a:rPr lang="en-US" sz="2400" i="1" dirty="0" smtClean="0"/>
                  <a:t>each spectrum  per solar luminosity versus the</a:t>
                </a:r>
                <a:r>
                  <a:rPr lang="en-US" sz="2400" i="1" dirty="0" smtClean="0"/>
                  <a:t> </a:t>
                </a:r>
                <a:r>
                  <a:rPr lang="en-US" sz="2400" i="1" dirty="0" err="1" smtClean="0"/>
                  <a:t>Balmer</a:t>
                </a:r>
                <a:r>
                  <a:rPr lang="en-US" sz="2400" i="1" dirty="0" smtClean="0"/>
                  <a:t> Decrement. The dashed line represents the flux ratio for case B recombination of 2.86, typical </a:t>
                </a:r>
                <a:r>
                  <a:rPr lang="en-US" sz="2400" i="1" dirty="0" smtClean="0"/>
                  <a:t>of temperatures and densities in HII regions. </a:t>
                </a:r>
                <a:endParaRPr lang="en-US" sz="2400" b="1" i="1" u="sng" dirty="0"/>
              </a:p>
            </p:txBody>
          </p:sp>
          <p:sp>
            <p:nvSpPr>
              <p:cNvPr id="68" name="TextBox 67"/>
              <p:cNvSpPr txBox="1"/>
              <p:nvPr/>
            </p:nvSpPr>
            <p:spPr>
              <a:xfrm>
                <a:off x="21432416" y="35061441"/>
                <a:ext cx="8364311" cy="830997"/>
              </a:xfrm>
              <a:prstGeom prst="rect">
                <a:avLst/>
              </a:prstGeom>
              <a:noFill/>
            </p:spPr>
            <p:txBody>
              <a:bodyPr wrap="square" rtlCol="0">
                <a:spAutoFit/>
              </a:bodyPr>
              <a:lstStyle/>
              <a:p>
                <a:r>
                  <a:rPr lang="en-US" sz="2400" b="1" i="1" u="sng" dirty="0" smtClean="0"/>
                  <a:t>Figure</a:t>
                </a:r>
                <a:r>
                  <a:rPr lang="en-US" sz="2400" b="1" i="1" u="sng" dirty="0" smtClean="0"/>
                  <a:t> 6</a:t>
                </a:r>
                <a:r>
                  <a:rPr lang="en-US" sz="2400" b="1" i="1" dirty="0" smtClean="0"/>
                  <a:t>: </a:t>
                </a:r>
                <a:r>
                  <a:rPr lang="en-US" sz="2400" i="1" dirty="0" smtClean="0"/>
                  <a:t>The</a:t>
                </a:r>
                <a:r>
                  <a:rPr lang="en-US" sz="2400" i="1" dirty="0" smtClean="0"/>
                  <a:t> SFR per </a:t>
                </a:r>
                <a:r>
                  <a:rPr lang="en-US" sz="2400" i="1" dirty="0" err="1" smtClean="0"/>
                  <a:t>spaxel</a:t>
                </a:r>
                <a:r>
                  <a:rPr lang="en-US" sz="2400" i="1" dirty="0" smtClean="0"/>
                  <a:t> versus the nebular abundance determined from the N2 method of </a:t>
                </a:r>
                <a:r>
                  <a:rPr lang="en-US" sz="2400" i="1" dirty="0" err="1" smtClean="0"/>
                  <a:t>Pettini</a:t>
                </a:r>
                <a:r>
                  <a:rPr lang="en-US" sz="2400" i="1" dirty="0" smtClean="0"/>
                  <a:t> &amp; </a:t>
                </a:r>
                <a:r>
                  <a:rPr lang="en-US" sz="2400" i="1" dirty="0" err="1" smtClean="0"/>
                  <a:t>Pagel</a:t>
                </a:r>
                <a:r>
                  <a:rPr lang="en-US" sz="2400" i="1" dirty="0" smtClean="0"/>
                  <a:t> (2004).</a:t>
                </a:r>
                <a:endParaRPr lang="en-US" sz="2400" b="1" i="1" u="sng" dirty="0"/>
              </a:p>
            </p:txBody>
          </p:sp>
          <p:grpSp>
            <p:nvGrpSpPr>
              <p:cNvPr id="95" name="Group 94"/>
              <p:cNvGrpSpPr/>
              <p:nvPr/>
            </p:nvGrpSpPr>
            <p:grpSpPr>
              <a:xfrm>
                <a:off x="1397686" y="27586214"/>
                <a:ext cx="28130289" cy="6923254"/>
                <a:chOff x="1397686" y="27586214"/>
                <a:chExt cx="28130289" cy="6923254"/>
              </a:xfrm>
            </p:grpSpPr>
            <p:pic>
              <p:nvPicPr>
                <p:cNvPr id="78" name="Picture 77" descr="ESO_all.eps"/>
                <p:cNvPicPr>
                  <a:picLocks noChangeAspect="1"/>
                </p:cNvPicPr>
                <p:nvPr/>
              </p:nvPicPr>
              <mc:AlternateContent>
                <mc:Choice xmlns:ma="http://schemas.microsoft.com/office/mac/drawingml/2008/main" Requires="ma">
                  <p:blipFill>
                    <a:blip r:embed="rId21"/>
                    <a:srcRect l="8473" t="6611"/>
                    <a:stretch>
                      <a:fillRect/>
                    </a:stretch>
                  </p:blipFill>
                </mc:Choice>
                <mc:Fallback>
                  <p:blipFill>
                    <a:blip r:embed="rId22"/>
                    <a:srcRect l="8473" t="6611"/>
                    <a:stretch>
                      <a:fillRect/>
                    </a:stretch>
                  </p:blipFill>
                </mc:Fallback>
              </mc:AlternateContent>
              <p:spPr>
                <a:xfrm rot="16200000">
                  <a:off x="2729554" y="26254347"/>
                  <a:ext cx="6923253" cy="9586989"/>
                </a:xfrm>
                <a:prstGeom prst="rect">
                  <a:avLst/>
                </a:prstGeom>
              </p:spPr>
            </p:pic>
            <p:pic>
              <p:nvPicPr>
                <p:cNvPr id="80" name="Picture 79" descr="ESO_SFRvZ.eps"/>
                <p:cNvPicPr>
                  <a:picLocks noChangeAspect="1"/>
                </p:cNvPicPr>
                <p:nvPr/>
              </p:nvPicPr>
              <mc:AlternateContent>
                <mc:Choice xmlns:ma="http://schemas.microsoft.com/office/mac/drawingml/2008/main" Requires="ma">
                  <p:blipFill>
                    <a:blip r:embed="rId23"/>
                    <a:srcRect l="9051" t="12240"/>
                    <a:stretch>
                      <a:fillRect/>
                    </a:stretch>
                  </p:blipFill>
                </mc:Choice>
                <mc:Fallback>
                  <p:blipFill>
                    <a:blip r:embed="rId24"/>
                    <a:srcRect l="9051" t="12240"/>
                    <a:stretch>
                      <a:fillRect/>
                    </a:stretch>
                  </p:blipFill>
                </mc:Fallback>
              </mc:AlternateContent>
              <p:spPr>
                <a:xfrm rot="16200000">
                  <a:off x="21677059" y="26533955"/>
                  <a:ext cx="6798657" cy="8903175"/>
                </a:xfrm>
                <a:prstGeom prst="rect">
                  <a:avLst/>
                </a:prstGeom>
              </p:spPr>
            </p:pic>
            <p:grpSp>
              <p:nvGrpSpPr>
                <p:cNvPr id="87" name="Group 86"/>
                <p:cNvGrpSpPr/>
                <p:nvPr/>
              </p:nvGrpSpPr>
              <p:grpSpPr>
                <a:xfrm>
                  <a:off x="11552026" y="28651033"/>
                  <a:ext cx="8419783" cy="5350996"/>
                  <a:chOff x="458681" y="38850996"/>
                  <a:chExt cx="8419783" cy="5350996"/>
                </a:xfrm>
              </p:grpSpPr>
              <p:sp>
                <p:nvSpPr>
                  <p:cNvPr id="83" name="TextBox 82"/>
                  <p:cNvSpPr txBox="1"/>
                  <p:nvPr/>
                </p:nvSpPr>
                <p:spPr>
                  <a:xfrm>
                    <a:off x="458682" y="43001664"/>
                    <a:ext cx="8419782" cy="1200328"/>
                  </a:xfrm>
                  <a:prstGeom prst="rect">
                    <a:avLst/>
                  </a:prstGeom>
                  <a:noFill/>
                </p:spPr>
                <p:txBody>
                  <a:bodyPr wrap="square" rtlCol="0">
                    <a:spAutoFit/>
                  </a:bodyPr>
                  <a:lstStyle/>
                  <a:p>
                    <a:r>
                      <a:rPr lang="en-US" sz="2400" b="1" i="1" u="sng" dirty="0" smtClean="0"/>
                      <a:t>Figure</a:t>
                    </a:r>
                    <a:r>
                      <a:rPr lang="en-US" sz="2400" b="1" i="1" u="sng" dirty="0" smtClean="0"/>
                      <a:t> 5</a:t>
                    </a:r>
                    <a:r>
                      <a:rPr lang="en-US" sz="2400" i="1" dirty="0" smtClean="0"/>
                      <a:t>: Reconstructed cube (6x6 sq-</a:t>
                    </a:r>
                    <a:r>
                      <a:rPr lang="en-US" sz="2400" i="1" dirty="0" err="1" smtClean="0"/>
                      <a:t>arcsec</a:t>
                    </a:r>
                    <a:r>
                      <a:rPr lang="en-US" sz="2400" i="1" dirty="0" smtClean="0"/>
                      <a:t>)  in H</a:t>
                    </a:r>
                    <a:r>
                      <a:rPr lang="en-US" sz="2400" i="1" dirty="0" smtClean="0">
                        <a:latin typeface="Helvetica"/>
                        <a:cs typeface="Helvetica"/>
                      </a:rPr>
                      <a:t>β</a:t>
                    </a:r>
                    <a:r>
                      <a:rPr lang="en-US" sz="2400" i="1" dirty="0" smtClean="0"/>
                      <a:t> (left) and Hα (right) of the same star-forming region. The plus signs represent the peak in the fluxes and are offset by about 0.3 </a:t>
                    </a:r>
                    <a:r>
                      <a:rPr lang="en-US" sz="2400" i="1" dirty="0" err="1" smtClean="0"/>
                      <a:t>arsec</a:t>
                    </a:r>
                    <a:r>
                      <a:rPr lang="en-US" sz="2400" i="1" dirty="0" smtClean="0"/>
                      <a:t>.</a:t>
                    </a:r>
                    <a:endParaRPr lang="en-US" sz="2400" i="1" dirty="0"/>
                  </a:p>
                </p:txBody>
              </p:sp>
              <p:grpSp>
                <p:nvGrpSpPr>
                  <p:cNvPr id="86" name="Group 85"/>
                  <p:cNvGrpSpPr/>
                  <p:nvPr/>
                </p:nvGrpSpPr>
                <p:grpSpPr>
                  <a:xfrm>
                    <a:off x="458681" y="38850996"/>
                    <a:ext cx="8419783" cy="3641741"/>
                    <a:chOff x="458681" y="38850996"/>
                    <a:chExt cx="8419783" cy="3641741"/>
                  </a:xfrm>
                </p:grpSpPr>
                <p:grpSp>
                  <p:nvGrpSpPr>
                    <p:cNvPr id="59" name="Group 58"/>
                    <p:cNvGrpSpPr/>
                    <p:nvPr/>
                  </p:nvGrpSpPr>
                  <p:grpSpPr>
                    <a:xfrm>
                      <a:off x="458681" y="38850996"/>
                      <a:ext cx="8419783" cy="3641741"/>
                      <a:chOff x="18049875" y="31192741"/>
                      <a:chExt cx="12217400" cy="6121400"/>
                    </a:xfrm>
                  </p:grpSpPr>
                  <p:pic>
                    <p:nvPicPr>
                      <p:cNvPr id="10" name="Picture 9"/>
                      <p:cNvPicPr>
                        <a:picLocks noChangeAspect="1"/>
                      </p:cNvPicPr>
                      <p:nvPr/>
                    </p:nvPicPr>
                    <p:blipFill>
                      <a:blip r:embed="rId25"/>
                      <a:stretch>
                        <a:fillRect/>
                      </a:stretch>
                    </p:blipFill>
                    <p:spPr>
                      <a:xfrm>
                        <a:off x="18049875" y="31192741"/>
                        <a:ext cx="6121400" cy="6121400"/>
                      </a:xfrm>
                      <a:prstGeom prst="rect">
                        <a:avLst/>
                      </a:prstGeom>
                    </p:spPr>
                  </p:pic>
                  <p:pic>
                    <p:nvPicPr>
                      <p:cNvPr id="11" name="Picture 10"/>
                      <p:cNvPicPr>
                        <a:picLocks noChangeAspect="1"/>
                      </p:cNvPicPr>
                      <p:nvPr/>
                    </p:nvPicPr>
                    <p:blipFill>
                      <a:blip r:embed="rId26"/>
                      <a:stretch>
                        <a:fillRect/>
                      </a:stretch>
                    </p:blipFill>
                    <p:spPr>
                      <a:xfrm>
                        <a:off x="24171275" y="31192741"/>
                        <a:ext cx="6096000" cy="6108701"/>
                      </a:xfrm>
                      <a:prstGeom prst="rect">
                        <a:avLst/>
                      </a:prstGeom>
                    </p:spPr>
                  </p:pic>
                </p:grpSp>
                <p:sp>
                  <p:nvSpPr>
                    <p:cNvPr id="84" name="Plus 83"/>
                    <p:cNvSpPr/>
                    <p:nvPr/>
                  </p:nvSpPr>
                  <p:spPr>
                    <a:xfrm>
                      <a:off x="6764867" y="40647964"/>
                      <a:ext cx="313266" cy="341251"/>
                    </a:xfrm>
                    <a:prstGeom prst="mathPlus">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0" dirty="0"/>
                    </a:p>
                  </p:txBody>
                </p:sp>
                <p:sp>
                  <p:nvSpPr>
                    <p:cNvPr id="85" name="Plus 84"/>
                    <p:cNvSpPr/>
                    <p:nvPr/>
                  </p:nvSpPr>
                  <p:spPr>
                    <a:xfrm>
                      <a:off x="2269067" y="41107742"/>
                      <a:ext cx="313266" cy="341251"/>
                    </a:xfrm>
                    <a:prstGeom prst="mathPlus">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0" dirty="0"/>
                    </a:p>
                  </p:txBody>
                </p:sp>
              </p:grpSp>
            </p:grpSp>
          </p:grpSp>
        </p:grpSp>
        <p:sp>
          <p:nvSpPr>
            <p:cNvPr id="88" name="TextBox 87"/>
            <p:cNvSpPr txBox="1"/>
            <p:nvPr/>
          </p:nvSpPr>
          <p:spPr>
            <a:xfrm>
              <a:off x="23627290" y="33646208"/>
              <a:ext cx="4234766" cy="553998"/>
            </a:xfrm>
            <a:prstGeom prst="rect">
              <a:avLst/>
            </a:prstGeom>
            <a:noFill/>
          </p:spPr>
          <p:txBody>
            <a:bodyPr wrap="square" rtlCol="0">
              <a:spAutoFit/>
            </a:bodyPr>
            <a:lstStyle/>
            <a:p>
              <a:r>
                <a:rPr lang="en-US" sz="3000" i="1" dirty="0" smtClean="0">
                  <a:latin typeface="Helvetica"/>
                </a:rPr>
                <a:t>SFR per </a:t>
              </a:r>
              <a:r>
                <a:rPr lang="en-US" sz="3000" i="1" dirty="0" err="1" smtClean="0">
                  <a:latin typeface="Helvetica"/>
                </a:rPr>
                <a:t>spaxel</a:t>
              </a:r>
              <a:r>
                <a:rPr lang="en-US" sz="3000" i="1" dirty="0" smtClean="0">
                  <a:latin typeface="Helvetica"/>
                </a:rPr>
                <a:t> [M</a:t>
              </a:r>
              <a:r>
                <a:rPr lang="en-US" sz="3000" i="1" baseline="-25000" dirty="0" smtClean="0">
                  <a:latin typeface="Wingdings"/>
                  <a:ea typeface="Wingdings"/>
                  <a:cs typeface="Wingdings"/>
                </a:rPr>
                <a:t></a:t>
              </a:r>
              <a:r>
                <a:rPr lang="en-US" sz="3000" i="1" dirty="0" smtClean="0">
                  <a:latin typeface="Helvetica"/>
                </a:rPr>
                <a:t>/yr]</a:t>
              </a:r>
              <a:endParaRPr lang="en-US" sz="3000" i="1" baseline="-25000" dirty="0">
                <a:latin typeface="Helvetica"/>
              </a:endParaRPr>
            </a:p>
          </p:txBody>
        </p:sp>
      </p:grpSp>
      <p:sp>
        <p:nvSpPr>
          <p:cNvPr id="89" name="TextBox 88"/>
          <p:cNvSpPr txBox="1"/>
          <p:nvPr/>
        </p:nvSpPr>
        <p:spPr>
          <a:xfrm rot="16200000">
            <a:off x="19203600" y="30512253"/>
            <a:ext cx="2842400" cy="553998"/>
          </a:xfrm>
          <a:prstGeom prst="rect">
            <a:avLst/>
          </a:prstGeom>
          <a:noFill/>
        </p:spPr>
        <p:txBody>
          <a:bodyPr wrap="square" rtlCol="0">
            <a:spAutoFit/>
          </a:bodyPr>
          <a:lstStyle/>
          <a:p>
            <a:r>
              <a:rPr lang="en-US" sz="3000" i="1" dirty="0" smtClean="0">
                <a:latin typeface="Helvetica"/>
              </a:rPr>
              <a:t>12 + </a:t>
            </a:r>
            <a:r>
              <a:rPr lang="en-US" sz="3000" i="1" dirty="0" err="1" smtClean="0">
                <a:latin typeface="Helvetica"/>
              </a:rPr>
              <a:t>log(O</a:t>
            </a:r>
            <a:r>
              <a:rPr lang="en-US" sz="3000" i="1" dirty="0" smtClean="0">
                <a:latin typeface="Helvetica"/>
              </a:rPr>
              <a:t>/H)</a:t>
            </a:r>
            <a:endParaRPr lang="en-US" sz="3000" i="1" baseline="-25000" dirty="0">
              <a:latin typeface="Helvetica"/>
            </a:endParaRPr>
          </a:p>
        </p:txBody>
      </p:sp>
      <p:grpSp>
        <p:nvGrpSpPr>
          <p:cNvPr id="94" name="Group 93"/>
          <p:cNvGrpSpPr/>
          <p:nvPr/>
        </p:nvGrpSpPr>
        <p:grpSpPr>
          <a:xfrm>
            <a:off x="541233" y="35892438"/>
            <a:ext cx="28986742" cy="5861636"/>
            <a:chOff x="541233" y="36631101"/>
            <a:chExt cx="28986742" cy="5861636"/>
          </a:xfrm>
        </p:grpSpPr>
        <p:sp>
          <p:nvSpPr>
            <p:cNvPr id="56" name="TextBox 55"/>
            <p:cNvSpPr txBox="1"/>
            <p:nvPr/>
          </p:nvSpPr>
          <p:spPr>
            <a:xfrm>
              <a:off x="15138127" y="41107742"/>
              <a:ext cx="11527344" cy="1384995"/>
            </a:xfrm>
            <a:prstGeom prst="rect">
              <a:avLst/>
            </a:prstGeom>
            <a:noFill/>
          </p:spPr>
          <p:txBody>
            <a:bodyPr wrap="square" rtlCol="0">
              <a:spAutoFit/>
            </a:bodyPr>
            <a:lstStyle/>
            <a:p>
              <a:r>
                <a:rPr lang="en-US" sz="2800" b="1" i="1" u="sng" dirty="0" smtClean="0"/>
                <a:t>References:</a:t>
              </a:r>
            </a:p>
            <a:p>
              <a:r>
                <a:rPr lang="en-US" sz="2800" i="1" dirty="0" err="1" smtClean="0"/>
                <a:t>Aldering</a:t>
              </a:r>
              <a:r>
                <a:rPr lang="en-US" sz="2800" i="1" dirty="0" smtClean="0"/>
                <a:t>, G. et al. 2002, in Proc. SPIE, ed. J. A. Tyson &amp; S. Wolff, Vol. 4836, </a:t>
              </a:r>
              <a:r>
                <a:rPr lang="en-US" sz="2800" i="1" dirty="0" smtClean="0"/>
                <a:t>p1</a:t>
              </a:r>
            </a:p>
            <a:p>
              <a:r>
                <a:rPr lang="en-US" sz="2800" i="1" dirty="0" err="1" smtClean="0"/>
                <a:t>Pettini</a:t>
              </a:r>
              <a:r>
                <a:rPr lang="en-US" sz="2800" i="1" dirty="0" smtClean="0"/>
                <a:t>, M. &amp; </a:t>
              </a:r>
              <a:r>
                <a:rPr lang="en-US" sz="2800" i="1" dirty="0" err="1" smtClean="0"/>
                <a:t>Pagel</a:t>
              </a:r>
              <a:r>
                <a:rPr lang="en-US" sz="2800" i="1" dirty="0" smtClean="0"/>
                <a:t>, B.E.J 2004, MNRAS 348, L59</a:t>
              </a:r>
              <a:endParaRPr lang="en-US" sz="2800" i="1" dirty="0"/>
            </a:p>
          </p:txBody>
        </p:sp>
        <p:sp>
          <p:nvSpPr>
            <p:cNvPr id="73" name="TextBox 72"/>
            <p:cNvSpPr txBox="1"/>
            <p:nvPr/>
          </p:nvSpPr>
          <p:spPr>
            <a:xfrm>
              <a:off x="843688" y="36835060"/>
              <a:ext cx="13862304" cy="5555367"/>
            </a:xfrm>
            <a:prstGeom prst="rect">
              <a:avLst/>
            </a:prstGeom>
            <a:noFill/>
            <a:ln>
              <a:noFill/>
            </a:ln>
          </p:spPr>
          <p:txBody>
            <a:bodyPr wrap="square" numCol="1" rtlCol="0">
              <a:spAutoFit/>
            </a:bodyPr>
            <a:lstStyle/>
            <a:p>
              <a:pPr>
                <a:spcAft>
                  <a:spcPts val="2400"/>
                </a:spcAft>
              </a:pPr>
              <a:r>
                <a:rPr lang="en-US" sz="3500" b="1" u="sng" dirty="0" smtClean="0"/>
                <a:t>Preliminary Results</a:t>
              </a:r>
              <a:r>
                <a:rPr lang="en-US" sz="3000" b="1" dirty="0" smtClean="0"/>
                <a:t>: </a:t>
              </a:r>
              <a:r>
                <a:rPr lang="en-US" sz="3000" dirty="0" smtClean="0"/>
                <a:t>We encountered a roadblock early in this project when we found that a number of spectra showed </a:t>
              </a:r>
              <a:r>
                <a:rPr lang="en-US" sz="3000" dirty="0" err="1" smtClean="0"/>
                <a:t>Balmer</a:t>
              </a:r>
              <a:r>
                <a:rPr lang="en-US" sz="3000" dirty="0" smtClean="0"/>
                <a:t> ratios less than 2.86 (see Figure 4). Roughly 30% of the spectra fell in that category.  After several iterations with the python pipeline and crowd-sourcing the inspection of the spectra with the help of 15 freshman astronomy students, we discovered that there was a significant atmospheric dispersion (AD) even at the small </a:t>
              </a:r>
              <a:r>
                <a:rPr lang="en-US" sz="3000" dirty="0" err="1" smtClean="0"/>
                <a:t>airmasses</a:t>
              </a:r>
              <a:r>
                <a:rPr lang="en-US" sz="3000" dirty="0" smtClean="0"/>
                <a:t> we had been observing (see Figure 5).  We are rebuilding the database to correct for this effect. </a:t>
              </a:r>
            </a:p>
            <a:p>
              <a:pPr>
                <a:spcAft>
                  <a:spcPts val="2400"/>
                </a:spcAft>
              </a:pPr>
              <a:r>
                <a:rPr lang="en-US" sz="3000" dirty="0" smtClean="0"/>
                <a:t>Notwithstanding, the </a:t>
              </a:r>
              <a:r>
                <a:rPr lang="en-US" sz="3000" dirty="0" err="1" smtClean="0"/>
                <a:t>SFRs</a:t>
              </a:r>
              <a:r>
                <a:rPr lang="en-US" sz="3000" dirty="0" smtClean="0"/>
                <a:t> and nebular abundances presented in Figure 6 are minimally affected by the AD as we chose to calculate 12+log(O/H) using the [NII]λ6583 and Hα line ratios (N2 index) using the calibration of </a:t>
              </a:r>
              <a:r>
                <a:rPr lang="en-US" sz="3000" dirty="0" err="1" smtClean="0"/>
                <a:t>Pettini</a:t>
              </a:r>
              <a:r>
                <a:rPr lang="en-US" sz="3000" dirty="0" smtClean="0"/>
                <a:t> &amp; </a:t>
              </a:r>
              <a:r>
                <a:rPr lang="en-US" sz="3000" dirty="0" err="1" smtClean="0"/>
                <a:t>Pagel</a:t>
              </a:r>
              <a:r>
                <a:rPr lang="en-US" sz="3000" dirty="0" smtClean="0"/>
                <a:t> (2004).  Note that the SFR are measured in each </a:t>
              </a:r>
              <a:r>
                <a:rPr lang="en-US" sz="3000" dirty="0" err="1" smtClean="0"/>
                <a:t>spaxel</a:t>
              </a:r>
              <a:r>
                <a:rPr lang="en-US" sz="3000" dirty="0" smtClean="0"/>
                <a:t> and are thus small, however, when extrapolated to the </a:t>
              </a:r>
            </a:p>
          </p:txBody>
        </p:sp>
        <p:sp>
          <p:nvSpPr>
            <p:cNvPr id="90" name="TextBox 89"/>
            <p:cNvSpPr txBox="1"/>
            <p:nvPr/>
          </p:nvSpPr>
          <p:spPr>
            <a:xfrm>
              <a:off x="15082232" y="36835060"/>
              <a:ext cx="13862304" cy="4093428"/>
            </a:xfrm>
            <a:prstGeom prst="rect">
              <a:avLst/>
            </a:prstGeom>
            <a:noFill/>
            <a:ln>
              <a:noFill/>
            </a:ln>
          </p:spPr>
          <p:txBody>
            <a:bodyPr wrap="square" numCol="1" rtlCol="0">
              <a:spAutoFit/>
            </a:bodyPr>
            <a:lstStyle/>
            <a:p>
              <a:pPr>
                <a:spcAft>
                  <a:spcPts val="2400"/>
                </a:spcAft>
              </a:pPr>
              <a:r>
                <a:rPr lang="en-US" sz="3000" dirty="0" smtClean="0"/>
                <a:t>entire galaxy, we obtain values of 1-2 M</a:t>
              </a:r>
              <a:r>
                <a:rPr lang="en-US" sz="3000" baseline="-25000" dirty="0" smtClean="0">
                  <a:latin typeface="Wingdings"/>
                  <a:ea typeface="Wingdings"/>
                  <a:cs typeface="Wingdings"/>
                </a:rPr>
                <a:t></a:t>
              </a:r>
              <a:r>
                <a:rPr lang="en-US" sz="3000" dirty="0" smtClean="0"/>
                <a:t>/yr. There is a wide range of SFR values that appear to be insensitive to the nebular abundance, between 10</a:t>
              </a:r>
              <a:r>
                <a:rPr lang="en-US" sz="3000" baseline="30000" dirty="0" smtClean="0"/>
                <a:t>-6 </a:t>
              </a:r>
              <a:r>
                <a:rPr lang="en-US" sz="3000" dirty="0" smtClean="0"/>
                <a:t>and 10</a:t>
              </a:r>
              <a:r>
                <a:rPr lang="en-US" sz="3000" baseline="30000" dirty="0" smtClean="0"/>
                <a:t>-2 </a:t>
              </a:r>
              <a:r>
                <a:rPr lang="en-US" sz="3000" dirty="0" smtClean="0"/>
                <a:t>M</a:t>
              </a:r>
              <a:r>
                <a:rPr lang="en-US" sz="3000" baseline="-25000" dirty="0" smtClean="0">
                  <a:latin typeface="Wingdings"/>
                  <a:ea typeface="Wingdings"/>
                  <a:cs typeface="Wingdings"/>
                </a:rPr>
                <a:t></a:t>
              </a:r>
              <a:r>
                <a:rPr lang="en-US" sz="3000" dirty="0" smtClean="0"/>
                <a:t>/yr. The lower SFR values appear to be dependent on the abundance in the sense that lower abundances have a larger SFR. </a:t>
              </a:r>
            </a:p>
            <a:p>
              <a:pPr>
                <a:spcAft>
                  <a:spcPts val="2400"/>
                </a:spcAft>
              </a:pPr>
              <a:r>
                <a:rPr lang="en-US" sz="3000" dirty="0" smtClean="0"/>
                <a:t>We are currently studying these two star</a:t>
              </a:r>
              <a:r>
                <a:rPr lang="en-US" sz="3000" dirty="0" smtClean="0"/>
                <a:t> </a:t>
              </a:r>
              <a:r>
                <a:rPr lang="en-US" sz="3000" dirty="0" smtClean="0"/>
                <a:t>formation modes and their dependence on abundance in addition to correcting for AD, and improving the database. We will provide this database to the community through our newly developed website currently available at https://sub60-117.uhh.hawaii.edu.</a:t>
              </a:r>
            </a:p>
          </p:txBody>
        </p:sp>
        <p:sp>
          <p:nvSpPr>
            <p:cNvPr id="91" name="Rectangle 90"/>
            <p:cNvSpPr/>
            <p:nvPr/>
          </p:nvSpPr>
          <p:spPr>
            <a:xfrm>
              <a:off x="541233" y="36631101"/>
              <a:ext cx="28986742" cy="58616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Oval 92"/>
          <p:cNvSpPr/>
          <p:nvPr/>
        </p:nvSpPr>
        <p:spPr>
          <a:xfrm>
            <a:off x="9034272" y="19833336"/>
            <a:ext cx="362885" cy="362885"/>
          </a:xfrm>
          <a:prstGeom prst="ellipse">
            <a:avLst/>
          </a:pr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15517930" y="41886296"/>
            <a:ext cx="14711094" cy="523220"/>
          </a:xfrm>
          <a:prstGeom prst="rect">
            <a:avLst/>
          </a:prstGeom>
          <a:noFill/>
        </p:spPr>
        <p:txBody>
          <a:bodyPr wrap="square" rtlCol="0">
            <a:spAutoFit/>
          </a:bodyPr>
          <a:lstStyle/>
          <a:p>
            <a:r>
              <a:rPr lang="en-US" sz="2800" dirty="0" smtClean="0"/>
              <a:t>The authors acknowledge funds provided by the National Science Foundation (AST 0909240).</a:t>
            </a:r>
            <a:endParaRPr lang="en-US" sz="2800" i="1" dirty="0"/>
          </a:p>
        </p:txBody>
      </p:sp>
      <p:pic>
        <p:nvPicPr>
          <p:cNvPr id="99" name="Picture 98" descr="Unknown-2"/>
          <p:cNvPicPr>
            <a:picLocks noChangeAspect="1"/>
          </p:cNvPicPr>
          <p:nvPr/>
        </p:nvPicPr>
        <p:blipFill>
          <a:blip r:embed="rId27"/>
          <a:stretch>
            <a:fillRect/>
          </a:stretch>
        </p:blipFill>
        <p:spPr>
          <a:xfrm>
            <a:off x="28414121" y="3974944"/>
            <a:ext cx="1587500" cy="16002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8593</TotalTime>
  <Words>1201</Words>
  <Application>Microsoft Macintosh PowerPoint</Application>
  <PresentationFormat>Custom</PresentationFormat>
  <Paragraphs>40</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Star Formation Rates and Nebular Abundances in Nearby Galaxies</vt:lpstr>
    </vt:vector>
  </TitlesOfParts>
  <Company>University of Hawaii Hilo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 Formation Rates and Nebular Abundances in Nearby Galaxies</dc:title>
  <dc:creator>Marianne Takamiya</dc:creator>
  <cp:lastModifiedBy>Marianne Takamiya</cp:lastModifiedBy>
  <cp:revision>35</cp:revision>
  <cp:lastPrinted>2013-11-13T20:50:44Z</cp:lastPrinted>
  <dcterms:created xsi:type="dcterms:W3CDTF">2013-11-13T02:18:45Z</dcterms:created>
  <dcterms:modified xsi:type="dcterms:W3CDTF">2013-11-13T20:52:33Z</dcterms:modified>
</cp:coreProperties>
</file>