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gif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2.gif" ContentType="image/gif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52" r:id="rId3"/>
  </p:sldMasterIdLst>
  <p:notesMasterIdLst>
    <p:notesMasterId r:id="rId31"/>
  </p:notesMasterIdLst>
  <p:handoutMasterIdLst>
    <p:handoutMasterId r:id="rId32"/>
  </p:handoutMasterIdLst>
  <p:sldIdLst>
    <p:sldId id="429" r:id="rId4"/>
    <p:sldId id="399" r:id="rId5"/>
    <p:sldId id="430" r:id="rId6"/>
    <p:sldId id="459" r:id="rId7"/>
    <p:sldId id="431" r:id="rId8"/>
    <p:sldId id="432" r:id="rId9"/>
    <p:sldId id="442" r:id="rId10"/>
    <p:sldId id="441" r:id="rId11"/>
    <p:sldId id="444" r:id="rId12"/>
    <p:sldId id="460" r:id="rId13"/>
    <p:sldId id="440" r:id="rId14"/>
    <p:sldId id="434" r:id="rId15"/>
    <p:sldId id="445" r:id="rId16"/>
    <p:sldId id="446" r:id="rId17"/>
    <p:sldId id="448" r:id="rId18"/>
    <p:sldId id="449" r:id="rId19"/>
    <p:sldId id="450" r:id="rId20"/>
    <p:sldId id="452" r:id="rId21"/>
    <p:sldId id="453" r:id="rId22"/>
    <p:sldId id="454" r:id="rId23"/>
    <p:sldId id="456" r:id="rId24"/>
    <p:sldId id="458" r:id="rId25"/>
    <p:sldId id="463" r:id="rId26"/>
    <p:sldId id="464" r:id="rId27"/>
    <p:sldId id="461" r:id="rId28"/>
    <p:sldId id="462" r:id="rId29"/>
    <p:sldId id="457" r:id="rId30"/>
  </p:sldIdLst>
  <p:sldSz cx="9144000" cy="6858000" type="screen4x3"/>
  <p:notesSz cx="6794500" cy="9906000"/>
  <p:custShowLst>
    <p:custShow name="Custom Show 1" id="0">
      <p:sldLst/>
    </p:custShow>
    <p:custShow name="Custom Show 2" id="1">
      <p:sldLst/>
    </p:custShow>
    <p:custShow name="Custom Show 3" id="2">
      <p:sldLst/>
    </p:custShow>
    <p:custShow name="Custom Show 4" id="3">
      <p:sldLst/>
    </p:custShow>
    <p:custShow name="Custom Show 5" id="4">
      <p:sldLst/>
    </p:custShow>
    <p:custShow name="Custom Show 6" id="5">
      <p:sldLst/>
    </p:custShow>
  </p:custShowLst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sz="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00"/>
    <a:srgbClr val="00FF00"/>
    <a:srgbClr val="FF9900"/>
    <a:srgbClr val="FF00FF"/>
    <a:srgbClr val="FF0066"/>
    <a:srgbClr val="CC0000"/>
    <a:srgbClr val="A50021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03" autoAdjust="0"/>
    <p:restoredTop sz="96216" autoAdjust="0"/>
  </p:normalViewPr>
  <p:slideViewPr>
    <p:cSldViewPr>
      <p:cViewPr varScale="1">
        <p:scale>
          <a:sx n="106" d="100"/>
          <a:sy n="106" d="100"/>
        </p:scale>
        <p:origin x="-132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1070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2E8A516-5046-4C80-B247-C199C5EDA84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520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81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Myriad Pro" pitchFamily="34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6350" y="0"/>
            <a:ext cx="29781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Myriad Pro" pitchFamily="34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8050" y="762000"/>
            <a:ext cx="4978400" cy="3733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724400"/>
            <a:ext cx="496252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781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Myriad Pro" pitchFamily="34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33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6350" y="9372600"/>
            <a:ext cx="29781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Myriad Pro" pitchFamily="34" charset="0"/>
              </a:defRPr>
            </a:lvl1pPr>
          </a:lstStyle>
          <a:p>
            <a:pPr>
              <a:defRPr/>
            </a:pPr>
            <a:fld id="{67264B95-8530-4AE2-A570-4DB7A739B666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21228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92CEE9-D6C9-4AA4-AD8F-64546995DC2E}" type="slidenum">
              <a:rPr lang="en-GB" smtClean="0"/>
              <a:pPr/>
              <a:t>1</a:t>
            </a:fld>
            <a:endParaRPr lang="en-GB" dirty="0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DA33CA-3EB1-46E0-8883-3D6897F0FAA7}" type="slidenum">
              <a:rPr lang="en-GB" smtClean="0"/>
              <a:pPr/>
              <a:t>2</a:t>
            </a:fld>
            <a:endParaRPr lang="en-GB" dirty="0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Gamma \</a:t>
            </a:r>
            <a:r>
              <a:rPr lang="en-GB" dirty="0" err="1" smtClean="0"/>
              <a:t>propto</a:t>
            </a:r>
            <a:r>
              <a:rPr lang="en-GB" dirty="0" smtClean="0"/>
              <a:t> M_tot^1.5 </a:t>
            </a:r>
            <a:r>
              <a:rPr lang="en-GB" dirty="0" smtClean="0">
                <a:sym typeface="Wingdings" pitchFamily="2" charset="2"/>
              </a:rPr>
              <a:t> log(Gamma)</a:t>
            </a:r>
            <a:r>
              <a:rPr lang="en-GB" baseline="0" dirty="0" smtClean="0">
                <a:sym typeface="Wingdings" pitchFamily="2" charset="2"/>
              </a:rPr>
              <a:t> = -0.6*M_V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264B95-8530-4AE2-A570-4DB7A739B666}" type="slidenum">
              <a:rPr lang="en-GB" smtClean="0"/>
              <a:pPr>
                <a:defRPr/>
              </a:pPr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9740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685800" y="1143000"/>
            <a:ext cx="7772400" cy="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Myriad Pro" pitchFamily="34" charset="0"/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685800" y="6477000"/>
            <a:ext cx="7772400" cy="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Myriad Pro" pitchFamily="34" charset="0"/>
            </a:endParaRPr>
          </a:p>
        </p:txBody>
      </p:sp>
      <p:pic>
        <p:nvPicPr>
          <p:cNvPr id="6" name="Picture 7" descr="dolph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228600"/>
            <a:ext cx="971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latin typeface="Myriad Pro" pitchFamily="34" charset="0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 algn="l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/>
              <a:t>I: Far-UV Imaging of Globular Clusters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/>
              <a:t>PDRA: TBD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Box 14"/>
          <p:cNvSpPr txBox="1"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University of Southampton</a:t>
            </a:r>
          </a:p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School of Physics &amp; </a:t>
            </a:r>
            <a:r>
              <a:rPr lang="en-GB" dirty="0" err="1" smtClean="0">
                <a:latin typeface="Myriad Pro" pitchFamily="34" charset="0"/>
              </a:rPr>
              <a:t>Astronoy</a:t>
            </a:r>
            <a:endParaRPr lang="en-GB" dirty="0">
              <a:latin typeface="Myriad Pro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15888"/>
            <a:ext cx="1943100" cy="6056312"/>
          </a:xfrm>
        </p:spPr>
        <p:txBody>
          <a:bodyPr vert="eaVert"/>
          <a:lstStyle>
            <a:lvl1pPr>
              <a:defRPr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15888"/>
            <a:ext cx="5676900" cy="6056312"/>
          </a:xfrm>
        </p:spPr>
        <p:txBody>
          <a:bodyPr vert="eaVert"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Box 14"/>
          <p:cNvSpPr txBox="1"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University of Southampton</a:t>
            </a:r>
          </a:p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School of Physics &amp; </a:t>
            </a:r>
            <a:r>
              <a:rPr lang="en-GB" dirty="0" err="1" smtClean="0">
                <a:latin typeface="Myriad Pro" pitchFamily="34" charset="0"/>
              </a:rPr>
              <a:t>Astronoy</a:t>
            </a:r>
            <a:endParaRPr lang="en-GB" dirty="0">
              <a:latin typeface="Myriad Pro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3810000" cy="4648200"/>
          </a:xfrm>
        </p:spPr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24000"/>
            <a:ext cx="3810000" cy="2247900"/>
          </a:xfrm>
        </p:spPr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3810000" cy="2247900"/>
          </a:xfrm>
        </p:spPr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Box 14"/>
          <p:cNvSpPr txBox="1"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University of Southampton</a:t>
            </a:r>
          </a:p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School of Physics &amp; </a:t>
            </a:r>
            <a:r>
              <a:rPr lang="en-GB" dirty="0" err="1" smtClean="0">
                <a:latin typeface="Myriad Pro" pitchFamily="34" charset="0"/>
              </a:rPr>
              <a:t>Astronoy</a:t>
            </a:r>
            <a:endParaRPr lang="en-GB" dirty="0">
              <a:latin typeface="Myriad Pro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3810000" cy="4648200"/>
          </a:xfrm>
        </p:spPr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648200"/>
          </a:xfrm>
        </p:spPr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Box 14"/>
          <p:cNvSpPr txBox="1"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University of Southampton</a:t>
            </a:r>
          </a:p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School of Physics &amp; </a:t>
            </a:r>
            <a:r>
              <a:rPr lang="en-GB" dirty="0" err="1" smtClean="0">
                <a:latin typeface="Myriad Pro" pitchFamily="34" charset="0"/>
              </a:rPr>
              <a:t>Astronoy</a:t>
            </a:r>
            <a:endParaRPr lang="en-GB" dirty="0">
              <a:latin typeface="Myriad Pro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685800" y="1143000"/>
            <a:ext cx="7772400" cy="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Myriad Pro" pitchFamily="34" charset="0"/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685800" y="6477000"/>
            <a:ext cx="7772400" cy="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Myriad Pro" pitchFamily="34" charset="0"/>
            </a:endParaRPr>
          </a:p>
        </p:txBody>
      </p:sp>
      <p:pic>
        <p:nvPicPr>
          <p:cNvPr id="6" name="Picture 7" descr="dolph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228600"/>
            <a:ext cx="971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01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latin typeface="Myriad Pro" pitchFamily="34" charset="0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1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/>
              <a:t>I: Far-UV Imaging of Globular Clusters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/>
              <a:t>PDRA: TBD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Myriad Pro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648200"/>
          </a:xfrm>
        </p:spPr>
        <p:txBody>
          <a:bodyPr/>
          <a:lstStyle>
            <a:lvl1pPr>
              <a:defRPr sz="2800">
                <a:latin typeface="Myriad Pro" pitchFamily="34" charset="0"/>
              </a:defRPr>
            </a:lvl1pPr>
            <a:lvl2pPr>
              <a:defRPr sz="2400">
                <a:latin typeface="Myriad Pro" pitchFamily="34" charset="0"/>
              </a:defRPr>
            </a:lvl2pPr>
            <a:lvl3pPr>
              <a:defRPr sz="2000">
                <a:latin typeface="Myriad Pro" pitchFamily="34" charset="0"/>
              </a:defRPr>
            </a:lvl3pPr>
            <a:lvl4pPr>
              <a:defRPr sz="1800">
                <a:latin typeface="Myriad Pro" pitchFamily="34" charset="0"/>
              </a:defRPr>
            </a:lvl4pPr>
            <a:lvl5pPr>
              <a:defRPr sz="1800">
                <a:latin typeface="Myriad Pro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648200"/>
          </a:xfrm>
        </p:spPr>
        <p:txBody>
          <a:bodyPr/>
          <a:lstStyle>
            <a:lvl1pPr>
              <a:defRPr sz="2800">
                <a:latin typeface="Myriad Pro" pitchFamily="34" charset="0"/>
              </a:defRPr>
            </a:lvl1pPr>
            <a:lvl2pPr>
              <a:defRPr sz="2400">
                <a:latin typeface="Myriad Pro" pitchFamily="34" charset="0"/>
              </a:defRPr>
            </a:lvl2pPr>
            <a:lvl3pPr>
              <a:defRPr sz="2000">
                <a:latin typeface="Myriad Pro" pitchFamily="34" charset="0"/>
              </a:defRPr>
            </a:lvl3pPr>
            <a:lvl4pPr>
              <a:defRPr sz="1800">
                <a:latin typeface="Myriad Pro" pitchFamily="34" charset="0"/>
              </a:defRPr>
            </a:lvl4pPr>
            <a:lvl5pPr>
              <a:defRPr sz="1800">
                <a:latin typeface="Myriad Pro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Myriad Pro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Myriad Pro" pitchFamily="34" charset="0"/>
              </a:defRPr>
            </a:lvl1pPr>
            <a:lvl2pPr>
              <a:defRPr sz="2000">
                <a:latin typeface="Myriad Pro" pitchFamily="34" charset="0"/>
              </a:defRPr>
            </a:lvl2pPr>
            <a:lvl3pPr>
              <a:defRPr sz="18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Myriad Pro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Myriad Pro" pitchFamily="34" charset="0"/>
              </a:defRPr>
            </a:lvl1pPr>
            <a:lvl2pPr>
              <a:defRPr sz="2000">
                <a:latin typeface="Myriad Pro" pitchFamily="34" charset="0"/>
              </a:defRPr>
            </a:lvl2pPr>
            <a:lvl3pPr>
              <a:defRPr sz="18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Box 14"/>
          <p:cNvSpPr txBox="1"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University of Southampton</a:t>
            </a:r>
          </a:p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School of Physics &amp; </a:t>
            </a:r>
            <a:r>
              <a:rPr lang="en-GB" dirty="0" err="1" smtClean="0">
                <a:latin typeface="Myriad Pro" pitchFamily="34" charset="0"/>
              </a:rPr>
              <a:t>Astronoy</a:t>
            </a:r>
            <a:endParaRPr lang="en-GB" dirty="0">
              <a:latin typeface="Myriad Pro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Myriad Pro" pitchFamily="34" charset="0"/>
              </a:defRPr>
            </a:lvl1pPr>
            <a:lvl2pPr>
              <a:defRPr sz="2800">
                <a:latin typeface="Myriad Pro" pitchFamily="34" charset="0"/>
              </a:defRPr>
            </a:lvl2pPr>
            <a:lvl3pPr>
              <a:defRPr sz="2400">
                <a:latin typeface="Myriad Pro" pitchFamily="34" charset="0"/>
              </a:defRPr>
            </a:lvl3pPr>
            <a:lvl4pPr>
              <a:defRPr sz="2000">
                <a:latin typeface="Myriad Pro" pitchFamily="34" charset="0"/>
              </a:defRPr>
            </a:lvl4pPr>
            <a:lvl5pPr>
              <a:defRPr sz="2000">
                <a:latin typeface="Myriad Pro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Myriad Pro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Myriad Pro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Myriad Pro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943600"/>
          </a:xfrm>
        </p:spPr>
        <p:txBody>
          <a:bodyPr vert="eaVert"/>
          <a:lstStyle>
            <a:lvl1pPr>
              <a:defRPr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943600"/>
          </a:xfrm>
        </p:spPr>
        <p:txBody>
          <a:bodyPr vert="eaVert"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Myriad Pro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DD42A-47B7-49EA-A68A-5D712E297C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790EE-8B49-4BAB-A875-21492605B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Myriad Pro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58A4A-1DB5-450B-9448-4C85A08114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Myriad Pro" pitchFamily="34" charset="0"/>
              </a:defRPr>
            </a:lvl1pPr>
            <a:lvl2pPr>
              <a:defRPr sz="2400">
                <a:latin typeface="Myriad Pro" pitchFamily="34" charset="0"/>
              </a:defRPr>
            </a:lvl2pPr>
            <a:lvl3pPr>
              <a:defRPr sz="2000">
                <a:latin typeface="Myriad Pro" pitchFamily="34" charset="0"/>
              </a:defRPr>
            </a:lvl3pPr>
            <a:lvl4pPr>
              <a:defRPr sz="1800">
                <a:latin typeface="Myriad Pro" pitchFamily="34" charset="0"/>
              </a:defRPr>
            </a:lvl4pPr>
            <a:lvl5pPr>
              <a:defRPr sz="1800">
                <a:latin typeface="Myriad Pro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Myriad Pro" pitchFamily="34" charset="0"/>
              </a:defRPr>
            </a:lvl1pPr>
            <a:lvl2pPr>
              <a:defRPr sz="2400">
                <a:latin typeface="Myriad Pro" pitchFamily="34" charset="0"/>
              </a:defRPr>
            </a:lvl2pPr>
            <a:lvl3pPr>
              <a:defRPr sz="2000">
                <a:latin typeface="Myriad Pro" pitchFamily="34" charset="0"/>
              </a:defRPr>
            </a:lvl3pPr>
            <a:lvl4pPr>
              <a:defRPr sz="1800">
                <a:latin typeface="Myriad Pro" pitchFamily="34" charset="0"/>
              </a:defRPr>
            </a:lvl4pPr>
            <a:lvl5pPr>
              <a:defRPr sz="1800">
                <a:latin typeface="Myriad Pro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B642D-73A1-41D5-BBA3-029AD7DF2B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Myriad Pro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Myriad Pro" pitchFamily="34" charset="0"/>
              </a:defRPr>
            </a:lvl1pPr>
            <a:lvl2pPr>
              <a:defRPr sz="2000">
                <a:latin typeface="Myriad Pro" pitchFamily="34" charset="0"/>
              </a:defRPr>
            </a:lvl2pPr>
            <a:lvl3pPr>
              <a:defRPr sz="18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Myriad Pro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Myriad Pro" pitchFamily="34" charset="0"/>
              </a:defRPr>
            </a:lvl1pPr>
            <a:lvl2pPr>
              <a:defRPr sz="2000">
                <a:latin typeface="Myriad Pro" pitchFamily="34" charset="0"/>
              </a:defRPr>
            </a:lvl2pPr>
            <a:lvl3pPr>
              <a:defRPr sz="18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0DDEC-3A4E-429A-8707-940FD6479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Myriad Pro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 Box 14"/>
          <p:cNvSpPr txBox="1"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University of Southampton</a:t>
            </a:r>
          </a:p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School of Physics &amp; </a:t>
            </a:r>
            <a:r>
              <a:rPr lang="en-GB" dirty="0" err="1" smtClean="0">
                <a:latin typeface="Myriad Pro" pitchFamily="34" charset="0"/>
              </a:rPr>
              <a:t>Astronoy</a:t>
            </a:r>
            <a:endParaRPr lang="en-GB" dirty="0">
              <a:latin typeface="Myriad Pro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FAD19-DF8D-458D-8D11-1FB35A28A3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2DA63-D1DA-4EBF-A370-5CA3032DE4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Myriad Pro" pitchFamily="34" charset="0"/>
              </a:defRPr>
            </a:lvl1pPr>
            <a:lvl2pPr>
              <a:defRPr sz="2800">
                <a:latin typeface="Myriad Pro" pitchFamily="34" charset="0"/>
              </a:defRPr>
            </a:lvl2pPr>
            <a:lvl3pPr>
              <a:defRPr sz="2400">
                <a:latin typeface="Myriad Pro" pitchFamily="34" charset="0"/>
              </a:defRPr>
            </a:lvl3pPr>
            <a:lvl4pPr>
              <a:defRPr sz="2000">
                <a:latin typeface="Myriad Pro" pitchFamily="34" charset="0"/>
              </a:defRPr>
            </a:lvl4pPr>
            <a:lvl5pPr>
              <a:defRPr sz="2000">
                <a:latin typeface="Myriad Pro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Myriad Pro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07ABE-2BA9-4FE8-8980-0FB1FF700D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Myriad Pro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Myriad Pro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94488-4A47-49C9-80D3-BC3F4DBE4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64D4A4-C01E-430A-9026-5346B5E405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81288-7B66-494D-A616-722A59747A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648200"/>
          </a:xfrm>
        </p:spPr>
        <p:txBody>
          <a:bodyPr/>
          <a:lstStyle>
            <a:lvl1pPr>
              <a:defRPr sz="2800">
                <a:latin typeface="Myriad Pro" pitchFamily="34" charset="0"/>
              </a:defRPr>
            </a:lvl1pPr>
            <a:lvl2pPr>
              <a:defRPr sz="2400">
                <a:latin typeface="Myriad Pro" pitchFamily="34" charset="0"/>
              </a:defRPr>
            </a:lvl2pPr>
            <a:lvl3pPr>
              <a:defRPr sz="2000">
                <a:latin typeface="Myriad Pro" pitchFamily="34" charset="0"/>
              </a:defRPr>
            </a:lvl3pPr>
            <a:lvl4pPr>
              <a:defRPr sz="1800">
                <a:latin typeface="Myriad Pro" pitchFamily="34" charset="0"/>
              </a:defRPr>
            </a:lvl4pPr>
            <a:lvl5pPr>
              <a:defRPr sz="1800">
                <a:latin typeface="Myriad Pro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648200"/>
          </a:xfrm>
        </p:spPr>
        <p:txBody>
          <a:bodyPr/>
          <a:lstStyle>
            <a:lvl1pPr>
              <a:defRPr sz="2800">
                <a:latin typeface="Myriad Pro" pitchFamily="34" charset="0"/>
              </a:defRPr>
            </a:lvl1pPr>
            <a:lvl2pPr>
              <a:defRPr sz="2400">
                <a:latin typeface="Myriad Pro" pitchFamily="34" charset="0"/>
              </a:defRPr>
            </a:lvl2pPr>
            <a:lvl3pPr>
              <a:defRPr sz="2000">
                <a:latin typeface="Myriad Pro" pitchFamily="34" charset="0"/>
              </a:defRPr>
            </a:lvl3pPr>
            <a:lvl4pPr>
              <a:defRPr sz="1800">
                <a:latin typeface="Myriad Pro" pitchFamily="34" charset="0"/>
              </a:defRPr>
            </a:lvl4pPr>
            <a:lvl5pPr>
              <a:defRPr sz="1800">
                <a:latin typeface="Myriad Pro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Box 14"/>
          <p:cNvSpPr txBox="1"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University of Southampton</a:t>
            </a:r>
          </a:p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School of Physics &amp; </a:t>
            </a:r>
            <a:r>
              <a:rPr lang="en-GB" dirty="0" err="1" smtClean="0">
                <a:latin typeface="Myriad Pro" pitchFamily="34" charset="0"/>
              </a:rPr>
              <a:t>Astronoy</a:t>
            </a:r>
            <a:endParaRPr lang="en-GB" dirty="0">
              <a:latin typeface="Myriad Pro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Myriad Pro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Myriad Pro" pitchFamily="34" charset="0"/>
              </a:defRPr>
            </a:lvl1pPr>
            <a:lvl2pPr>
              <a:defRPr sz="2000">
                <a:latin typeface="Myriad Pro" pitchFamily="34" charset="0"/>
              </a:defRPr>
            </a:lvl2pPr>
            <a:lvl3pPr>
              <a:defRPr sz="18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Myriad Pro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Myriad Pro" pitchFamily="34" charset="0"/>
              </a:defRPr>
            </a:lvl1pPr>
            <a:lvl2pPr>
              <a:defRPr sz="2000">
                <a:latin typeface="Myriad Pro" pitchFamily="34" charset="0"/>
              </a:defRPr>
            </a:lvl2pPr>
            <a:lvl3pPr>
              <a:defRPr sz="18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Box 14"/>
          <p:cNvSpPr txBox="1"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University of Southampton</a:t>
            </a:r>
          </a:p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School of Physics &amp; </a:t>
            </a:r>
            <a:r>
              <a:rPr lang="en-GB" dirty="0" err="1" smtClean="0">
                <a:latin typeface="Myriad Pro" pitchFamily="34" charset="0"/>
              </a:rPr>
              <a:t>Astronoy</a:t>
            </a:r>
            <a:endParaRPr lang="en-GB" dirty="0">
              <a:latin typeface="Myriad Pro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Box 14"/>
          <p:cNvSpPr txBox="1"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University of Southampton</a:t>
            </a:r>
          </a:p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School of Physics &amp; </a:t>
            </a:r>
            <a:r>
              <a:rPr lang="en-GB" dirty="0" err="1" smtClean="0">
                <a:latin typeface="Myriad Pro" pitchFamily="34" charset="0"/>
              </a:rPr>
              <a:t>Astronoy</a:t>
            </a:r>
            <a:endParaRPr lang="en-GB" dirty="0">
              <a:latin typeface="Myriad Pro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/>
          <p:cNvSpPr txBox="1"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University of Southampton</a:t>
            </a:r>
          </a:p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School of Physics &amp; </a:t>
            </a:r>
            <a:r>
              <a:rPr lang="en-GB" dirty="0" err="1" smtClean="0">
                <a:latin typeface="Myriad Pro" pitchFamily="34" charset="0"/>
              </a:rPr>
              <a:t>Astronoy</a:t>
            </a:r>
            <a:endParaRPr lang="en-GB" dirty="0">
              <a:latin typeface="Myriad Pro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Myriad Pro" pitchFamily="34" charset="0"/>
              </a:defRPr>
            </a:lvl1pPr>
            <a:lvl2pPr>
              <a:defRPr sz="2800">
                <a:latin typeface="Myriad Pro" pitchFamily="34" charset="0"/>
              </a:defRPr>
            </a:lvl2pPr>
            <a:lvl3pPr>
              <a:defRPr sz="2400">
                <a:latin typeface="Myriad Pro" pitchFamily="34" charset="0"/>
              </a:defRPr>
            </a:lvl3pPr>
            <a:lvl4pPr>
              <a:defRPr sz="2000">
                <a:latin typeface="Myriad Pro" pitchFamily="34" charset="0"/>
              </a:defRPr>
            </a:lvl4pPr>
            <a:lvl5pPr>
              <a:defRPr sz="2000">
                <a:latin typeface="Myriad Pro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Myriad Pro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Box 14"/>
          <p:cNvSpPr txBox="1"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University of Southampton</a:t>
            </a:r>
          </a:p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School of Physics &amp; </a:t>
            </a:r>
            <a:r>
              <a:rPr lang="en-GB" dirty="0" err="1" smtClean="0">
                <a:latin typeface="Myriad Pro" pitchFamily="34" charset="0"/>
              </a:rPr>
              <a:t>Astronoy</a:t>
            </a:r>
            <a:endParaRPr lang="en-GB" dirty="0">
              <a:latin typeface="Myriad Pro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Myriad Pro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Myriad Pro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Box 14"/>
          <p:cNvSpPr txBox="1"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University of Southampton</a:t>
            </a:r>
          </a:p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School of Physics &amp; </a:t>
            </a:r>
            <a:r>
              <a:rPr lang="en-GB" dirty="0" err="1" smtClean="0">
                <a:latin typeface="Myriad Pro" pitchFamily="34" charset="0"/>
              </a:rPr>
              <a:t>Astronoy</a:t>
            </a:r>
            <a:endParaRPr lang="en-GB" dirty="0">
              <a:latin typeface="Myriad Pro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1588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1143000"/>
            <a:ext cx="7772400" cy="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Myriad Pro" pitchFamily="34" charset="0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755650" y="6453188"/>
            <a:ext cx="7772400" cy="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Myriad Pro" pitchFamily="34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5867400" y="6553200"/>
            <a:ext cx="259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endParaRPr lang="en-US" sz="1400" b="1" dirty="0">
              <a:solidFill>
                <a:schemeClr val="accent2"/>
              </a:solidFill>
              <a:latin typeface="Myriad Pro" pitchFamily="34" charset="0"/>
            </a:endParaRPr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641233" y="6513513"/>
            <a:ext cx="17272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r>
              <a:rPr lang="en-GB" sz="1400" b="0" dirty="0">
                <a:solidFill>
                  <a:schemeClr val="accent2"/>
                </a:solidFill>
                <a:latin typeface="Myriad Pro" pitchFamily="34" charset="0"/>
              </a:rPr>
              <a:t>Christian </a:t>
            </a:r>
            <a:r>
              <a:rPr lang="en-GB" sz="1400" b="0" dirty="0" err="1">
                <a:solidFill>
                  <a:schemeClr val="accent2"/>
                </a:solidFill>
                <a:latin typeface="Myriad Pro" pitchFamily="34" charset="0"/>
              </a:rPr>
              <a:t>Knigge</a:t>
            </a:r>
            <a:endParaRPr lang="en-GB" sz="1400" b="0" dirty="0">
              <a:solidFill>
                <a:schemeClr val="accent2"/>
              </a:solidFill>
              <a:latin typeface="Myriad Pro" pitchFamily="34" charset="0"/>
            </a:endParaRPr>
          </a:p>
        </p:txBody>
      </p:sp>
      <p:sp>
        <p:nvSpPr>
          <p:cNvPr id="1038" name="Text Box 14"/>
          <p:cNvSpPr txBox="1">
            <a:spLocks noGrp="1" noChangeArrowheads="1"/>
          </p:cNvSpPr>
          <p:nvPr>
            <p:ph type="dt" sz="half" idx="2"/>
          </p:nvPr>
        </p:nvSpPr>
        <p:spPr bwMode="auto">
          <a:xfrm>
            <a:off x="6802635" y="6524625"/>
            <a:ext cx="18018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b="1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University of Southampton</a:t>
            </a:r>
          </a:p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School of Physics &amp; </a:t>
            </a:r>
            <a:r>
              <a:rPr lang="en-GB" dirty="0" err="1" smtClean="0">
                <a:latin typeface="Myriad Pro" pitchFamily="34" charset="0"/>
              </a:rPr>
              <a:t>Astronoy</a:t>
            </a:r>
            <a:endParaRPr lang="en-GB" dirty="0">
              <a:latin typeface="Myriad Pro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</p:sldLayoutIdLst>
  <p:hf sldNum="0" hdr="0" ftr="0"/>
  <p:txStyles>
    <p:titleStyle>
      <a:lvl1pPr algn="ctr" rtl="0" eaLnBrk="0" fontAlgn="base" hangingPunct="0">
        <a:lnSpc>
          <a:spcPct val="150000"/>
        </a:lnSpc>
        <a:spcBef>
          <a:spcPct val="0"/>
        </a:spcBef>
        <a:spcAft>
          <a:spcPct val="0"/>
        </a:spcAft>
        <a:defRPr sz="2800" b="1" i="1">
          <a:solidFill>
            <a:srgbClr val="0000FF"/>
          </a:solidFill>
          <a:latin typeface="Myriad Pro" pitchFamily="34" charset="0"/>
          <a:ea typeface="+mj-ea"/>
          <a:cs typeface="+mj-cs"/>
        </a:defRPr>
      </a:lvl1pPr>
      <a:lvl2pPr algn="ctr" rtl="0" eaLnBrk="0" fontAlgn="base" hangingPunct="0">
        <a:lnSpc>
          <a:spcPct val="150000"/>
        </a:lnSpc>
        <a:spcBef>
          <a:spcPct val="0"/>
        </a:spcBef>
        <a:spcAft>
          <a:spcPct val="0"/>
        </a:spcAft>
        <a:defRPr sz="2800" b="1" i="1">
          <a:solidFill>
            <a:srgbClr val="0000FF"/>
          </a:solidFill>
          <a:latin typeface="Arial" charset="0"/>
        </a:defRPr>
      </a:lvl2pPr>
      <a:lvl3pPr algn="ctr" rtl="0" eaLnBrk="0" fontAlgn="base" hangingPunct="0">
        <a:lnSpc>
          <a:spcPct val="150000"/>
        </a:lnSpc>
        <a:spcBef>
          <a:spcPct val="0"/>
        </a:spcBef>
        <a:spcAft>
          <a:spcPct val="0"/>
        </a:spcAft>
        <a:defRPr sz="2800" b="1" i="1">
          <a:solidFill>
            <a:srgbClr val="0000FF"/>
          </a:solidFill>
          <a:latin typeface="Arial" charset="0"/>
        </a:defRPr>
      </a:lvl3pPr>
      <a:lvl4pPr algn="ctr" rtl="0" eaLnBrk="0" fontAlgn="base" hangingPunct="0">
        <a:lnSpc>
          <a:spcPct val="150000"/>
        </a:lnSpc>
        <a:spcBef>
          <a:spcPct val="0"/>
        </a:spcBef>
        <a:spcAft>
          <a:spcPct val="0"/>
        </a:spcAft>
        <a:defRPr sz="2800" b="1" i="1">
          <a:solidFill>
            <a:srgbClr val="0000FF"/>
          </a:solidFill>
          <a:latin typeface="Arial" charset="0"/>
        </a:defRPr>
      </a:lvl4pPr>
      <a:lvl5pPr algn="ctr" rtl="0" eaLnBrk="0" fontAlgn="base" hangingPunct="0">
        <a:lnSpc>
          <a:spcPct val="150000"/>
        </a:lnSpc>
        <a:spcBef>
          <a:spcPct val="0"/>
        </a:spcBef>
        <a:spcAft>
          <a:spcPct val="0"/>
        </a:spcAft>
        <a:defRPr sz="2800" b="1" i="1">
          <a:solidFill>
            <a:srgbClr val="0000FF"/>
          </a:solidFill>
          <a:latin typeface="Arial" charset="0"/>
        </a:defRPr>
      </a:lvl5pPr>
      <a:lvl6pPr marL="457200" algn="ctr" rtl="0" fontAlgn="base">
        <a:lnSpc>
          <a:spcPct val="150000"/>
        </a:lnSpc>
        <a:spcBef>
          <a:spcPct val="0"/>
        </a:spcBef>
        <a:spcAft>
          <a:spcPct val="0"/>
        </a:spcAft>
        <a:defRPr sz="2800" b="1" i="1">
          <a:solidFill>
            <a:srgbClr val="0000FF"/>
          </a:solidFill>
          <a:latin typeface="Arial" charset="0"/>
        </a:defRPr>
      </a:lvl6pPr>
      <a:lvl7pPr marL="914400" algn="ctr" rtl="0" fontAlgn="base">
        <a:lnSpc>
          <a:spcPct val="150000"/>
        </a:lnSpc>
        <a:spcBef>
          <a:spcPct val="0"/>
        </a:spcBef>
        <a:spcAft>
          <a:spcPct val="0"/>
        </a:spcAft>
        <a:defRPr sz="2800" b="1" i="1">
          <a:solidFill>
            <a:srgbClr val="0000FF"/>
          </a:solidFill>
          <a:latin typeface="Arial" charset="0"/>
        </a:defRPr>
      </a:lvl7pPr>
      <a:lvl8pPr marL="1371600" algn="ctr" rtl="0" fontAlgn="base">
        <a:lnSpc>
          <a:spcPct val="150000"/>
        </a:lnSpc>
        <a:spcBef>
          <a:spcPct val="0"/>
        </a:spcBef>
        <a:spcAft>
          <a:spcPct val="0"/>
        </a:spcAft>
        <a:defRPr sz="2800" b="1" i="1">
          <a:solidFill>
            <a:srgbClr val="0000FF"/>
          </a:solidFill>
          <a:latin typeface="Arial" charset="0"/>
        </a:defRPr>
      </a:lvl8pPr>
      <a:lvl9pPr marL="1828800" algn="ctr" rtl="0" fontAlgn="base">
        <a:lnSpc>
          <a:spcPct val="150000"/>
        </a:lnSpc>
        <a:spcBef>
          <a:spcPct val="0"/>
        </a:spcBef>
        <a:spcAft>
          <a:spcPct val="0"/>
        </a:spcAft>
        <a:defRPr sz="2800" b="1" i="1">
          <a:solidFill>
            <a:srgbClr val="0000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Myriad Pro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Myriad Pro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Myriad Pro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Myriad Pro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219140" name="Line 4"/>
          <p:cNvSpPr>
            <a:spLocks noChangeShapeType="1"/>
          </p:cNvSpPr>
          <p:nvPr/>
        </p:nvSpPr>
        <p:spPr bwMode="auto">
          <a:xfrm>
            <a:off x="685800" y="1143000"/>
            <a:ext cx="7772400" cy="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Myriad Pro" pitchFamily="34" charset="0"/>
            </a:endParaRPr>
          </a:p>
        </p:txBody>
      </p:sp>
      <p:sp>
        <p:nvSpPr>
          <p:cNvPr id="219141" name="Line 5"/>
          <p:cNvSpPr>
            <a:spLocks noChangeShapeType="1"/>
          </p:cNvSpPr>
          <p:nvPr/>
        </p:nvSpPr>
        <p:spPr bwMode="auto">
          <a:xfrm>
            <a:off x="685800" y="6477000"/>
            <a:ext cx="7772400" cy="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Myriad Pro" pitchFamily="34" charset="0"/>
            </a:endParaRPr>
          </a:p>
        </p:txBody>
      </p:sp>
      <p:sp>
        <p:nvSpPr>
          <p:cNvPr id="219142" name="Rectangle 6"/>
          <p:cNvSpPr>
            <a:spLocks noChangeArrowheads="1"/>
          </p:cNvSpPr>
          <p:nvPr/>
        </p:nvSpPr>
        <p:spPr bwMode="auto">
          <a:xfrm>
            <a:off x="5867400" y="6553200"/>
            <a:ext cx="259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endParaRPr lang="en-US" sz="1400" b="1" dirty="0">
              <a:solidFill>
                <a:schemeClr val="accent2"/>
              </a:solidFill>
              <a:latin typeface="Myriad Pro" pitchFamily="34" charset="0"/>
            </a:endParaRPr>
          </a:p>
        </p:txBody>
      </p:sp>
      <p:sp>
        <p:nvSpPr>
          <p:cNvPr id="219143" name="Rectangle 7"/>
          <p:cNvSpPr>
            <a:spLocks noChangeArrowheads="1"/>
          </p:cNvSpPr>
          <p:nvPr/>
        </p:nvSpPr>
        <p:spPr bwMode="auto">
          <a:xfrm>
            <a:off x="685800" y="65532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r>
              <a:rPr lang="en-GB" sz="1400" b="1" dirty="0">
                <a:solidFill>
                  <a:schemeClr val="accent2"/>
                </a:solidFill>
                <a:latin typeface="Myriad Pro" pitchFamily="34" charset="0"/>
              </a:rPr>
              <a:t>Christian </a:t>
            </a:r>
            <a:r>
              <a:rPr lang="en-GB" sz="1400" b="1" dirty="0" err="1">
                <a:solidFill>
                  <a:schemeClr val="accent2"/>
                </a:solidFill>
                <a:latin typeface="Myriad Pro" pitchFamily="34" charset="0"/>
              </a:rPr>
              <a:t>Knigge</a:t>
            </a:r>
            <a:endParaRPr lang="en-GB" sz="1400" b="1" dirty="0">
              <a:solidFill>
                <a:schemeClr val="accent2"/>
              </a:solidFill>
              <a:latin typeface="Myriad Pro" pitchFamily="34" charset="0"/>
            </a:endParaRPr>
          </a:p>
        </p:txBody>
      </p:sp>
      <p:sp>
        <p:nvSpPr>
          <p:cNvPr id="219144" name="Text Box 8"/>
          <p:cNvSpPr txBox="1">
            <a:spLocks noChangeArrowheads="1"/>
          </p:cNvSpPr>
          <p:nvPr/>
        </p:nvSpPr>
        <p:spPr bwMode="auto">
          <a:xfrm>
            <a:off x="6934200" y="6521450"/>
            <a:ext cx="1143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800" b="1" dirty="0">
                <a:solidFill>
                  <a:schemeClr val="accent2"/>
                </a:solidFill>
                <a:latin typeface="Myriad Pro" pitchFamily="34" charset="0"/>
              </a:rPr>
              <a:t>Southampton</a:t>
            </a:r>
          </a:p>
          <a:p>
            <a:pPr>
              <a:defRPr/>
            </a:pPr>
            <a:r>
              <a:rPr lang="en-GB" sz="800" b="1" dirty="0">
                <a:solidFill>
                  <a:schemeClr val="accent2"/>
                </a:solidFill>
                <a:latin typeface="Myriad Pro" pitchFamily="34" charset="0"/>
              </a:rPr>
              <a:t>Astronomy Group</a:t>
            </a:r>
          </a:p>
        </p:txBody>
      </p:sp>
      <p:pic>
        <p:nvPicPr>
          <p:cNvPr id="27657" name="Picture 9" descr="dolphin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077200" y="6535738"/>
            <a:ext cx="381000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CC"/>
          </a:solidFill>
          <a:latin typeface="Myriad Pro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CC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CC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CC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CC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0000CC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0000CC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0000CC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0000CC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Myriad Pro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Myriad Pro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Myriad Pro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Myriad Pro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21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1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9388D3C1-855C-4A41-BF20-B652B3ABC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yriad Pro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Myriad Pro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Myriad Pro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Myriad Pro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Myriad Pro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34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6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5.png"/><Relationship Id="rId4" Type="http://schemas.openxmlformats.org/officeDocument/2006/relationships/image" Target="../media/image56.png"/><Relationship Id="rId9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1.png"/><Relationship Id="rId7" Type="http://schemas.openxmlformats.org/officeDocument/2006/relationships/image" Target="../media/image6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46.png"/><Relationship Id="rId9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280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g"/><Relationship Id="rId7" Type="http://schemas.openxmlformats.org/officeDocument/2006/relationships/image" Target="../media/image4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jpg"/><Relationship Id="rId4" Type="http://schemas.openxmlformats.org/officeDocument/2006/relationships/video" Target="../media/media2.mp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gif"/><Relationship Id="rId1" Type="http://schemas.microsoft.com/office/2007/relationships/media" Target="../media/media3.gif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4" b="13666"/>
          <a:stretch/>
        </p:blipFill>
        <p:spPr bwMode="auto">
          <a:xfrm>
            <a:off x="2021509" y="1251982"/>
            <a:ext cx="5142779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GB" dirty="0" smtClean="0">
                <a:latin typeface="Myriad Pro" pitchFamily="34" charset="0"/>
              </a:rPr>
              <a:t>University of Southampton</a:t>
            </a:r>
          </a:p>
          <a:p>
            <a:r>
              <a:rPr lang="en-GB" dirty="0" smtClean="0">
                <a:latin typeface="Myriad Pro" pitchFamily="34" charset="0"/>
              </a:rPr>
              <a:t>School of Physics &amp; </a:t>
            </a:r>
            <a:r>
              <a:rPr lang="en-GB" dirty="0" err="1" smtClean="0">
                <a:latin typeface="Myriad Pro" pitchFamily="34" charset="0"/>
              </a:rPr>
              <a:t>Astronoy</a:t>
            </a:r>
            <a:endParaRPr lang="en-GB" dirty="0" smtClean="0">
              <a:latin typeface="Myriad Pro" pitchFamily="34" charset="0"/>
            </a:endParaRPr>
          </a:p>
        </p:txBody>
      </p:sp>
      <p:sp>
        <p:nvSpPr>
          <p:cNvPr id="31748" name="Rectangle 2"/>
          <p:cNvSpPr>
            <a:spLocks noChangeArrowheads="1"/>
          </p:cNvSpPr>
          <p:nvPr/>
        </p:nvSpPr>
        <p:spPr bwMode="auto">
          <a:xfrm>
            <a:off x="538931" y="44624"/>
            <a:ext cx="8137525" cy="1008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20000"/>
              </a:lnSpc>
            </a:pPr>
            <a:r>
              <a:rPr lang="en-GB" sz="2800" b="1" i="1" dirty="0" smtClean="0">
                <a:solidFill>
                  <a:srgbClr val="0000FF"/>
                </a:solidFill>
                <a:latin typeface="Myriad Pro" pitchFamily="34" charset="0"/>
              </a:rPr>
              <a:t>Blue Stragglers in Globular Clusters:</a:t>
            </a:r>
          </a:p>
          <a:p>
            <a:pPr>
              <a:lnSpc>
                <a:spcPct val="120000"/>
              </a:lnSpc>
            </a:pPr>
            <a:r>
              <a:rPr lang="en-GB" sz="2800" b="1" i="1" dirty="0" smtClean="0">
                <a:solidFill>
                  <a:srgbClr val="0000FF"/>
                </a:solidFill>
                <a:latin typeface="Myriad Pro" pitchFamily="34" charset="0"/>
              </a:rPr>
              <a:t>Observations, Statistics, Physics</a:t>
            </a:r>
          </a:p>
        </p:txBody>
      </p:sp>
      <p:sp>
        <p:nvSpPr>
          <p:cNvPr id="3175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411760" y="5229200"/>
            <a:ext cx="4392612" cy="943620"/>
          </a:xfrm>
          <a:solidFill>
            <a:schemeClr val="tx1">
              <a:alpha val="54000"/>
            </a:schemeClr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GB" sz="2400" b="1" i="1" dirty="0" smtClean="0">
                <a:solidFill>
                  <a:schemeClr val="bg1"/>
                </a:solidFill>
              </a:rPr>
              <a:t>Christian </a:t>
            </a:r>
            <a:r>
              <a:rPr lang="en-GB" sz="2400" b="1" i="1" dirty="0" err="1" smtClean="0">
                <a:solidFill>
                  <a:schemeClr val="bg1"/>
                </a:solidFill>
              </a:rPr>
              <a:t>Knigge</a:t>
            </a:r>
            <a:endParaRPr lang="en-GB" sz="2400" b="1" i="1" dirty="0" smtClean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endParaRPr lang="en-GB" sz="100" b="1" i="1" dirty="0" smtClean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r>
              <a:rPr lang="en-GB" sz="2400" b="1" i="1" dirty="0" smtClean="0">
                <a:solidFill>
                  <a:schemeClr val="bg1"/>
                </a:solidFill>
              </a:rPr>
              <a:t>University of Southampton</a:t>
            </a:r>
            <a:endParaRPr lang="en-GB" b="1" i="1" dirty="0" smtClean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01187" y="12644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5463892" y="4478116"/>
            <a:ext cx="36888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latin typeface="Lucida Calligraphy" pitchFamily="66" charset="0"/>
                <a:cs typeface="Miriam Fixed" pitchFamily="49" charset="-79"/>
              </a:rPr>
              <a:t>NASA and the Hubble Heritage Team/A. Cool</a:t>
            </a:r>
            <a:endParaRPr lang="en-GB" sz="1100" dirty="0">
              <a:latin typeface="Lucida Calligraphy" pitchFamily="66" charset="0"/>
              <a:cs typeface="Miriam Fixed" pitchFamily="49" charset="-79"/>
            </a:endParaRPr>
          </a:p>
        </p:txBody>
      </p:sp>
    </p:spTree>
  </p:cSld>
  <p:clrMapOvr>
    <a:masterClrMapping/>
  </p:clrMapOvr>
  <p:transition advTm="280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7384"/>
            <a:ext cx="7772400" cy="1143000"/>
          </a:xfrm>
        </p:spPr>
        <p:txBody>
          <a:bodyPr/>
          <a:lstStyle/>
          <a:p>
            <a:r>
              <a:rPr lang="en-GB" sz="2400" dirty="0" smtClean="0"/>
              <a:t>Digression II: Does this stuff ever actually work?</a:t>
            </a:r>
            <a:br>
              <a:rPr lang="en-GB" sz="2400" dirty="0" smtClean="0"/>
            </a:br>
            <a:endParaRPr lang="en-GB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University of Southampton</a:t>
            </a:r>
          </a:p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School of Physics &amp; </a:t>
            </a:r>
            <a:r>
              <a:rPr lang="en-GB" dirty="0" err="1" smtClean="0">
                <a:latin typeface="Myriad Pro" pitchFamily="34" charset="0"/>
              </a:rPr>
              <a:t>Astronoy</a:t>
            </a:r>
            <a:endParaRPr lang="en-GB" dirty="0"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578041"/>
            <a:ext cx="5364596" cy="38032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80112" y="2359913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 err="1" smtClean="0">
                <a:latin typeface="Myriad Pro" pitchFamily="34" charset="0"/>
              </a:rPr>
              <a:t>Pooley</a:t>
            </a:r>
            <a:r>
              <a:rPr lang="en-GB" sz="1200" dirty="0" smtClean="0">
                <a:latin typeface="Myriad Pro" pitchFamily="34" charset="0"/>
              </a:rPr>
              <a:t> et al. (2003)</a:t>
            </a:r>
            <a:endParaRPr lang="en-GB" sz="1200" dirty="0"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544" y="3007985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 err="1" smtClean="0">
                <a:latin typeface="Myriad Pro" pitchFamily="34" charset="0"/>
              </a:rPr>
              <a:t>Pooley</a:t>
            </a:r>
            <a:r>
              <a:rPr lang="en-GB" sz="1200" dirty="0" smtClean="0">
                <a:latin typeface="Myriad Pro" pitchFamily="34" charset="0"/>
              </a:rPr>
              <a:t> &amp; Hut (2006)</a:t>
            </a:r>
            <a:endParaRPr lang="en-GB" sz="1200" dirty="0">
              <a:latin typeface="Myriad Pro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24328" y="3014882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 err="1" smtClean="0">
                <a:latin typeface="Myriad Pro" pitchFamily="34" charset="0"/>
              </a:rPr>
              <a:t>Pooley</a:t>
            </a:r>
            <a:r>
              <a:rPr lang="en-GB" sz="1200" dirty="0" smtClean="0">
                <a:latin typeface="Myriad Pro" pitchFamily="34" charset="0"/>
              </a:rPr>
              <a:t> &amp; Hut (2006)</a:t>
            </a:r>
            <a:endParaRPr lang="en-GB" sz="1200" dirty="0">
              <a:latin typeface="Myriad Pro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268760"/>
                <a:ext cx="7772400" cy="4648200"/>
              </a:xfrm>
            </p:spPr>
            <p:txBody>
              <a:bodyPr/>
              <a:lstStyle/>
              <a:p>
                <a:r>
                  <a:rPr lang="en-GB" sz="2000" dirty="0" smtClean="0"/>
                  <a:t>X-ray sources!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GB" sz="1600" dirty="0" smtClean="0">
                    <a:solidFill>
                      <a:srgbClr val="0000FF"/>
                    </a:solidFill>
                  </a:rPr>
                  <a:t> scales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Γ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𝑐𝑜𝑙𝑙</m:t>
                        </m:r>
                      </m:sub>
                    </m:sSub>
                  </m:oMath>
                </a14:m>
                <a:endParaRPr lang="en-GB" sz="1600" dirty="0" smtClean="0">
                  <a:solidFill>
                    <a:srgbClr val="0000FF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𝐿𝑀𝑋𝐵</m:t>
                        </m:r>
                      </m:sub>
                    </m:sSub>
                  </m:oMath>
                </a14:m>
                <a:r>
                  <a:rPr lang="en-GB" sz="1600" dirty="0" smtClean="0">
                    <a:solidFill>
                      <a:srgbClr val="0000FF"/>
                    </a:solidFill>
                  </a:rPr>
                  <a:t> scales (mostly)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Γ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𝑐𝑜𝑙𝑙</m:t>
                        </m:r>
                      </m:sub>
                    </m:sSub>
                  </m:oMath>
                </a14:m>
                <a:endParaRPr lang="en-GB" sz="1600" dirty="0" smtClean="0">
                  <a:solidFill>
                    <a:srgbClr val="0000FF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𝐶𝑉</m:t>
                        </m:r>
                      </m:sub>
                    </m:sSub>
                  </m:oMath>
                </a14:m>
                <a:r>
                  <a:rPr lang="en-GB" sz="1600" dirty="0" smtClean="0">
                    <a:solidFill>
                      <a:srgbClr val="0000FF"/>
                    </a:solidFill>
                  </a:rPr>
                  <a:t> scales (mostly)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Γ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𝑐𝑜𝑙𝑙</m:t>
                        </m:r>
                      </m:sub>
                    </m:sSub>
                  </m:oMath>
                </a14:m>
                <a:endParaRPr lang="en-GB" sz="1600" dirty="0" smtClean="0"/>
              </a:p>
              <a:p>
                <a:pPr lvl="1"/>
                <a:r>
                  <a:rPr lang="en-GB" sz="1600" dirty="0" smtClean="0">
                    <a:solidFill>
                      <a:srgbClr val="FF0000"/>
                    </a:solidFill>
                  </a:rPr>
                  <a:t>At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Γ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𝑐𝑜𝑙𝑙</m:t>
                        </m:r>
                      </m:sub>
                    </m:sSub>
                  </m:oMath>
                </a14:m>
                <a:r>
                  <a:rPr lang="en-GB" sz="1600" dirty="0" smtClean="0">
                    <a:solidFill>
                      <a:srgbClr val="FF0000"/>
                    </a:solidFill>
                  </a:rPr>
                  <a:t>, both LMXBs and CVs </a:t>
                </a:r>
                <a:r>
                  <a:rPr lang="en-GB" sz="1600" i="1" dirty="0" smtClean="0">
                    <a:solidFill>
                      <a:srgbClr val="FF0000"/>
                    </a:solidFill>
                  </a:rPr>
                  <a:t>may</a:t>
                </a:r>
                <a:r>
                  <a:rPr lang="en-GB" sz="1600" dirty="0" smtClean="0">
                    <a:solidFill>
                      <a:srgbClr val="FF0000"/>
                    </a:solidFill>
                  </a:rPr>
                  <a:t> scale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𝑡𝑜𝑡</m:t>
                        </m:r>
                      </m:sub>
                    </m:sSub>
                  </m:oMath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268760"/>
                <a:ext cx="7772400" cy="4648200"/>
              </a:xfrm>
              <a:blipFill rotWithShape="1">
                <a:blip r:embed="rId3"/>
                <a:stretch>
                  <a:fillRect l="-784" t="-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itle 1"/>
          <p:cNvSpPr txBox="1">
            <a:spLocks/>
          </p:cNvSpPr>
          <p:nvPr/>
        </p:nvSpPr>
        <p:spPr bwMode="auto">
          <a:xfrm>
            <a:off x="653480" y="-99392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Arial" charset="0"/>
              </a:defRPr>
            </a:lvl5pPr>
            <a:lvl6pPr marL="457200"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Arial" charset="0"/>
              </a:defRPr>
            </a:lvl6pPr>
            <a:lvl7pPr marL="914400"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Arial" charset="0"/>
              </a:defRPr>
            </a:lvl7pPr>
            <a:lvl8pPr marL="1371600"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Arial" charset="0"/>
              </a:defRPr>
            </a:lvl8pPr>
            <a:lvl9pPr marL="1828800"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en-GB" sz="2400" dirty="0" smtClean="0">
                <a:latin typeface="Myriad Pro" pitchFamily="34" charset="0"/>
              </a:rPr>
              <a:t> </a:t>
            </a:r>
          </a:p>
          <a:p>
            <a:r>
              <a:rPr lang="en-GB" sz="2400" u="sng" dirty="0" smtClean="0">
                <a:solidFill>
                  <a:srgbClr val="FF0000"/>
                </a:solidFill>
                <a:latin typeface="Myriad Pro" pitchFamily="34" charset="0"/>
              </a:rPr>
              <a:t>Yes, it does!</a:t>
            </a:r>
            <a:endParaRPr lang="en-GB" sz="2400" u="sng" dirty="0">
              <a:solidFill>
                <a:srgbClr val="FF0000"/>
              </a:solidFill>
              <a:latin typeface="Myriad Pro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08439"/>
            <a:ext cx="4824536" cy="31986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584199" y="3481263"/>
            <a:ext cx="6331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  <a:latin typeface="Myriad Pro" pitchFamily="34" charset="0"/>
              </a:rPr>
              <a:t>“CVs”</a:t>
            </a:r>
            <a:endParaRPr lang="en-GB" sz="1400" b="1" dirty="0">
              <a:solidFill>
                <a:srgbClr val="0000FF"/>
              </a:solidFill>
              <a:latin typeface="Myriad Pro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98" y="3212976"/>
            <a:ext cx="4770493" cy="319812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7930" y="3483078"/>
            <a:ext cx="887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  <a:latin typeface="Myriad Pro" pitchFamily="34" charset="0"/>
              </a:rPr>
              <a:t>“LMXBs”</a:t>
            </a:r>
            <a:endParaRPr lang="en-GB" sz="1400" b="1" dirty="0">
              <a:solidFill>
                <a:srgbClr val="0000FF"/>
              </a:solidFill>
              <a:latin typeface="Myriad Pro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53480" y="5157192"/>
            <a:ext cx="1902296" cy="720080"/>
          </a:xfrm>
          <a:prstGeom prst="ellipse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5297996" y="5013176"/>
            <a:ext cx="1218220" cy="720080"/>
          </a:xfrm>
          <a:prstGeom prst="ellipse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73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6" grpId="0"/>
      <p:bldP spid="15" grpId="0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Different Approach: Radial Distributions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340768"/>
            <a:ext cx="7918648" cy="576064"/>
          </a:xfrm>
        </p:spPr>
        <p:txBody>
          <a:bodyPr/>
          <a:lstStyle/>
          <a:p>
            <a:r>
              <a:rPr lang="en-GB" sz="1800" dirty="0">
                <a:solidFill>
                  <a:srgbClr val="0000FF"/>
                </a:solidFill>
              </a:rPr>
              <a:t>R</a:t>
            </a:r>
            <a:r>
              <a:rPr lang="en-GB" sz="1800" dirty="0" smtClean="0">
                <a:solidFill>
                  <a:srgbClr val="0000FF"/>
                </a:solidFill>
              </a:rPr>
              <a:t>adial distributions of BSS </a:t>
            </a:r>
            <a:r>
              <a:rPr lang="en-GB" sz="1800" i="1" dirty="0" smtClean="0">
                <a:solidFill>
                  <a:srgbClr val="0000FF"/>
                </a:solidFill>
              </a:rPr>
              <a:t>frequency</a:t>
            </a:r>
            <a:r>
              <a:rPr lang="en-GB" sz="1800" dirty="0" smtClean="0">
                <a:solidFill>
                  <a:srgbClr val="0000FF"/>
                </a:solidFill>
              </a:rPr>
              <a:t> are </a:t>
            </a:r>
            <a:r>
              <a:rPr lang="en-GB" sz="1800" u="sng" dirty="0" smtClean="0">
                <a:solidFill>
                  <a:srgbClr val="0000FF"/>
                </a:solidFill>
              </a:rPr>
              <a:t>usually</a:t>
            </a:r>
            <a:r>
              <a:rPr lang="en-GB" sz="1800" dirty="0" smtClean="0">
                <a:solidFill>
                  <a:srgbClr val="0000FF"/>
                </a:solidFill>
              </a:rPr>
              <a:t> bimodal  </a:t>
            </a:r>
            <a:r>
              <a:rPr lang="en-GB" sz="1800" dirty="0" smtClean="0">
                <a:solidFill>
                  <a:srgbClr val="0000FF"/>
                </a:solidFill>
              </a:rPr>
              <a:t>                                     </a:t>
            </a:r>
            <a:r>
              <a:rPr lang="en-GB" sz="1200" dirty="0" smtClean="0">
                <a:solidFill>
                  <a:srgbClr val="0000FF"/>
                </a:solidFill>
              </a:rPr>
              <a:t>(e.g. Ferraro et al. 1997, 2004, 2006a; </a:t>
            </a:r>
            <a:r>
              <a:rPr lang="en-GB" sz="1200" dirty="0" err="1" smtClean="0">
                <a:solidFill>
                  <a:srgbClr val="0000FF"/>
                </a:solidFill>
              </a:rPr>
              <a:t>Sabbi</a:t>
            </a:r>
            <a:r>
              <a:rPr lang="en-GB" sz="1200" dirty="0" smtClean="0">
                <a:solidFill>
                  <a:srgbClr val="0000FF"/>
                </a:solidFill>
              </a:rPr>
              <a:t> et al. 2004; Warren et al. 2006; </a:t>
            </a:r>
            <a:r>
              <a:rPr lang="en-GB" sz="1200" dirty="0" err="1" smtClean="0">
                <a:solidFill>
                  <a:srgbClr val="0000FF"/>
                </a:solidFill>
              </a:rPr>
              <a:t>Lanzoni</a:t>
            </a:r>
            <a:r>
              <a:rPr lang="en-GB" sz="1200" dirty="0" smtClean="0">
                <a:solidFill>
                  <a:srgbClr val="0000FF"/>
                </a:solidFill>
              </a:rPr>
              <a:t> et al. 2007ab…)</a:t>
            </a:r>
            <a:endParaRPr lang="en-GB" sz="1800" dirty="0" smtClean="0">
              <a:solidFill>
                <a:srgbClr val="0000FF"/>
              </a:solidFill>
            </a:endParaRPr>
          </a:p>
          <a:p>
            <a:endParaRPr lang="en-GB" sz="1400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University of Southampton</a:t>
            </a:r>
          </a:p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School of Physics &amp; </a:t>
            </a:r>
            <a:r>
              <a:rPr lang="en-GB" dirty="0" err="1" smtClean="0">
                <a:latin typeface="Myriad Pro" pitchFamily="34" charset="0"/>
              </a:rPr>
              <a:t>Astronoy</a:t>
            </a:r>
            <a:endParaRPr lang="en-GB" dirty="0">
              <a:latin typeface="Myriad Pro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39552" y="2060848"/>
            <a:ext cx="4094729" cy="4291805"/>
            <a:chOff x="693295" y="2107741"/>
            <a:chExt cx="4094729" cy="429180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295" y="2325794"/>
              <a:ext cx="4094729" cy="407375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14653" y="2107741"/>
              <a:ext cx="15253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err="1" smtClean="0">
                  <a:latin typeface="Myriad Pro" pitchFamily="34" charset="0"/>
                </a:rPr>
                <a:t>Lanzoni</a:t>
              </a:r>
              <a:r>
                <a:rPr lang="en-GB" sz="1200" dirty="0" smtClean="0">
                  <a:latin typeface="Myriad Pro" pitchFamily="34" charset="0"/>
                </a:rPr>
                <a:t> et al. (2007a)</a:t>
              </a:r>
              <a:endParaRPr lang="en-GB" sz="1200" dirty="0">
                <a:latin typeface="Myriad Pro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 bwMode="auto">
              <a:xfrm>
                <a:off x="5436096" y="2132856"/>
                <a:ext cx="3816424" cy="3096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4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None/>
                </a:pPr>
                <a:r>
                  <a:rPr lang="en-GB" sz="1400" dirty="0" smtClean="0">
                    <a:solidFill>
                      <a:srgbClr val="FF0000"/>
                    </a:solidFill>
                    <a:latin typeface="Myriad Pro" pitchFamily="34" charset="0"/>
                  </a:rPr>
                  <a:t>Exception 1: </a:t>
                </a:r>
                <a:r>
                  <a:rPr lang="en-GB" sz="1400" dirty="0" err="1" smtClean="0">
                    <a:solidFill>
                      <a:srgbClr val="FF0000"/>
                    </a:solidFill>
                    <a:latin typeface="Myriad Pro" pitchFamily="34" charset="0"/>
                  </a:rPr>
                  <a:t>Unimodal</a:t>
                </a:r>
                <a:endParaRPr lang="en-GB" sz="1400" dirty="0" smtClean="0">
                  <a:solidFill>
                    <a:srgbClr val="FF0000"/>
                  </a:solidFill>
                  <a:latin typeface="Myriad Pro" pitchFamily="34" charset="0"/>
                </a:endParaRPr>
              </a:p>
              <a:p>
                <a:endParaRPr lang="en-GB" sz="200" dirty="0" smtClean="0">
                  <a:solidFill>
                    <a:srgbClr val="FF0000"/>
                  </a:solidFill>
                  <a:latin typeface="Myriad Pro" pitchFamily="34" charset="0"/>
                </a:endParaRPr>
              </a:p>
              <a:p>
                <a:pPr marL="0" indent="0">
                  <a:buNone/>
                </a:pPr>
                <a:r>
                  <a:rPr lang="en-GB" sz="1600" dirty="0" smtClean="0">
                    <a:solidFill>
                      <a:srgbClr val="FF0000"/>
                    </a:solidFill>
                    <a:latin typeface="Myriad Pro" pitchFamily="34" charset="0"/>
                  </a:rPr>
                  <a:t>      </a:t>
                </a:r>
                <a:r>
                  <a:rPr lang="en-GB" sz="1400" dirty="0" smtClean="0">
                    <a:solidFill>
                      <a:srgbClr val="FF0000"/>
                    </a:solidFill>
                    <a:latin typeface="Myriad Pro" pitchFamily="34" charset="0"/>
                  </a:rPr>
                  <a:t>M79 </a:t>
                </a:r>
                <a:r>
                  <a:rPr lang="en-GB" sz="1200" dirty="0" smtClean="0">
                    <a:solidFill>
                      <a:srgbClr val="FF0000"/>
                    </a:solidFill>
                    <a:latin typeface="Myriad Pro" pitchFamily="34" charset="0"/>
                  </a:rPr>
                  <a:t>(</a:t>
                </a:r>
                <a:r>
                  <a:rPr lang="en-GB" sz="1200" dirty="0" err="1" smtClean="0">
                    <a:solidFill>
                      <a:srgbClr val="FF0000"/>
                    </a:solidFill>
                    <a:latin typeface="Myriad Pro" pitchFamily="34" charset="0"/>
                  </a:rPr>
                  <a:t>Lanzoni</a:t>
                </a:r>
                <a:r>
                  <a:rPr lang="en-GB" sz="1200" dirty="0" smtClean="0">
                    <a:solidFill>
                      <a:srgbClr val="FF0000"/>
                    </a:solidFill>
                    <a:latin typeface="Myriad Pro" pitchFamily="34" charset="0"/>
                  </a:rPr>
                  <a:t> et al. 2007c)</a:t>
                </a:r>
                <a:r>
                  <a:rPr lang="en-GB" sz="1400" dirty="0" smtClean="0">
                    <a:solidFill>
                      <a:srgbClr val="FF0000"/>
                    </a:solidFill>
                    <a:latin typeface="Myriad Pro" pitchFamily="34" charset="0"/>
                  </a:rPr>
                  <a:t>                                    </a:t>
                </a:r>
              </a:p>
              <a:p>
                <a:pPr marL="0" indent="0">
                  <a:buNone/>
                </a:pPr>
                <a:r>
                  <a:rPr lang="en-GB" sz="1400" dirty="0">
                    <a:solidFill>
                      <a:srgbClr val="FF0000"/>
                    </a:solidFill>
                    <a:latin typeface="Myriad Pro" pitchFamily="34" charset="0"/>
                  </a:rPr>
                  <a:t> </a:t>
                </a:r>
                <a:r>
                  <a:rPr lang="en-GB" sz="1400" dirty="0" smtClean="0">
                    <a:solidFill>
                      <a:srgbClr val="FF0000"/>
                    </a:solidFill>
                    <a:latin typeface="Myriad Pro" pitchFamily="34" charset="0"/>
                  </a:rPr>
                  <a:t>      M75 </a:t>
                </a:r>
                <a:r>
                  <a:rPr lang="en-GB" sz="1200" dirty="0" smtClean="0">
                    <a:solidFill>
                      <a:srgbClr val="FF0000"/>
                    </a:solidFill>
                    <a:latin typeface="Myriad Pro" pitchFamily="34" charset="0"/>
                  </a:rPr>
                  <a:t>(Contreras Ramos et al. 2012)</a:t>
                </a:r>
                <a:endParaRPr lang="en-GB" sz="1400" dirty="0">
                  <a:solidFill>
                    <a:srgbClr val="FF0000"/>
                  </a:solidFill>
                  <a:latin typeface="Myriad Pro" pitchFamily="34" charset="0"/>
                </a:endParaRPr>
              </a:p>
              <a:p>
                <a:pPr lvl="1"/>
                <a:endParaRPr lang="en-GB" sz="1200" dirty="0" smtClean="0">
                  <a:solidFill>
                    <a:srgbClr val="FF0000"/>
                  </a:solidFill>
                  <a:latin typeface="Myriad Pro" pitchFamily="34" charset="0"/>
                </a:endParaRPr>
              </a:p>
              <a:p>
                <a:pPr lvl="1"/>
                <a:endParaRPr lang="en-GB" sz="1200" dirty="0">
                  <a:solidFill>
                    <a:srgbClr val="FF0000"/>
                  </a:solidFill>
                  <a:latin typeface="Myriad Pro" pitchFamily="34" charset="0"/>
                </a:endParaRPr>
              </a:p>
              <a:p>
                <a:pPr marL="457200" lvl="1" indent="0">
                  <a:buNone/>
                </a:pPr>
                <a:endParaRPr lang="en-GB" sz="1200" dirty="0">
                  <a:solidFill>
                    <a:srgbClr val="FF0000"/>
                  </a:solidFill>
                  <a:latin typeface="Myriad Pro" pitchFamily="34" charset="0"/>
                </a:endParaRPr>
              </a:p>
              <a:p>
                <a:pPr lvl="1"/>
                <a:endParaRPr lang="en-GB" sz="1200" dirty="0" smtClean="0">
                  <a:solidFill>
                    <a:srgbClr val="FF0000"/>
                  </a:solidFill>
                  <a:latin typeface="Myriad Pro" pitchFamily="34" charset="0"/>
                </a:endParaRPr>
              </a:p>
              <a:p>
                <a:pPr lvl="1"/>
                <a:endParaRPr lang="en-GB" sz="1200" dirty="0" smtClean="0">
                  <a:solidFill>
                    <a:srgbClr val="FF0000"/>
                  </a:solidFill>
                  <a:latin typeface="Myriad Pro" pitchFamily="34" charset="0"/>
                </a:endParaRPr>
              </a:p>
              <a:p>
                <a:pPr lvl="1"/>
                <a:endParaRPr lang="en-GB" sz="1600" dirty="0" smtClean="0">
                  <a:solidFill>
                    <a:srgbClr val="FF0000"/>
                  </a:solidFill>
                  <a:latin typeface="Myriad Pro" pitchFamily="34" charset="0"/>
                </a:endParaRPr>
              </a:p>
              <a:p>
                <a:pPr marL="0" indent="0">
                  <a:buNone/>
                </a:pPr>
                <a:r>
                  <a:rPr lang="en-GB" sz="1400" b="0" dirty="0" smtClean="0">
                    <a:solidFill>
                      <a:srgbClr val="FF0000"/>
                    </a:solidFill>
                    <a:latin typeface="Myriad Pro" pitchFamily="34" charset="0"/>
                  </a:rPr>
                  <a:t>Exception 2: Flat        </a:t>
                </a:r>
              </a:p>
              <a:p>
                <a:endParaRPr lang="en-GB" sz="200" dirty="0">
                  <a:solidFill>
                    <a:srgbClr val="FF0000"/>
                  </a:solidFill>
                  <a:latin typeface="Myriad Pro" pitchFamily="34" charset="0"/>
                </a:endParaRPr>
              </a:p>
              <a:p>
                <a:pPr marL="0" indent="0">
                  <a:buNone/>
                </a:pPr>
                <a:r>
                  <a:rPr lang="en-GB" sz="1400" b="0" dirty="0" smtClean="0">
                    <a:solidFill>
                      <a:srgbClr val="FF0000"/>
                    </a:solidFill>
                    <a:latin typeface="Myriad Pro" pitchFamily="34" charset="0"/>
                  </a:rPr>
                  <a:t>      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solidFill>
                          <a:srgbClr val="FF0000"/>
                        </a:solidFill>
                        <a:latin typeface="Cambria Math"/>
                      </a:rPr>
                      <m:t>𝜔</m:t>
                    </m:r>
                  </m:oMath>
                </a14:m>
                <a:r>
                  <a:rPr lang="en-GB" sz="1400" dirty="0" smtClean="0">
                    <a:solidFill>
                      <a:srgbClr val="FF0000"/>
                    </a:solidFill>
                    <a:latin typeface="Myriad Pro" pitchFamily="34" charset="0"/>
                  </a:rPr>
                  <a:t> Cen </a:t>
                </a:r>
                <a:r>
                  <a:rPr lang="en-GB" sz="1200" dirty="0" smtClean="0">
                    <a:solidFill>
                      <a:srgbClr val="FF0000"/>
                    </a:solidFill>
                    <a:latin typeface="Myriad Pro" pitchFamily="34" charset="0"/>
                  </a:rPr>
                  <a:t>(Ferraro et al. 2006b)                      </a:t>
                </a:r>
              </a:p>
              <a:p>
                <a:pPr marL="0" indent="0">
                  <a:buNone/>
                </a:pPr>
                <a:r>
                  <a:rPr lang="en-GB" sz="1200" dirty="0">
                    <a:solidFill>
                      <a:srgbClr val="FF0000"/>
                    </a:solidFill>
                    <a:latin typeface="Myriad Pro" pitchFamily="34" charset="0"/>
                  </a:rPr>
                  <a:t> </a:t>
                </a:r>
                <a:r>
                  <a:rPr lang="en-GB" sz="1200" dirty="0" smtClean="0">
                    <a:solidFill>
                      <a:srgbClr val="FF0000"/>
                    </a:solidFill>
                    <a:latin typeface="Myriad Pro" pitchFamily="34" charset="0"/>
                  </a:rPr>
                  <a:t>       </a:t>
                </a:r>
                <a:r>
                  <a:rPr lang="en-GB" sz="1400" dirty="0" smtClean="0">
                    <a:solidFill>
                      <a:srgbClr val="FF0000"/>
                    </a:solidFill>
                    <a:latin typeface="Myriad Pro" pitchFamily="34" charset="0"/>
                  </a:rPr>
                  <a:t>NGC 2419 </a:t>
                </a:r>
                <a:r>
                  <a:rPr lang="en-GB" sz="1200" dirty="0" smtClean="0">
                    <a:solidFill>
                      <a:srgbClr val="FF0000"/>
                    </a:solidFill>
                    <a:latin typeface="Myriad Pro" pitchFamily="34" charset="0"/>
                  </a:rPr>
                  <a:t>(</a:t>
                </a:r>
                <a:r>
                  <a:rPr lang="en-GB" sz="1200" dirty="0" err="1" smtClean="0">
                    <a:solidFill>
                      <a:srgbClr val="FF0000"/>
                    </a:solidFill>
                    <a:latin typeface="Myriad Pro" pitchFamily="34" charset="0"/>
                  </a:rPr>
                  <a:t>Dalessandro</a:t>
                </a:r>
                <a:r>
                  <a:rPr lang="en-GB" sz="1200" dirty="0" smtClean="0">
                    <a:solidFill>
                      <a:srgbClr val="FF0000"/>
                    </a:solidFill>
                    <a:latin typeface="Myriad Pro" pitchFamily="34" charset="0"/>
                  </a:rPr>
                  <a:t> et al. 2008)</a:t>
                </a:r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36096" y="2132856"/>
                <a:ext cx="3816424" cy="3096344"/>
              </a:xfrm>
              <a:prstGeom prst="rect">
                <a:avLst/>
              </a:prstGeom>
              <a:blipFill rotWithShape="1">
                <a:blip r:embed="rId3"/>
                <a:stretch>
                  <a:fillRect l="-479" t="-197" b="-15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5580112" y="3068960"/>
            <a:ext cx="2771800" cy="1062884"/>
            <a:chOff x="5580112" y="3140968"/>
            <a:chExt cx="2771800" cy="106288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112" y="3140968"/>
              <a:ext cx="2771800" cy="106288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812360" y="3140968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latin typeface="Myriad Pro" pitchFamily="34" charset="0"/>
                </a:rPr>
                <a:t>M75</a:t>
              </a:r>
              <a:endParaRPr lang="en-GB" sz="1200" dirty="0">
                <a:latin typeface="Myriad Pro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544616" y="5301208"/>
            <a:ext cx="2915816" cy="1080120"/>
            <a:chOff x="5544616" y="5249769"/>
            <a:chExt cx="2987824" cy="113155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616" y="5249769"/>
              <a:ext cx="2987824" cy="113155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 bwMode="auto">
            <a:xfrm>
              <a:off x="6255367" y="5301208"/>
              <a:ext cx="1152128" cy="2160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yriad Pro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7907813" y="5301208"/>
                  <a:ext cx="596720" cy="2901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sz="1200" b="0" i="1" smtClean="0">
                          <a:latin typeface="Cambria Math"/>
                        </a:rPr>
                        <m:t>𝜔</m:t>
                      </m:r>
                    </m:oMath>
                  </a14:m>
                  <a:r>
                    <a:rPr lang="en-GB" sz="1200" dirty="0" smtClean="0">
                      <a:latin typeface="Myriad Pro" pitchFamily="34" charset="0"/>
                    </a:rPr>
                    <a:t> Cen</a:t>
                  </a:r>
                  <a:endParaRPr lang="en-GB" sz="1200" dirty="0">
                    <a:latin typeface="Myriad Pro" pitchFamily="34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7813" y="5301208"/>
                  <a:ext cx="596720" cy="290191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r="-1053" b="-177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862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Modelling Radial BSS Distributions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26" y="1268760"/>
            <a:ext cx="5179461" cy="511256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University of Southampton</a:t>
            </a:r>
          </a:p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School of Physics &amp; </a:t>
            </a:r>
            <a:r>
              <a:rPr lang="en-GB" dirty="0" err="1" smtClean="0">
                <a:latin typeface="Myriad Pro" pitchFamily="34" charset="0"/>
              </a:rPr>
              <a:t>Astronoy</a:t>
            </a:r>
            <a:endParaRPr lang="en-GB" dirty="0">
              <a:latin typeface="Myriad Pro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 bwMode="auto">
              <a:xfrm>
                <a:off x="5940152" y="1340768"/>
                <a:ext cx="3203848" cy="4968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4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None/>
                </a:pPr>
                <a:r>
                  <a:rPr lang="en-GB" sz="1600" u="sng" dirty="0" smtClean="0">
                    <a:latin typeface="Myriad Pro" pitchFamily="34" charset="0"/>
                  </a:rPr>
                  <a:t>Mapelli et al. (2004, 2006)</a:t>
                </a:r>
              </a:p>
              <a:p>
                <a:pPr marL="0" indent="0">
                  <a:buNone/>
                </a:pPr>
                <a:endParaRPr lang="en-GB" sz="1000" dirty="0">
                  <a:latin typeface="Myriad Pro" pitchFamily="34" charset="0"/>
                </a:endParaRPr>
              </a:p>
              <a:p>
                <a:pPr marL="179388" indent="-179388"/>
                <a:r>
                  <a:rPr lang="en-GB" sz="1600" dirty="0" smtClean="0">
                    <a:latin typeface="Myriad Pro" pitchFamily="34" charset="0"/>
                  </a:rPr>
                  <a:t>Assumptions</a:t>
                </a:r>
              </a:p>
              <a:p>
                <a:pPr marL="447675" lvl="1" indent="-179388"/>
                <a:r>
                  <a:rPr lang="en-GB" sz="1400" dirty="0" smtClean="0">
                    <a:latin typeface="Myriad Pro" pitchFamily="34" charset="0"/>
                  </a:rPr>
                  <a:t>Static GC background</a:t>
                </a:r>
              </a:p>
              <a:p>
                <a:pPr marL="447675" lvl="1" indent="-179388"/>
                <a:r>
                  <a:rPr lang="en-GB" sz="1400" dirty="0" smtClean="0">
                    <a:latin typeface="Myriad Pro" pitchFamily="34" charset="0"/>
                  </a:rPr>
                  <a:t>COLL-BSS form inside core</a:t>
                </a:r>
              </a:p>
              <a:p>
                <a:pPr marL="447675" lvl="1" indent="-179388"/>
                <a:r>
                  <a:rPr lang="en-GB" sz="1400" dirty="0" smtClean="0">
                    <a:latin typeface="Myriad Pro" pitchFamily="34" charset="0"/>
                  </a:rPr>
                  <a:t>BIN-BSS form outside core</a:t>
                </a:r>
              </a:p>
              <a:p>
                <a:pPr marL="447675" lvl="1" indent="-179388"/>
                <a:r>
                  <a:rPr lang="en-GB" sz="1400" dirty="0" smtClean="0">
                    <a:latin typeface="Myriad Pro" pitchFamily="34" charset="0"/>
                  </a:rPr>
                  <a:t>BIN-BSS uniformly distributed</a:t>
                </a:r>
              </a:p>
              <a:p>
                <a:pPr marL="47625" indent="-179388"/>
                <a:endParaRPr lang="en-GB" sz="1600" dirty="0" smtClean="0">
                  <a:solidFill>
                    <a:srgbClr val="FF0000"/>
                  </a:solidFill>
                  <a:latin typeface="Myriad Pro" pitchFamily="34" charset="0"/>
                </a:endParaRPr>
              </a:p>
              <a:p>
                <a:pPr marL="47625" indent="-179388"/>
                <a:endParaRPr lang="en-GB" sz="1600" dirty="0" smtClean="0">
                  <a:solidFill>
                    <a:srgbClr val="FF0000"/>
                  </a:solidFill>
                  <a:latin typeface="Myriad Pro" pitchFamily="34" charset="0"/>
                </a:endParaRPr>
              </a:p>
              <a:p>
                <a:pPr marL="47625" indent="-179388"/>
                <a:r>
                  <a:rPr lang="en-GB" sz="1600" dirty="0" smtClean="0">
                    <a:latin typeface="Myriad Pro" pitchFamily="34" charset="0"/>
                  </a:rPr>
                  <a:t>Results (for bimodal GCs)</a:t>
                </a:r>
              </a:p>
              <a:p>
                <a:pPr marL="0" indent="0">
                  <a:buNone/>
                </a:pPr>
                <a:endParaRPr lang="en-GB" sz="1600" dirty="0">
                  <a:latin typeface="Myriad Pro" pitchFamily="34" charset="0"/>
                </a:endParaRPr>
              </a:p>
              <a:p>
                <a:pPr marL="0" indent="0">
                  <a:buNone/>
                </a:pPr>
                <a:r>
                  <a:rPr lang="en-GB" sz="1600" dirty="0" smtClean="0">
                    <a:solidFill>
                      <a:srgbClr val="00CC00"/>
                    </a:solidFill>
                    <a:latin typeface="Myriad Pro" pitchFamily="34" charset="0"/>
                  </a:rPr>
                  <a:t>Both channels contribute</a:t>
                </a:r>
              </a:p>
              <a:p>
                <a:pPr marL="0" indent="0">
                  <a:buNone/>
                </a:pPr>
                <a:endParaRPr lang="en-GB" sz="2400" dirty="0" smtClean="0">
                  <a:solidFill>
                    <a:srgbClr val="FF0000"/>
                  </a:solidFill>
                  <a:latin typeface="Myriad Pro" pitchFamily="34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GB" sz="1800" b="0" i="1" smtClean="0">
                        <a:solidFill>
                          <a:srgbClr val="0000FF"/>
                        </a:solidFill>
                        <a:latin typeface="Cambria Math"/>
                      </a:rPr>
                      <m:t>𝑅</m:t>
                    </m:r>
                    <m:r>
                      <a:rPr lang="en-GB" sz="1800" b="0" i="1" smtClean="0">
                        <a:solidFill>
                          <a:srgbClr val="0000FF"/>
                        </a:solidFill>
                        <a:latin typeface="Cambria Math"/>
                      </a:rPr>
                      <m:t>&lt;</m:t>
                    </m:r>
                    <m:sSub>
                      <m:sSubPr>
                        <m:ctrlPr>
                          <a:rPr lang="en-GB" sz="18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GB" sz="18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GB" sz="1800" b="0" i="1" smtClean="0">
                        <a:solidFill>
                          <a:srgbClr val="0000FF"/>
                        </a:solidFill>
                        <a:latin typeface="Cambria Math"/>
                      </a:rPr>
                      <m:t>: </m:t>
                    </m:r>
                  </m:oMath>
                </a14:m>
                <a:r>
                  <a:rPr lang="en-GB" sz="1800" dirty="0" smtClean="0">
                    <a:solidFill>
                      <a:srgbClr val="0000FF"/>
                    </a:solidFill>
                    <a:latin typeface="Myriad Pro" pitchFamily="34" charset="0"/>
                  </a:rPr>
                  <a:t>      100% COLL-BSS</a:t>
                </a:r>
              </a:p>
              <a:p>
                <a:pPr marL="0" indent="0">
                  <a:buNone/>
                </a:pPr>
                <a:endParaRPr lang="en-GB" sz="1050" dirty="0" smtClean="0">
                  <a:solidFill>
                    <a:srgbClr val="FF0000"/>
                  </a:solidFill>
                  <a:latin typeface="Myriad Pro" pitchFamily="34" charset="0"/>
                </a:endParaRPr>
              </a:p>
              <a:p>
                <a:pPr marL="0" indent="0">
                  <a:buNone/>
                </a:pPr>
                <a:endParaRPr lang="en-GB" sz="1000" dirty="0" smtClean="0">
                  <a:solidFill>
                    <a:srgbClr val="FF0000"/>
                  </a:solidFill>
                  <a:latin typeface="Myriad Pro" pitchFamily="34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GB" sz="1800" b="0" i="1" smtClean="0">
                        <a:solidFill>
                          <a:srgbClr val="FF0000"/>
                        </a:solidFill>
                        <a:latin typeface="Cambria Math"/>
                      </a:rPr>
                      <m:t>𝑅</m:t>
                    </m:r>
                    <m:r>
                      <a:rPr lang="en-GB" sz="1800" b="0" i="1" smtClean="0">
                        <a:solidFill>
                          <a:srgbClr val="FF0000"/>
                        </a:solidFill>
                        <a:latin typeface="Cambria Math"/>
                      </a:rPr>
                      <m:t>&gt;</m:t>
                    </m:r>
                    <m:sSub>
                      <m:sSubPr>
                        <m:ctrlPr>
                          <a:rPr lang="en-GB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GB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n-GB" sz="1800" dirty="0" smtClean="0">
                    <a:solidFill>
                      <a:srgbClr val="FF0000"/>
                    </a:solidFill>
                    <a:latin typeface="Myriad Pro" pitchFamily="34" charset="0"/>
                  </a:rPr>
                  <a:t>:   100% BIN-BSS</a:t>
                </a:r>
                <a:endParaRPr lang="en-GB" sz="1600" dirty="0" smtClean="0">
                  <a:solidFill>
                    <a:srgbClr val="FF0000"/>
                  </a:solidFill>
                  <a:latin typeface="Myriad Pro" pitchFamily="34" charset="0"/>
                </a:endParaRPr>
              </a:p>
              <a:p>
                <a:pPr marL="847725" lvl="2" indent="-179388"/>
                <a:endParaRPr lang="en-GB" sz="1200" dirty="0" smtClean="0">
                  <a:solidFill>
                    <a:srgbClr val="FF0000"/>
                  </a:solidFill>
                  <a:latin typeface="Myriad Pro" pitchFamily="34" charset="0"/>
                </a:endParaRPr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40152" y="1340768"/>
                <a:ext cx="3203848" cy="4968553"/>
              </a:xfrm>
              <a:prstGeom prst="rect">
                <a:avLst/>
              </a:prstGeom>
              <a:blipFill rotWithShape="1">
                <a:blip r:embed="rId3"/>
                <a:stretch>
                  <a:fillRect l="-951" t="-36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 bwMode="auto">
          <a:xfrm>
            <a:off x="2771800" y="1196752"/>
            <a:ext cx="2664296" cy="24482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93260941"/>
                  </p:ext>
                </p:extLst>
              </p:nvPr>
            </p:nvGraphicFramePr>
            <p:xfrm>
              <a:off x="2987824" y="1450113"/>
              <a:ext cx="2304256" cy="1906879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76064"/>
                    <a:gridCol w="504056"/>
                    <a:gridCol w="576064"/>
                    <a:gridCol w="648072"/>
                  </a:tblGrid>
                  <a:tr h="585583">
                    <a:tc>
                      <a:txBody>
                        <a:bodyPr/>
                        <a:lstStyle/>
                        <a:p>
                          <a:r>
                            <a:rPr lang="en-GB" sz="1200" dirty="0" smtClean="0">
                              <a:latin typeface="Myriad Pro" pitchFamily="34" charset="0"/>
                            </a:rPr>
                            <a:t>NGC</a:t>
                          </a:r>
                          <a:endParaRPr lang="en-GB" sz="1200" dirty="0">
                            <a:latin typeface="Myriad Pro" pitchFamily="34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05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50" smtClean="0">
                                        <a:latin typeface="Cambria Math"/>
                                      </a:rPr>
                                      <m:t>𝒇</m:t>
                                    </m:r>
                                  </m:e>
                                  <m:sub>
                                    <m:r>
                                      <a:rPr lang="en-GB" sz="1050" smtClean="0">
                                        <a:latin typeface="Cambria Math"/>
                                      </a:rPr>
                                      <m:t>𝑩𝑰𝑵</m:t>
                                    </m:r>
                                    <m:r>
                                      <a:rPr lang="en-GB" sz="1050" smtClean="0">
                                        <a:latin typeface="Cambria Math"/>
                                      </a:rPr>
                                      <m:t>,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050" dirty="0" smtClean="0">
                            <a:latin typeface="Myriad Pro" pitchFamily="34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050" b="0" i="1" smtClean="0">
                                    <a:latin typeface="Cambria Math"/>
                                  </a:rPr>
                                  <m:t>𝑎𝑙𝑙</m:t>
                                </m:r>
                                <m:r>
                                  <a:rPr lang="en-GB" sz="1050" b="0" i="1" smtClean="0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GB" sz="1050" b="0" i="1" smtClean="0">
                                    <a:latin typeface="Cambria Math"/>
                                  </a:rPr>
                                  <m:t>𝑟</m:t>
                                </m:r>
                              </m:oMath>
                            </m:oMathPara>
                          </a14:m>
                          <a:endParaRPr lang="en-GB" sz="1050" dirty="0">
                            <a:latin typeface="Myriad Pro" pitchFamily="34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05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50" smtClean="0">
                                        <a:latin typeface="Cambria Math"/>
                                      </a:rPr>
                                      <m:t>𝒇</m:t>
                                    </m:r>
                                  </m:e>
                                  <m:sub>
                                    <m:r>
                                      <a:rPr lang="en-GB" sz="1050" smtClean="0">
                                        <a:latin typeface="Cambria Math"/>
                                      </a:rPr>
                                      <m:t>𝑪𝑶𝑳𝑳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050" dirty="0" smtClean="0">
                            <a:latin typeface="Myriad Pro" pitchFamily="34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050" smtClean="0">
                                    <a:latin typeface="Cambria Math"/>
                                  </a:rPr>
                                  <m:t>&lt;</m:t>
                                </m:r>
                                <m:sSub>
                                  <m:sSubPr>
                                    <m:ctrlPr>
                                      <a:rPr lang="en-GB" sz="105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50" smtClean="0">
                                        <a:latin typeface="Cambria Math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en-GB" sz="1050" smtClean="0">
                                        <a:latin typeface="Cambria Math"/>
                                      </a:rPr>
                                      <m:t>𝒄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050" dirty="0">
                            <a:latin typeface="Myriad Pro" pitchFamily="34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05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50" smtClean="0">
                                        <a:latin typeface="Cambria Math"/>
                                      </a:rPr>
                                      <m:t>𝒇</m:t>
                                    </m:r>
                                  </m:e>
                                  <m:sub>
                                    <m:r>
                                      <a:rPr lang="en-GB" sz="1050" smtClean="0">
                                        <a:latin typeface="Cambria Math"/>
                                      </a:rPr>
                                      <m:t>𝑩𝑰𝑵</m:t>
                                    </m:r>
                                  </m:sub>
                                </m:sSub>
                                <m:r>
                                  <a:rPr lang="en-GB" sz="1050" smtClean="0">
                                    <a:latin typeface="Cambria Math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GB" sz="1050" dirty="0" smtClean="0">
                            <a:latin typeface="Myriad Pro" pitchFamily="34" charset="0"/>
                          </a:endParaRP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GB" sz="1050" smtClean="0">
                                  <a:latin typeface="Cambria Math"/>
                                </a:rPr>
                                <m:t>&gt;</m:t>
                              </m:r>
                              <m:sSub>
                                <m:sSubPr>
                                  <m:ctrlPr>
                                    <a:rPr lang="en-GB" sz="105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1050" smtClean="0">
                                      <a:latin typeface="Cambria Math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n-GB" sz="1050" smtClean="0">
                                      <a:latin typeface="Cambria Math"/>
                                    </a:rPr>
                                    <m:t>𝒎𝒊𝒏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050" dirty="0" smtClean="0">
                              <a:latin typeface="Myriad Pro" pitchFamily="34" charset="0"/>
                            </a:rPr>
                            <a:t> </a:t>
                          </a:r>
                          <a:endParaRPr lang="en-GB" sz="1050" dirty="0">
                            <a:latin typeface="Myriad Pro" pitchFamily="34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32048">
                    <a:tc>
                      <a:txBody>
                        <a:bodyPr/>
                        <a:lstStyle/>
                        <a:p>
                          <a:r>
                            <a:rPr lang="en-GB" sz="1200" dirty="0" smtClean="0">
                              <a:latin typeface="Myriad Pro" pitchFamily="34" charset="0"/>
                            </a:rPr>
                            <a:t>104</a:t>
                          </a:r>
                          <a:endParaRPr lang="en-GB" sz="1200" dirty="0">
                            <a:latin typeface="Myriad Pro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latin typeface="Myriad Pro" pitchFamily="34" charset="0"/>
                            </a:rPr>
                            <a:t>46%</a:t>
                          </a:r>
                          <a:endParaRPr lang="en-GB" sz="1200" dirty="0">
                            <a:latin typeface="Myriad Pro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latin typeface="Myriad Pro" pitchFamily="34" charset="0"/>
                            </a:rPr>
                            <a:t>100%</a:t>
                          </a:r>
                          <a:endParaRPr lang="en-GB" sz="1200" dirty="0">
                            <a:latin typeface="Myriad Pro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latin typeface="Myriad Pro" pitchFamily="34" charset="0"/>
                            </a:rPr>
                            <a:t>95%</a:t>
                          </a:r>
                          <a:endParaRPr lang="en-GB" sz="1200" dirty="0">
                            <a:latin typeface="Myriad Pro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32048">
                    <a:tc>
                      <a:txBody>
                        <a:bodyPr/>
                        <a:lstStyle/>
                        <a:p>
                          <a:r>
                            <a:rPr lang="en-GB" sz="1200" dirty="0" smtClean="0">
                              <a:latin typeface="Myriad Pro" pitchFamily="34" charset="0"/>
                            </a:rPr>
                            <a:t>5272</a:t>
                          </a:r>
                          <a:endParaRPr lang="en-GB" sz="1200" dirty="0">
                            <a:latin typeface="Myriad Pro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latin typeface="Myriad Pro" pitchFamily="34" charset="0"/>
                            </a:rPr>
                            <a:t>41%</a:t>
                          </a:r>
                          <a:endParaRPr lang="en-GB" sz="1200" dirty="0">
                            <a:latin typeface="Myriad Pro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latin typeface="Myriad Pro" pitchFamily="34" charset="0"/>
                            </a:rPr>
                            <a:t>100%</a:t>
                          </a:r>
                          <a:endParaRPr lang="en-GB" sz="1200" dirty="0">
                            <a:latin typeface="Myriad Pro" pitchFamily="34" charset="0"/>
                          </a:endParaRPr>
                        </a:p>
                      </a:txBody>
                      <a:tcPr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latin typeface="Myriad Pro" pitchFamily="34" charset="0"/>
                            </a:rPr>
                            <a:t>91%</a:t>
                          </a:r>
                          <a:endParaRPr lang="en-GB" sz="1200" dirty="0">
                            <a:latin typeface="Myriad Pro" pitchFamily="34" charset="0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442218">
                    <a:tc>
                      <a:txBody>
                        <a:bodyPr/>
                        <a:lstStyle/>
                        <a:p>
                          <a:r>
                            <a:rPr lang="en-GB" sz="1200" dirty="0" smtClean="0">
                              <a:latin typeface="Myriad Pro" pitchFamily="34" charset="0"/>
                            </a:rPr>
                            <a:t>6752</a:t>
                          </a:r>
                          <a:endParaRPr lang="en-GB" sz="1200" dirty="0">
                            <a:latin typeface="Myriad Pro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latin typeface="Myriad Pro" pitchFamily="34" charset="0"/>
                            </a:rPr>
                            <a:t>41%</a:t>
                          </a:r>
                          <a:endParaRPr lang="en-GB" sz="1200" dirty="0">
                            <a:latin typeface="Myriad Pro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latin typeface="Myriad Pro" pitchFamily="34" charset="0"/>
                            </a:rPr>
                            <a:t>98%</a:t>
                          </a:r>
                          <a:endParaRPr lang="en-GB" sz="1200" dirty="0">
                            <a:latin typeface="Myriad Pro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200" dirty="0" smtClean="0">
                              <a:latin typeface="Myriad Pro" pitchFamily="34" charset="0"/>
                            </a:rPr>
                            <a:t>97%</a:t>
                          </a:r>
                        </a:p>
                        <a:p>
                          <a:pPr algn="ctr"/>
                          <a:endParaRPr lang="en-GB" sz="1200" dirty="0">
                            <a:latin typeface="Myriad Pro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93260941"/>
                  </p:ext>
                </p:extLst>
              </p:nvPr>
            </p:nvGraphicFramePr>
            <p:xfrm>
              <a:off x="2987824" y="1450113"/>
              <a:ext cx="2304256" cy="1906879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76064"/>
                    <a:gridCol w="504056"/>
                    <a:gridCol w="576064"/>
                    <a:gridCol w="648072"/>
                  </a:tblGrid>
                  <a:tr h="585583">
                    <a:tc>
                      <a:txBody>
                        <a:bodyPr/>
                        <a:lstStyle/>
                        <a:p>
                          <a:r>
                            <a:rPr lang="en-GB" sz="1200" dirty="0" smtClean="0">
                              <a:latin typeface="Myriad Pro" pitchFamily="34" charset="0"/>
                            </a:rPr>
                            <a:t>NGC</a:t>
                          </a:r>
                          <a:endParaRPr lang="en-GB" sz="1200" dirty="0">
                            <a:latin typeface="Myriad Pro" pitchFamily="34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115854" t="-1042" r="-246341" b="-2260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186316" t="-1042" r="-112632" b="-2260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256604" t="-1042" r="-943" b="-226042"/>
                          </a:stretch>
                        </a:blipFill>
                      </a:tcPr>
                    </a:tc>
                  </a:tr>
                  <a:tr h="432048">
                    <a:tc>
                      <a:txBody>
                        <a:bodyPr/>
                        <a:lstStyle/>
                        <a:p>
                          <a:r>
                            <a:rPr lang="en-GB" sz="1200" dirty="0" smtClean="0">
                              <a:latin typeface="Myriad Pro" pitchFamily="34" charset="0"/>
                            </a:rPr>
                            <a:t>104</a:t>
                          </a:r>
                          <a:endParaRPr lang="en-GB" sz="1200" dirty="0">
                            <a:latin typeface="Myriad Pro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latin typeface="Myriad Pro" pitchFamily="34" charset="0"/>
                            </a:rPr>
                            <a:t>46%</a:t>
                          </a:r>
                          <a:endParaRPr lang="en-GB" sz="1200" dirty="0">
                            <a:latin typeface="Myriad Pro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latin typeface="Myriad Pro" pitchFamily="34" charset="0"/>
                            </a:rPr>
                            <a:t>100%</a:t>
                          </a:r>
                          <a:endParaRPr lang="en-GB" sz="1200" dirty="0">
                            <a:latin typeface="Myriad Pro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latin typeface="Myriad Pro" pitchFamily="34" charset="0"/>
                            </a:rPr>
                            <a:t>95%</a:t>
                          </a:r>
                          <a:endParaRPr lang="en-GB" sz="1200" dirty="0">
                            <a:latin typeface="Myriad Pro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32048">
                    <a:tc>
                      <a:txBody>
                        <a:bodyPr/>
                        <a:lstStyle/>
                        <a:p>
                          <a:r>
                            <a:rPr lang="en-GB" sz="1200" dirty="0" smtClean="0">
                              <a:latin typeface="Myriad Pro" pitchFamily="34" charset="0"/>
                            </a:rPr>
                            <a:t>5272</a:t>
                          </a:r>
                          <a:endParaRPr lang="en-GB" sz="1200" dirty="0">
                            <a:latin typeface="Myriad Pro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latin typeface="Myriad Pro" pitchFamily="34" charset="0"/>
                            </a:rPr>
                            <a:t>41%</a:t>
                          </a:r>
                          <a:endParaRPr lang="en-GB" sz="1200" dirty="0">
                            <a:latin typeface="Myriad Pro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latin typeface="Myriad Pro" pitchFamily="34" charset="0"/>
                            </a:rPr>
                            <a:t>100%</a:t>
                          </a:r>
                          <a:endParaRPr lang="en-GB" sz="1200" dirty="0">
                            <a:latin typeface="Myriad Pro" pitchFamily="34" charset="0"/>
                          </a:endParaRPr>
                        </a:p>
                      </a:txBody>
                      <a:tcPr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latin typeface="Myriad Pro" pitchFamily="34" charset="0"/>
                            </a:rPr>
                            <a:t>91%</a:t>
                          </a:r>
                          <a:endParaRPr lang="en-GB" sz="1200" dirty="0">
                            <a:latin typeface="Myriad Pro" pitchFamily="34" charset="0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GB" sz="1200" dirty="0" smtClean="0">
                              <a:latin typeface="Myriad Pro" pitchFamily="34" charset="0"/>
                            </a:rPr>
                            <a:t>6752</a:t>
                          </a:r>
                          <a:endParaRPr lang="en-GB" sz="1200" dirty="0">
                            <a:latin typeface="Myriad Pro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latin typeface="Myriad Pro" pitchFamily="34" charset="0"/>
                            </a:rPr>
                            <a:t>41%</a:t>
                          </a:r>
                          <a:endParaRPr lang="en-GB" sz="1200" dirty="0">
                            <a:latin typeface="Myriad Pro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latin typeface="Myriad Pro" pitchFamily="34" charset="0"/>
                            </a:rPr>
                            <a:t>98%</a:t>
                          </a:r>
                          <a:endParaRPr lang="en-GB" sz="1200" dirty="0">
                            <a:latin typeface="Myriad Pro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200" dirty="0" smtClean="0">
                              <a:latin typeface="Myriad Pro" pitchFamily="34" charset="0"/>
                            </a:rPr>
                            <a:t>97%</a:t>
                          </a:r>
                        </a:p>
                        <a:p>
                          <a:pPr algn="ctr"/>
                          <a:endParaRPr lang="en-GB" sz="1200" dirty="0">
                            <a:latin typeface="Myriad Pro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1" name="Rounded Rectangle 10"/>
          <p:cNvSpPr/>
          <p:nvPr/>
        </p:nvSpPr>
        <p:spPr bwMode="auto">
          <a:xfrm>
            <a:off x="5903576" y="5022320"/>
            <a:ext cx="2844888" cy="432048"/>
          </a:xfrm>
          <a:prstGeom prst="roundRect">
            <a:avLst/>
          </a:prstGeom>
          <a:noFill/>
          <a:ln w="508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5895512" y="5733256"/>
            <a:ext cx="2852952" cy="432048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4139952" y="1377533"/>
            <a:ext cx="504056" cy="1934500"/>
          </a:xfrm>
          <a:prstGeom prst="roundRect">
            <a:avLst/>
          </a:prstGeom>
          <a:solidFill>
            <a:srgbClr val="0000FF">
              <a:alpha val="3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4716016" y="1378105"/>
            <a:ext cx="504056" cy="1934500"/>
          </a:xfrm>
          <a:prstGeom prst="roundRect">
            <a:avLst/>
          </a:prstGeom>
          <a:solidFill>
            <a:srgbClr val="FF0000">
              <a:alpha val="3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3563888" y="1367817"/>
            <a:ext cx="504056" cy="1934500"/>
          </a:xfrm>
          <a:prstGeom prst="roundRect">
            <a:avLst/>
          </a:prstGeom>
          <a:solidFill>
            <a:srgbClr val="00CC00">
              <a:alpha val="3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5904656" y="4293096"/>
            <a:ext cx="2843808" cy="432048"/>
          </a:xfrm>
          <a:prstGeom prst="roundRect">
            <a:avLst/>
          </a:prstGeom>
          <a:noFill/>
          <a:ln w="50800" cap="flat" cmpd="sng" algn="ctr">
            <a:solidFill>
              <a:srgbClr val="00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93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2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546" y="3810391"/>
            <a:ext cx="2347862" cy="25709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815935"/>
            <a:ext cx="4930130" cy="2604492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 bwMode="auto">
          <a:xfrm>
            <a:off x="7092280" y="4437112"/>
            <a:ext cx="0" cy="5760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4788024" y="4437112"/>
            <a:ext cx="0" cy="5760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2024825" y="4437112"/>
            <a:ext cx="0" cy="5760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624"/>
            <a:ext cx="7772400" cy="1143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 smtClean="0"/>
              <a:t>Radial Distributions: </a:t>
            </a:r>
            <a:br>
              <a:rPr lang="en-GB" dirty="0" smtClean="0"/>
            </a:br>
            <a:r>
              <a:rPr lang="en-GB" dirty="0" smtClean="0"/>
              <a:t>Issues, Questions, Caveats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University of Southampton</a:t>
            </a:r>
          </a:p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School of Physics &amp; </a:t>
            </a:r>
            <a:r>
              <a:rPr lang="en-GB" dirty="0" err="1" smtClean="0">
                <a:latin typeface="Myriad Pro" pitchFamily="34" charset="0"/>
              </a:rPr>
              <a:t>Astronoy</a:t>
            </a:r>
            <a:endParaRPr lang="en-GB" dirty="0">
              <a:latin typeface="Myriad Pro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05940" y="3584049"/>
            <a:ext cx="14231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GB" sz="1200" dirty="0" smtClean="0">
                <a:latin typeface="Myriad Pro" pitchFamily="34" charset="0"/>
              </a:rPr>
              <a:t>Mapelli </a:t>
            </a:r>
            <a:r>
              <a:rPr lang="en-GB" sz="1200" dirty="0">
                <a:latin typeface="Myriad Pro" pitchFamily="34" charset="0"/>
              </a:rPr>
              <a:t>et al. </a:t>
            </a:r>
            <a:r>
              <a:rPr lang="en-GB" sz="1200" dirty="0" smtClean="0">
                <a:latin typeface="Myriad Pro" pitchFamily="34" charset="0"/>
              </a:rPr>
              <a:t>(2006)</a:t>
            </a:r>
            <a:endParaRPr lang="en-GB" sz="2000" dirty="0">
              <a:latin typeface="Myriad Pro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827584" y="3639507"/>
            <a:ext cx="7920880" cy="274182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3563888" y="2909178"/>
            <a:ext cx="2088232" cy="360040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3568" y="1340768"/>
                <a:ext cx="8064896" cy="4968552"/>
              </a:xfrm>
            </p:spPr>
            <p:txBody>
              <a:bodyPr/>
              <a:lstStyle/>
              <a:p>
                <a:r>
                  <a:rPr lang="en-GB" sz="1800" i="1" u="sng" dirty="0" smtClean="0">
                    <a:solidFill>
                      <a:schemeClr val="tx1"/>
                    </a:solidFill>
                  </a:rPr>
                  <a:t>Why</a:t>
                </a:r>
                <a:r>
                  <a:rPr lang="en-GB" sz="1800" dirty="0" smtClean="0">
                    <a:solidFill>
                      <a:schemeClr val="tx1"/>
                    </a:solidFill>
                  </a:rPr>
                  <a:t> is the BSS distribution bimodal?</a:t>
                </a:r>
              </a:p>
              <a:p>
                <a:pPr lvl="1"/>
                <a:r>
                  <a:rPr lang="en-GB" sz="1400" dirty="0" smtClean="0">
                    <a:solidFill>
                      <a:schemeClr val="tx1"/>
                    </a:solidFill>
                  </a:rPr>
                  <a:t>BIN-BSS progenitors experience dynamical friction</a:t>
                </a:r>
              </a:p>
              <a:p>
                <a:pPr lvl="1"/>
                <a:r>
                  <a:rPr lang="en-GB" sz="1400" dirty="0" smtClean="0">
                    <a:solidFill>
                      <a:schemeClr val="tx1"/>
                    </a:solidFill>
                  </a:rPr>
                  <a:t>Those born inside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solidFill>
                          <a:schemeClr val="tx1"/>
                        </a:solidFill>
                        <a:latin typeface="Cambria Math"/>
                      </a:rPr>
                      <m:t>𝑅</m:t>
                    </m:r>
                    <m:r>
                      <a:rPr lang="en-GB" sz="1400" b="0" i="1" smtClean="0">
                        <a:solidFill>
                          <a:schemeClr val="tx1"/>
                        </a:solidFill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𝐷𝐹</m:t>
                        </m:r>
                      </m:sub>
                    </m:sSub>
                    <m:r>
                      <a:rPr lang="en-GB" sz="14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𝐺𝐶</m:t>
                        </m:r>
                      </m:sub>
                    </m:sSub>
                    <m:r>
                      <a:rPr lang="en-GB" sz="1400" b="0" i="1" smtClean="0">
                        <a:solidFill>
                          <a:schemeClr val="tx1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GB" sz="1400" dirty="0" smtClean="0">
                    <a:solidFill>
                      <a:schemeClr val="tx1"/>
                    </a:solidFill>
                  </a:rPr>
                  <a:t> have sunk to the core</a:t>
                </a:r>
              </a:p>
              <a:p>
                <a:pPr lvl="1"/>
                <a:r>
                  <a:rPr lang="en-GB" sz="1400" dirty="0" smtClean="0">
                    <a:solidFill>
                      <a:schemeClr val="tx1"/>
                    </a:solidFill>
                  </a:rPr>
                  <a:t>Those born outside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solidFill>
                          <a:schemeClr val="tx1"/>
                        </a:solidFill>
                        <a:latin typeface="Cambria Math"/>
                      </a:rPr>
                      <m:t>𝑅</m:t>
                    </m:r>
                    <m:d>
                      <m:dPr>
                        <m:ctrlP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GB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𝐷𝐹</m:t>
                            </m:r>
                          </m:sub>
                        </m:sSub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GB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GB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𝐺𝐶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sz="1400" dirty="0" smtClean="0">
                    <a:solidFill>
                      <a:schemeClr val="tx1"/>
                    </a:solidFill>
                  </a:rPr>
                  <a:t> have not yet moved</a:t>
                </a:r>
              </a:p>
              <a:p>
                <a:pPr marL="914400" lvl="2" indent="0">
                  <a:buNone/>
                </a:pPr>
                <a:endParaRPr lang="en-GB" sz="700" dirty="0" smtClean="0">
                  <a:solidFill>
                    <a:schemeClr val="tx1"/>
                  </a:solidFill>
                  <a:sym typeface="Wingdings" pitchFamily="2" charset="2"/>
                </a:endParaRPr>
              </a:p>
              <a:p>
                <a:pPr lvl="2">
                  <a:buFont typeface="Wingdings"/>
                  <a:buChar char="à"/>
                </a:pPr>
                <a:r>
                  <a:rPr lang="en-GB" sz="1400" dirty="0" smtClean="0">
                    <a:solidFill>
                      <a:srgbClr val="FF0000"/>
                    </a:solidFill>
                    <a:sym typeface="Wingdings" pitchFamily="2" charset="2"/>
                  </a:rPr>
                  <a:t>“zone of avoidance” </a:t>
                </a:r>
              </a:p>
              <a:p>
                <a:pPr marL="914400" lvl="2" indent="0">
                  <a:buNone/>
                </a:pPr>
                <a:endParaRPr lang="en-GB" sz="700" dirty="0" smtClean="0">
                  <a:solidFill>
                    <a:srgbClr val="0000FF"/>
                  </a:solidFill>
                  <a:sym typeface="Wingdings" pitchFamily="2" charset="2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0" i="1" smtClean="0">
                              <a:solidFill>
                                <a:srgbClr val="FF0000"/>
                              </a:solidFill>
                              <a:latin typeface="Cambria Math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solidFill>
                                <a:srgbClr val="FF0000"/>
                              </a:solidFill>
                              <a:latin typeface="Cambria Math"/>
                              <a:sym typeface="Wingdings" pitchFamily="2" charset="2"/>
                            </a:rPr>
                            <m:t>𝑅</m:t>
                          </m:r>
                        </m:e>
                        <m:sub>
                          <m:r>
                            <a:rPr lang="en-GB" sz="1600" b="0" i="1" smtClean="0">
                              <a:solidFill>
                                <a:srgbClr val="FF0000"/>
                              </a:solidFill>
                              <a:latin typeface="Cambria Math"/>
                              <a:sym typeface="Wingdings" pitchFamily="2" charset="2"/>
                            </a:rPr>
                            <m:t>𝑚𝑖𝑛</m:t>
                          </m:r>
                        </m:sub>
                      </m:sSub>
                      <m:r>
                        <a:rPr lang="en-GB" sz="1600" b="0" i="1" smtClean="0">
                          <a:solidFill>
                            <a:srgbClr val="FF0000"/>
                          </a:solidFill>
                          <a:latin typeface="Cambria Math"/>
                          <a:sym typeface="Wingdings" pitchFamily="2" charset="2"/>
                        </a:rPr>
                        <m:t>∼</m:t>
                      </m:r>
                      <m:r>
                        <a:rPr lang="en-GB" sz="1600" b="0" i="1" smtClean="0">
                          <a:solidFill>
                            <a:srgbClr val="FF0000"/>
                          </a:solidFill>
                          <a:latin typeface="Cambria Math"/>
                          <a:sym typeface="Wingdings" pitchFamily="2" charset="2"/>
                        </a:rPr>
                        <m:t>𝑅</m:t>
                      </m:r>
                      <m:r>
                        <a:rPr lang="en-GB" sz="1600" b="0" i="1" smtClean="0">
                          <a:solidFill>
                            <a:srgbClr val="FF0000"/>
                          </a:solidFill>
                          <a:latin typeface="Cambria Math"/>
                          <a:sym typeface="Wingdings" pitchFamily="2" charset="2"/>
                        </a:rPr>
                        <m:t>(</m:t>
                      </m:r>
                      <m:sSub>
                        <m:sSubPr>
                          <m:ctrlPr>
                            <a:rPr lang="en-GB" sz="1600" b="0" i="1" smtClean="0">
                              <a:solidFill>
                                <a:srgbClr val="FF0000"/>
                              </a:solidFill>
                              <a:latin typeface="Cambria Math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solidFill>
                                <a:srgbClr val="FF0000"/>
                              </a:solidFill>
                              <a:latin typeface="Cambria Math"/>
                              <a:sym typeface="Wingdings" pitchFamily="2" charset="2"/>
                            </a:rPr>
                            <m:t>𝑡</m:t>
                          </m:r>
                        </m:e>
                        <m:sub>
                          <m:r>
                            <a:rPr lang="en-GB" sz="1600" b="0" i="1" smtClean="0">
                              <a:solidFill>
                                <a:srgbClr val="FF0000"/>
                              </a:solidFill>
                              <a:latin typeface="Cambria Math"/>
                              <a:sym typeface="Wingdings" pitchFamily="2" charset="2"/>
                            </a:rPr>
                            <m:t>𝐷𝐹</m:t>
                          </m:r>
                        </m:sub>
                      </m:sSub>
                      <m:r>
                        <a:rPr lang="en-GB" sz="1600" b="0" i="1" smtClean="0">
                          <a:solidFill>
                            <a:srgbClr val="FF0000"/>
                          </a:solidFill>
                          <a:latin typeface="Cambria Math"/>
                          <a:sym typeface="Wingdings" pitchFamily="2" charset="2"/>
                        </a:rPr>
                        <m:t>=</m:t>
                      </m:r>
                      <m:sSub>
                        <m:sSubPr>
                          <m:ctrlPr>
                            <a:rPr lang="en-GB" sz="1600" b="0" i="1" smtClean="0">
                              <a:solidFill>
                                <a:srgbClr val="FF0000"/>
                              </a:solidFill>
                              <a:latin typeface="Cambria Math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solidFill>
                                <a:srgbClr val="FF0000"/>
                              </a:solidFill>
                              <a:latin typeface="Cambria Math"/>
                              <a:sym typeface="Wingdings" pitchFamily="2" charset="2"/>
                            </a:rPr>
                            <m:t>𝑡</m:t>
                          </m:r>
                        </m:e>
                        <m:sub>
                          <m:r>
                            <a:rPr lang="en-GB" sz="1600" b="0" i="1" smtClean="0">
                              <a:solidFill>
                                <a:srgbClr val="FF0000"/>
                              </a:solidFill>
                              <a:latin typeface="Cambria Math"/>
                              <a:sym typeface="Wingdings" pitchFamily="2" charset="2"/>
                            </a:rPr>
                            <m:t>𝐺𝐶</m:t>
                          </m:r>
                        </m:sub>
                      </m:sSub>
                      <m:r>
                        <a:rPr lang="en-GB" sz="1600" b="0" i="1" smtClean="0">
                          <a:solidFill>
                            <a:srgbClr val="FF0000"/>
                          </a:solidFill>
                          <a:latin typeface="Cambria Math"/>
                          <a:sym typeface="Wingdings" pitchFamily="2" charset="2"/>
                        </a:rPr>
                        <m:t>) </m:t>
                      </m:r>
                    </m:oMath>
                  </m:oMathPara>
                </a14:m>
                <a:endParaRPr lang="en-GB" sz="1600" dirty="0" smtClean="0">
                  <a:solidFill>
                    <a:srgbClr val="FF0000"/>
                  </a:solidFill>
                </a:endParaRPr>
              </a:p>
              <a:p>
                <a:pPr marL="114300" indent="0">
                  <a:buNone/>
                </a:pPr>
                <a:endParaRPr lang="en-GB" sz="900" dirty="0" smtClean="0"/>
              </a:p>
              <a:p>
                <a:pPr lvl="2">
                  <a:buFont typeface="Wingdings"/>
                  <a:buChar char="à"/>
                </a:pPr>
                <a:r>
                  <a:rPr lang="en-GB" sz="1400" b="1" i="1" u="sng" dirty="0">
                    <a:solidFill>
                      <a:srgbClr val="FF0000"/>
                    </a:solidFill>
                    <a:sym typeface="Wingdings" pitchFamily="2" charset="2"/>
                  </a:rPr>
                  <a:t>P</a:t>
                </a:r>
                <a:r>
                  <a:rPr lang="en-GB" sz="1400" b="1" i="1" u="sng" dirty="0" smtClean="0">
                    <a:solidFill>
                      <a:srgbClr val="FF0000"/>
                    </a:solidFill>
                    <a:sym typeface="Wingdings" pitchFamily="2" charset="2"/>
                  </a:rPr>
                  <a:t>ure BIN-BSS populations should still be bimodal!</a:t>
                </a:r>
              </a:p>
              <a:p>
                <a:endParaRPr lang="en-GB" sz="1800" dirty="0" smtClean="0">
                  <a:sym typeface="Wingdings" pitchFamily="2" charset="2"/>
                </a:endParaRPr>
              </a:p>
              <a:p>
                <a:r>
                  <a:rPr lang="en-GB" sz="1800" dirty="0" smtClean="0">
                    <a:sym typeface="Wingdings" pitchFamily="2" charset="2"/>
                  </a:rPr>
                  <a:t>So why the need for COLL-BSS at all?</a:t>
                </a:r>
              </a:p>
              <a:p>
                <a:pPr lvl="1"/>
                <a:r>
                  <a:rPr lang="en-GB" sz="1400" dirty="0" smtClean="0">
                    <a:solidFill>
                      <a:schemeClr val="tx1"/>
                    </a:solidFill>
                    <a:sym typeface="Wingdings" pitchFamily="2" charset="2"/>
                  </a:rPr>
                  <a:t>Not enough BIN-BSS are born inside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/>
                            <a:sym typeface="Wingdings" pitchFamily="2" charset="2"/>
                          </a:rPr>
                          <m:t>𝑅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/>
                            <a:sym typeface="Wingdings" pitchFamily="2" charset="2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n-GB" sz="14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GB" sz="1400" u="sng" dirty="0" smtClean="0">
                    <a:solidFill>
                      <a:schemeClr val="tx1"/>
                    </a:solidFill>
                  </a:rPr>
                  <a:t>by assumption</a:t>
                </a:r>
              </a:p>
              <a:p>
                <a:pPr lvl="1"/>
                <a:r>
                  <a:rPr lang="en-GB" sz="1400" b="1" i="1" u="sng" dirty="0" smtClean="0">
                    <a:solidFill>
                      <a:srgbClr val="FF0000"/>
                    </a:solidFill>
                  </a:rPr>
                  <a:t>Centrally-peaked BIN-BSS birth distribution may also match data </a:t>
                </a:r>
                <a:r>
                  <a:rPr lang="en-GB" sz="1200" b="1" i="1" u="sng" dirty="0" smtClean="0">
                    <a:solidFill>
                      <a:srgbClr val="FF0000"/>
                    </a:solidFill>
                  </a:rPr>
                  <a:t>(Mapelli et al. 2004)</a:t>
                </a:r>
                <a:endParaRPr lang="en-GB" sz="2000" b="1" i="1" u="sng" dirty="0" smtClean="0">
                  <a:solidFill>
                    <a:srgbClr val="FF0000"/>
                  </a:solidFill>
                </a:endParaRPr>
              </a:p>
              <a:p>
                <a:endParaRPr lang="en-GB" sz="1600" dirty="0" smtClean="0">
                  <a:solidFill>
                    <a:srgbClr val="FF0000"/>
                  </a:solidFill>
                </a:endParaRPr>
              </a:p>
              <a:p>
                <a:r>
                  <a:rPr lang="en-GB" sz="1800" dirty="0" smtClean="0"/>
                  <a:t>Very different scenario from Davies et al. (2004)!</a:t>
                </a:r>
              </a:p>
              <a:p>
                <a:pPr lvl="1"/>
                <a:r>
                  <a:rPr lang="en-GB" sz="1400" dirty="0" smtClean="0">
                    <a:solidFill>
                      <a:srgbClr val="00CC00"/>
                    </a:solidFill>
                  </a:rPr>
                  <a:t>Both favour a combination of BIN-BSS &amp; COLL-BSS</a:t>
                </a:r>
              </a:p>
              <a:p>
                <a:pPr lvl="1"/>
                <a:r>
                  <a:rPr lang="en-GB" sz="1400" dirty="0" smtClean="0">
                    <a:solidFill>
                      <a:srgbClr val="0000FF"/>
                    </a:solidFill>
                  </a:rPr>
                  <a:t>Davies et al. (2004): different channels dominate in different GCs</a:t>
                </a:r>
              </a:p>
              <a:p>
                <a:pPr lvl="1"/>
                <a:r>
                  <a:rPr lang="en-GB" sz="1400" dirty="0" smtClean="0">
                    <a:solidFill>
                      <a:srgbClr val="FF0000"/>
                    </a:solidFill>
                  </a:rPr>
                  <a:t>Mapelli et al. (2006): different channels dominate in different locations within a given GC </a:t>
                </a:r>
                <a:endParaRPr lang="en-GB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3568" y="1340768"/>
                <a:ext cx="8064896" cy="4968552"/>
              </a:xfrm>
              <a:blipFill rotWithShape="1">
                <a:blip r:embed="rId4"/>
                <a:stretch>
                  <a:fillRect l="-605" t="-4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855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50" y="4105880"/>
            <a:ext cx="4175390" cy="22034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50181"/>
            <a:ext cx="4221117" cy="22548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48627" y="1484784"/>
            <a:ext cx="1574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Myriad Pro" pitchFamily="34" charset="0"/>
              </a:rPr>
              <a:t>Davies et al. (2004)</a:t>
            </a:r>
            <a:endParaRPr lang="en-GB" sz="1400" dirty="0">
              <a:latin typeface="Myriad Pro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55576" y="1412776"/>
            <a:ext cx="4516369" cy="489654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624"/>
            <a:ext cx="7772400" cy="11430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GB" sz="2600" dirty="0" smtClean="0"/>
              <a:t>The Search for the Smoking Gun Correlation II: </a:t>
            </a:r>
            <a:br>
              <a:rPr lang="en-GB" sz="2600" dirty="0" smtClean="0"/>
            </a:br>
            <a:r>
              <a:rPr lang="en-GB" sz="2600" dirty="0" smtClean="0"/>
              <a:t>An Obvious Idea</a:t>
            </a:r>
            <a:endParaRPr lang="en-GB" sz="2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292080" y="1517104"/>
                <a:ext cx="3672408" cy="4648200"/>
              </a:xfrm>
            </p:spPr>
            <p:txBody>
              <a:bodyPr/>
              <a:lstStyle/>
              <a:p>
                <a:r>
                  <a:rPr lang="en-GB" sz="1800" dirty="0" smtClean="0"/>
                  <a:t>Does the lack of global correlations  arise because </a:t>
                </a:r>
                <a:r>
                  <a:rPr lang="en-GB" sz="1800" i="1" u="sng" dirty="0" smtClean="0"/>
                  <a:t>both</a:t>
                </a:r>
                <a:r>
                  <a:rPr lang="en-GB" sz="1800" dirty="0" smtClean="0"/>
                  <a:t> channels contribute?</a:t>
                </a:r>
              </a:p>
              <a:p>
                <a:endParaRPr lang="en-GB" sz="1800" dirty="0" smtClean="0"/>
              </a:p>
              <a:p>
                <a:r>
                  <a:rPr lang="en-GB" sz="1800" dirty="0" smtClean="0">
                    <a:solidFill>
                      <a:srgbClr val="0000FF"/>
                    </a:solidFill>
                  </a:rPr>
                  <a:t>Well, if collisions dominate anywhere, it’s in GC cores!</a:t>
                </a:r>
              </a:p>
              <a:p>
                <a:pPr marL="0" indent="0">
                  <a:buNone/>
                </a:pPr>
                <a:endParaRPr lang="en-GB" sz="1800" dirty="0" smtClean="0">
                  <a:solidFill>
                    <a:srgbClr val="0000FF"/>
                  </a:solidFill>
                </a:endParaRPr>
              </a:p>
              <a:p>
                <a:pPr lvl="1">
                  <a:buFont typeface="Wingdings"/>
                  <a:buChar char="à"/>
                </a:pPr>
                <a:r>
                  <a:rPr lang="en-GB" sz="1800" dirty="0" smtClean="0">
                    <a:solidFill>
                      <a:srgbClr val="0000FF"/>
                    </a:solidFill>
                    <a:sym typeface="Wingdings" pitchFamily="2" charset="2"/>
                  </a:rPr>
                  <a:t>T</a:t>
                </a:r>
                <a:r>
                  <a:rPr lang="en-GB" sz="1800" dirty="0" smtClean="0">
                    <a:solidFill>
                      <a:srgbClr val="0000FF"/>
                    </a:solidFill>
                  </a:rPr>
                  <a:t>ry correlating </a:t>
                </a:r>
              </a:p>
              <a:p>
                <a:pPr marL="0" indent="0">
                  <a:buNone/>
                </a:pPr>
                <a:endParaRPr lang="en-GB" sz="1800" b="0" i="1" dirty="0" smtClean="0">
                  <a:solidFill>
                    <a:srgbClr val="0000FF"/>
                  </a:solidFill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GB" sz="2000" i="1" dirty="0">
                    <a:solidFill>
                      <a:srgbClr val="0000FF"/>
                    </a:solidFill>
                    <a:latin typeface="Cambria Math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𝐵𝑆𝑆</m:t>
                        </m:r>
                        <m:r>
                          <a:rPr lang="en-GB" sz="20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20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𝑐𝑜𝑟𝑒</m:t>
                        </m:r>
                      </m:sub>
                    </m:sSub>
                  </m:oMath>
                </a14:m>
                <a:r>
                  <a:rPr lang="en-GB" sz="2000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GB" sz="2000" dirty="0" err="1" smtClean="0">
                    <a:solidFill>
                      <a:srgbClr val="0000FF"/>
                    </a:solidFill>
                  </a:rPr>
                  <a:t>vs</a:t>
                </a:r>
                <a:r>
                  <a:rPr lang="en-GB" sz="2000" dirty="0" smtClean="0">
                    <a:solidFill>
                      <a:srgbClr val="0000FF"/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b="0" i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Γ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𝑐𝑜𝑙𝑙</m:t>
                        </m:r>
                      </m:sub>
                    </m:sSub>
                  </m:oMath>
                </a14:m>
                <a:endParaRPr lang="en-GB" sz="200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400" dirty="0">
                    <a:solidFill>
                      <a:srgbClr val="0000FF"/>
                    </a:solidFill>
                  </a:rPr>
                  <a:t> </a:t>
                </a:r>
                <a:r>
                  <a:rPr lang="en-GB" sz="1400" dirty="0" smtClean="0">
                    <a:solidFill>
                      <a:srgbClr val="0000FF"/>
                    </a:solidFill>
                  </a:rPr>
                  <a:t>   </a:t>
                </a:r>
              </a:p>
              <a:p>
                <a:pPr marL="0" indent="0">
                  <a:buNone/>
                </a:pPr>
                <a:r>
                  <a:rPr lang="en-GB" sz="1400" dirty="0">
                    <a:solidFill>
                      <a:srgbClr val="0000FF"/>
                    </a:solidFill>
                  </a:rPr>
                  <a:t> </a:t>
                </a:r>
                <a:r>
                  <a:rPr lang="en-GB" sz="1400" dirty="0" smtClean="0">
                    <a:solidFill>
                      <a:srgbClr val="0000FF"/>
                    </a:solidFill>
                  </a:rPr>
                  <a:t>            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(Leigh, Sills &amp; </a:t>
                </a:r>
                <a:r>
                  <a:rPr lang="en-GB" sz="1200" dirty="0" err="1" smtClean="0">
                    <a:solidFill>
                      <a:srgbClr val="0000FF"/>
                    </a:solidFill>
                  </a:rPr>
                  <a:t>Knigge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 2007; </a:t>
                </a:r>
              </a:p>
              <a:p>
                <a:pPr marL="0" indent="0">
                  <a:buNone/>
                </a:pPr>
                <a:r>
                  <a:rPr lang="en-GB" sz="1200" dirty="0">
                    <a:solidFill>
                      <a:srgbClr val="0000FF"/>
                    </a:solidFill>
                  </a:rPr>
                  <a:t>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                 </a:t>
                </a:r>
                <a:r>
                  <a:rPr lang="en-GB" sz="1200" dirty="0" err="1" smtClean="0">
                    <a:solidFill>
                      <a:srgbClr val="0000FF"/>
                    </a:solidFill>
                  </a:rPr>
                  <a:t>Knigge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, Leigh &amp; Sills 2009)</a:t>
                </a:r>
              </a:p>
              <a:p>
                <a:endParaRPr lang="en-GB" sz="1800" dirty="0" smtClean="0"/>
              </a:p>
              <a:p>
                <a:r>
                  <a:rPr lang="en-GB" sz="1800" dirty="0" smtClean="0"/>
                  <a:t>!&amp;%$£!!!!</a:t>
                </a:r>
              </a:p>
              <a:p>
                <a:endParaRPr lang="en-GB" sz="18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92080" y="1517104"/>
                <a:ext cx="3672408" cy="4648200"/>
              </a:xfrm>
              <a:blipFill rotWithShape="1">
                <a:blip r:embed="rId4"/>
                <a:stretch>
                  <a:fillRect l="-1327" t="-525" b="-13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University of Southampton</a:t>
            </a:r>
          </a:p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School of Physics &amp; </a:t>
            </a:r>
            <a:r>
              <a:rPr lang="en-GB" dirty="0" err="1" smtClean="0">
                <a:latin typeface="Myriad Pro" pitchFamily="34" charset="0"/>
              </a:rPr>
              <a:t>Astronoy</a:t>
            </a:r>
            <a:endParaRPr lang="en-GB" dirty="0">
              <a:latin typeface="Myriad Pro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4" y="2080593"/>
            <a:ext cx="5215111" cy="38086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60098" y="1772816"/>
            <a:ext cx="2180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>
                <a:latin typeface="Myriad Pro" pitchFamily="34" charset="0"/>
              </a:rPr>
              <a:t>Knigge</a:t>
            </a:r>
            <a:r>
              <a:rPr lang="en-GB" sz="1400" dirty="0" smtClean="0">
                <a:latin typeface="Myriad Pro" pitchFamily="34" charset="0"/>
              </a:rPr>
              <a:t>, Leigh &amp; Sills (2009)</a:t>
            </a:r>
            <a:endParaRPr lang="en-GB" sz="1400" dirty="0">
              <a:latin typeface="Myriad Pro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6084168" y="4221088"/>
            <a:ext cx="2232248" cy="648072"/>
          </a:xfrm>
          <a:prstGeom prst="roundRect">
            <a:avLst/>
          </a:prstGeom>
          <a:noFill/>
          <a:ln w="508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62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624"/>
            <a:ext cx="7772400" cy="11430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GB" sz="2600" dirty="0" smtClean="0"/>
              <a:t>The Search for the Smoking Gun Correlation II:</a:t>
            </a:r>
            <a:br>
              <a:rPr lang="en-GB" sz="2600" dirty="0" smtClean="0"/>
            </a:br>
            <a:r>
              <a:rPr lang="en-GB" sz="2600" dirty="0" smtClean="0"/>
              <a:t>A Last-Ditch Attempt</a:t>
            </a:r>
            <a:endParaRPr lang="en-GB" sz="2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436096" y="1484784"/>
                <a:ext cx="3707904" cy="5040560"/>
              </a:xfrm>
            </p:spPr>
            <p:txBody>
              <a:bodyPr/>
              <a:lstStyle/>
              <a:p>
                <a:r>
                  <a:rPr lang="en-GB" sz="1800" dirty="0" smtClean="0"/>
                  <a:t>May as well also try binaries</a:t>
                </a:r>
              </a:p>
              <a:p>
                <a:endParaRPr lang="en-GB" sz="1050" b="0" i="1" dirty="0">
                  <a:latin typeface="Cambria Math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GB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𝐵𝑆𝑆</m:t>
                        </m:r>
                        <m:r>
                          <a:rPr lang="en-GB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𝑐𝑜𝑟𝑒</m:t>
                        </m:r>
                      </m:sub>
                    </m:sSub>
                  </m:oMath>
                </a14:m>
                <a:r>
                  <a:rPr lang="en-GB" sz="18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GB" sz="1800" dirty="0" err="1" smtClean="0">
                    <a:solidFill>
                      <a:srgbClr val="FF0000"/>
                    </a:solidFill>
                  </a:rPr>
                  <a:t>vs</a:t>
                </a:r>
                <a:r>
                  <a:rPr lang="en-GB" sz="18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GB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𝑏𝑖𝑛</m:t>
                        </m:r>
                        <m:r>
                          <a:rPr lang="en-GB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𝑐𝑜𝑟𝑒</m:t>
                        </m:r>
                      </m:sub>
                    </m:sSub>
                  </m:oMath>
                </a14:m>
                <a:endParaRPr lang="en-GB" sz="1800" dirty="0" smtClean="0">
                  <a:solidFill>
                    <a:srgbClr val="FF0000"/>
                  </a:solidFill>
                </a:endParaRPr>
              </a:p>
              <a:p>
                <a:endParaRPr lang="en-GB" sz="500" dirty="0"/>
              </a:p>
              <a:p>
                <a:endParaRPr lang="en-GB" sz="1800" dirty="0" smtClean="0"/>
              </a:p>
              <a:p>
                <a:r>
                  <a:rPr lang="en-GB" sz="1800" dirty="0" smtClean="0"/>
                  <a:t>Since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GB" sz="1800" b="0" i="1" smtClean="0">
                            <a:latin typeface="Cambria Math"/>
                          </a:rPr>
                          <m:t>𝑏𝑖𝑛</m:t>
                        </m:r>
                        <m:r>
                          <a:rPr lang="en-GB" sz="1800" b="0" i="1" smtClean="0">
                            <a:latin typeface="Cambria Math"/>
                          </a:rPr>
                          <m:t>,</m:t>
                        </m:r>
                        <m:r>
                          <a:rPr lang="en-GB" sz="1800" b="0" i="1" smtClean="0">
                            <a:latin typeface="Cambria Math"/>
                          </a:rPr>
                          <m:t>𝑐𝑜𝑟𝑒</m:t>
                        </m:r>
                      </m:sub>
                    </m:sSub>
                  </m:oMath>
                </a14:m>
                <a:r>
                  <a:rPr lang="en-GB" sz="1800" dirty="0" smtClean="0"/>
                  <a:t> was unavailable for most GCs  in 2009, try</a:t>
                </a:r>
              </a:p>
              <a:p>
                <a:endParaRPr lang="en-GB" sz="18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𝑵</m:t>
                        </m:r>
                      </m:e>
                      <m:sub>
                        <m:r>
                          <a:rPr lang="en-GB" sz="1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𝑩𝑺𝑺</m:t>
                        </m:r>
                        <m:r>
                          <a:rPr lang="en-GB" sz="1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1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𝒄𝒐𝒓𝒆</m:t>
                        </m:r>
                      </m:sub>
                    </m:sSub>
                  </m:oMath>
                </a14:m>
                <a:r>
                  <a:rPr lang="en-GB" sz="18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GB" sz="1800" b="1" dirty="0" err="1" smtClean="0">
                    <a:solidFill>
                      <a:srgbClr val="FF0000"/>
                    </a:solidFill>
                  </a:rPr>
                  <a:t>vs</a:t>
                </a:r>
                <a:r>
                  <a:rPr lang="en-GB" sz="1800" b="1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𝑴</m:t>
                        </m:r>
                      </m:e>
                      <m:sub>
                        <m:r>
                          <a:rPr lang="en-GB" sz="1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𝒄𝒐𝒓𝒆</m:t>
                        </m:r>
                      </m:sub>
                    </m:sSub>
                  </m:oMath>
                </a14:m>
                <a:endParaRPr lang="en-GB" sz="1800" b="1" dirty="0" smtClean="0">
                  <a:solidFill>
                    <a:srgbClr val="FF0000"/>
                  </a:solidFill>
                </a:endParaRPr>
              </a:p>
              <a:p>
                <a:endParaRPr lang="en-GB" sz="1800" dirty="0" smtClean="0"/>
              </a:p>
              <a:p>
                <a:endParaRPr lang="en-GB" sz="1800" dirty="0" smtClean="0"/>
              </a:p>
              <a:p>
                <a:r>
                  <a:rPr lang="en-GB" sz="1800" dirty="0" smtClean="0"/>
                  <a:t>What the !&amp;*£$!!!!????</a:t>
                </a:r>
              </a:p>
              <a:p>
                <a:endParaRPr lang="en-GB" sz="1800" dirty="0"/>
              </a:p>
              <a:p>
                <a:r>
                  <a:rPr lang="en-GB" sz="1800" i="1" dirty="0" smtClean="0">
                    <a:solidFill>
                      <a:srgbClr val="FF0000"/>
                    </a:solidFill>
                  </a:rPr>
                  <a:t>Does the binary channel dominate even in GC cores?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36096" y="1484784"/>
                <a:ext cx="3707904" cy="5040560"/>
              </a:xfrm>
              <a:blipFill rotWithShape="1">
                <a:blip r:embed="rId2"/>
                <a:stretch>
                  <a:fillRect l="-1480" t="-484" r="-1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University of Southampton</a:t>
            </a:r>
          </a:p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School of Physics &amp; </a:t>
            </a:r>
            <a:r>
              <a:rPr lang="en-GB" dirty="0" err="1" smtClean="0">
                <a:latin typeface="Myriad Pro" pitchFamily="34" charset="0"/>
              </a:rPr>
              <a:t>Astronoy</a:t>
            </a:r>
            <a:endParaRPr lang="en-GB" dirty="0">
              <a:latin typeface="Myriad Pro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988840"/>
            <a:ext cx="5181534" cy="38086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51049" y="1700808"/>
            <a:ext cx="2180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>
                <a:latin typeface="Myriad Pro" pitchFamily="34" charset="0"/>
              </a:rPr>
              <a:t>Knigge</a:t>
            </a:r>
            <a:r>
              <a:rPr lang="en-GB" sz="1400" dirty="0" smtClean="0">
                <a:latin typeface="Myriad Pro" pitchFamily="34" charset="0"/>
              </a:rPr>
              <a:t>, Leigh &amp; Sills (2009)</a:t>
            </a:r>
            <a:endParaRPr lang="en-GB" sz="1400" dirty="0">
              <a:latin typeface="Myriad Pro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6084168" y="1988840"/>
            <a:ext cx="2376264" cy="504056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6084168" y="3645024"/>
            <a:ext cx="2376264" cy="504056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57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" y="2204864"/>
            <a:ext cx="4491679" cy="33015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84034" y="1969095"/>
            <a:ext cx="2180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>
                <a:latin typeface="Myriad Pro" pitchFamily="34" charset="0"/>
              </a:rPr>
              <a:t>Knigge</a:t>
            </a:r>
            <a:r>
              <a:rPr lang="en-GB" sz="1400" dirty="0" smtClean="0">
                <a:latin typeface="Myriad Pro" pitchFamily="34" charset="0"/>
              </a:rPr>
              <a:t>, Leigh &amp; Sills (2009)</a:t>
            </a:r>
            <a:endParaRPr lang="en-GB" sz="1400" dirty="0">
              <a:latin typeface="Myriad Pro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 smtClean="0"/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/>
                          </a:rPr>
                          <m:t>𝑵</m:t>
                        </m:r>
                      </m:e>
                      <m:sub>
                        <m:r>
                          <a:rPr lang="en-GB" b="1" i="1" smtClean="0">
                            <a:latin typeface="Cambria Math"/>
                          </a:rPr>
                          <m:t>𝑩𝑺𝑺</m:t>
                        </m:r>
                        <m:r>
                          <a:rPr lang="en-GB" b="1" i="1" smtClean="0">
                            <a:latin typeface="Cambria Math"/>
                          </a:rPr>
                          <m:t>,</m:t>
                        </m:r>
                        <m:r>
                          <a:rPr lang="en-GB" b="1" i="1" smtClean="0">
                            <a:latin typeface="Cambria Math"/>
                          </a:rPr>
                          <m:t>𝒄𝒐𝒓𝒆</m:t>
                        </m:r>
                      </m:sub>
                    </m:sSub>
                  </m:oMath>
                </a14:m>
                <a:r>
                  <a:rPr lang="en-GB" dirty="0" smtClean="0"/>
                  <a:t>  </a:t>
                </a:r>
                <a:r>
                  <a:rPr lang="en-GB" dirty="0" err="1" smtClean="0"/>
                  <a:t>vs</a:t>
                </a:r>
                <a:r>
                  <a:rPr lang="en-GB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/>
                          </a:rPr>
                          <m:t>𝑴</m:t>
                        </m:r>
                      </m:e>
                      <m:sub>
                        <m:r>
                          <a:rPr lang="en-GB" b="1" i="1" smtClean="0">
                            <a:latin typeface="Cambria Math"/>
                          </a:rPr>
                          <m:t>𝒄𝒐𝒓𝒆</m:t>
                        </m:r>
                      </m:sub>
                    </m:sSub>
                  </m:oMath>
                </a14:m>
                <a:r>
                  <a:rPr lang="en-GB" dirty="0" smtClean="0"/>
                  <a:t> correlation</a:t>
                </a:r>
                <a:endParaRPr lang="en-GB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646240" y="1268760"/>
                <a:ext cx="4390256" cy="5040560"/>
              </a:xfrm>
            </p:spPr>
            <p:txBody>
              <a:bodyPr/>
              <a:lstStyle/>
              <a:p>
                <a:r>
                  <a:rPr lang="en-GB" sz="1800" dirty="0" smtClean="0"/>
                  <a:t>The correlation is strongly sub-linear</a:t>
                </a:r>
              </a:p>
              <a:p>
                <a:endParaRPr lang="en-GB" sz="1200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𝐵𝑆𝑆</m:t>
                        </m:r>
                        <m: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𝑐𝑜𝑟𝑒</m:t>
                        </m:r>
                      </m:sub>
                    </m:sSub>
                    <m:r>
                      <a:rPr lang="en-GB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∝</m:t>
                    </m:r>
                    <m:sSubSup>
                      <m:sSubSupPr>
                        <m:ctrlP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𝑐𝑜𝑟𝑒</m:t>
                        </m:r>
                      </m:sub>
                      <m:sup>
                        <m: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0.4</m:t>
                        </m:r>
                      </m:sup>
                    </m:sSubSup>
                  </m:oMath>
                </a14:m>
                <a:r>
                  <a:rPr lang="en-GB" sz="2000" dirty="0" smtClean="0">
                    <a:solidFill>
                      <a:srgbClr val="FF0000"/>
                    </a:solidFill>
                  </a:rPr>
                  <a:t> </a:t>
                </a:r>
              </a:p>
              <a:p>
                <a:pPr marL="0" indent="0" algn="ctr">
                  <a:buNone/>
                </a:pPr>
                <a:endParaRPr lang="en-GB" sz="1400" dirty="0" smtClean="0"/>
              </a:p>
              <a:p>
                <a:r>
                  <a:rPr lang="en-GB" sz="1800" dirty="0" smtClean="0"/>
                  <a:t>Simplest interpretation (prediction!)</a:t>
                </a:r>
              </a:p>
              <a:p>
                <a:pPr lvl="1"/>
                <a:endParaRPr lang="en-GB" sz="1400" dirty="0"/>
              </a:p>
              <a:p>
                <a:pPr marL="457200" lvl="1" indent="0">
                  <a:buNone/>
                </a:pPr>
                <a:r>
                  <a:rPr lang="en-GB" sz="1800" b="0" dirty="0" smtClean="0">
                    <a:solidFill>
                      <a:schemeClr val="tx1"/>
                    </a:solidFill>
                  </a:rPr>
                  <a:t>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GB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𝑏𝑖𝑛</m:t>
                        </m:r>
                        <m:r>
                          <a:rPr lang="en-GB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𝑐𝑜𝑟𝑒</m:t>
                        </m:r>
                        <m:r>
                          <a:rPr lang="en-GB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</m:sub>
                    </m:sSub>
                    <m:r>
                      <a:rPr lang="en-GB" sz="1800" b="0" i="1" smtClean="0">
                        <a:solidFill>
                          <a:schemeClr val="tx1"/>
                        </a:solidFill>
                        <a:latin typeface="Cambria Math"/>
                      </a:rPr>
                      <m:t>∝</m:t>
                    </m:r>
                    <m:sSubSup>
                      <m:sSubSupPr>
                        <m:ctrlPr>
                          <a:rPr lang="en-GB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GB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GB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𝑐𝑜𝑟𝑒</m:t>
                        </m:r>
                      </m:sub>
                      <m:sup>
                        <m:r>
                          <a:rPr lang="en-GB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−0.6</m:t>
                        </m:r>
                      </m:sup>
                    </m:sSubSup>
                  </m:oMath>
                </a14:m>
                <a:endParaRPr lang="en-GB" sz="1200" dirty="0" smtClean="0">
                  <a:solidFill>
                    <a:schemeClr val="tx1"/>
                  </a:solidFill>
                </a:endParaRPr>
              </a:p>
              <a:p>
                <a:pPr lvl="1"/>
                <a:endParaRPr lang="en-GB" sz="1400" dirty="0" smtClean="0"/>
              </a:p>
              <a:p>
                <a:pPr marL="57150" indent="0">
                  <a:buNone/>
                </a:pPr>
                <a:r>
                  <a:rPr lang="en-GB" sz="1800" dirty="0"/>
                  <a:t> </a:t>
                </a:r>
                <a:r>
                  <a:rPr lang="en-GB" sz="1800" dirty="0" smtClean="0"/>
                  <a:t>    then</a:t>
                </a:r>
                <a:endParaRPr lang="en-GB" sz="2200" dirty="0" smtClean="0"/>
              </a:p>
              <a:p>
                <a:pPr marL="0" indent="0">
                  <a:buNone/>
                </a:pPr>
                <a:endParaRPr lang="en-GB" sz="1000" b="0" i="1" dirty="0" smtClean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GB" sz="1800" b="0" dirty="0" smtClean="0"/>
                  <a:t>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GB" sz="1800" b="0" i="1" smtClean="0">
                            <a:latin typeface="Cambria Math"/>
                          </a:rPr>
                          <m:t>𝐵𝑆𝑆</m:t>
                        </m:r>
                        <m:r>
                          <a:rPr lang="en-GB" sz="1800" b="0" i="1" smtClean="0">
                            <a:latin typeface="Cambria Math"/>
                          </a:rPr>
                          <m:t>,</m:t>
                        </m:r>
                        <m:r>
                          <a:rPr lang="en-GB" sz="1800" b="0" i="1" smtClean="0">
                            <a:latin typeface="Cambria Math"/>
                          </a:rPr>
                          <m:t>𝑐𝑜𝑟𝑒</m:t>
                        </m:r>
                      </m:sub>
                    </m:sSub>
                    <m:r>
                      <a:rPr lang="en-GB" sz="1800" b="0" i="1" smtClean="0">
                        <a:latin typeface="Cambria Math"/>
                      </a:rPr>
                      <m:t>∝</m:t>
                    </m:r>
                    <m:sSub>
                      <m:sSubPr>
                        <m:ctrlPr>
                          <a:rPr lang="en-GB" sz="1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GB" sz="1800" b="0" i="1" smtClean="0">
                            <a:latin typeface="Cambria Math"/>
                          </a:rPr>
                          <m:t>𝑏𝑖𝑛</m:t>
                        </m:r>
                        <m:r>
                          <a:rPr lang="en-GB" sz="1800" b="0" i="1" smtClean="0">
                            <a:latin typeface="Cambria Math"/>
                          </a:rPr>
                          <m:t>,</m:t>
                        </m:r>
                        <m:r>
                          <a:rPr lang="en-GB" sz="1800" b="0" i="1" smtClean="0">
                            <a:latin typeface="Cambria Math"/>
                          </a:rPr>
                          <m:t>𝑐𝑜𝑟𝑒</m:t>
                        </m:r>
                      </m:sub>
                    </m:sSub>
                  </m:oMath>
                </a14:m>
                <a:endParaRPr lang="en-GB" sz="1800" b="0" i="1" dirty="0" smtClean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GB" sz="1800" b="0" dirty="0" smtClean="0"/>
                  <a:t>	                   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/>
                      </a:rPr>
                      <m:t>∝</m:t>
                    </m:r>
                    <m:sSub>
                      <m:sSubPr>
                        <m:ctrlPr>
                          <a:rPr lang="en-GB" sz="1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GB" sz="1800" b="0" i="1" smtClean="0">
                            <a:latin typeface="Cambria Math"/>
                          </a:rPr>
                          <m:t>𝑏𝑖𝑛</m:t>
                        </m:r>
                        <m:r>
                          <a:rPr lang="en-GB" sz="1800" b="0" i="1" smtClean="0">
                            <a:latin typeface="Cambria Math"/>
                          </a:rPr>
                          <m:t>,</m:t>
                        </m:r>
                        <m:r>
                          <a:rPr lang="en-GB" sz="1800" b="0" i="1" smtClean="0">
                            <a:latin typeface="Cambria Math"/>
                          </a:rPr>
                          <m:t>𝑐𝑜𝑟𝑒</m:t>
                        </m:r>
                      </m:sub>
                    </m:sSub>
                    <m:sSub>
                      <m:sSubPr>
                        <m:ctrlPr>
                          <a:rPr lang="en-GB" sz="1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GB" sz="1800" b="0" i="1" smtClean="0">
                            <a:latin typeface="Cambria Math"/>
                          </a:rPr>
                          <m:t>𝑐𝑜𝑟𝑒</m:t>
                        </m:r>
                      </m:sub>
                    </m:sSub>
                  </m:oMath>
                </a14:m>
                <a:endParaRPr lang="en-GB" sz="1800" b="0" i="1" dirty="0" smtClean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GB" sz="1800" b="0" dirty="0" smtClean="0"/>
                  <a:t>	                   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/>
                      </a:rPr>
                      <m:t>∝</m:t>
                    </m:r>
                    <m:sSubSup>
                      <m:sSubSupPr>
                        <m:ctrlPr>
                          <a:rPr lang="en-GB" sz="1800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GB" sz="1800" b="0" i="1" smtClean="0"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GB" sz="1800" b="0" i="1" smtClean="0">
                            <a:latin typeface="Cambria Math"/>
                          </a:rPr>
                          <m:t>𝑐𝑜𝑟𝑒</m:t>
                        </m:r>
                      </m:sub>
                      <m:sup>
                        <m:r>
                          <a:rPr lang="en-GB" sz="1800" b="0" i="1" smtClean="0">
                            <a:latin typeface="Cambria Math"/>
                          </a:rPr>
                          <m:t>0.4</m:t>
                        </m:r>
                      </m:sup>
                    </m:sSubSup>
                  </m:oMath>
                </a14:m>
                <a:endParaRPr lang="en-GB" sz="1800" dirty="0" smtClean="0"/>
              </a:p>
              <a:p>
                <a:endParaRPr lang="en-GB" sz="1200" dirty="0" smtClean="0"/>
              </a:p>
              <a:p>
                <a:endParaRPr lang="en-GB" sz="1200" dirty="0" smtClean="0"/>
              </a:p>
              <a:p>
                <a:r>
                  <a:rPr lang="en-GB" sz="1800" dirty="0" smtClean="0"/>
                  <a:t>Any evidence for all this (in 2009)?</a:t>
                </a:r>
              </a:p>
              <a:p>
                <a:pPr lvl="1"/>
                <a:r>
                  <a:rPr lang="en-GB" sz="1600" dirty="0" smtClean="0"/>
                  <a:t>Hints! </a:t>
                </a:r>
                <a:r>
                  <a:rPr lang="en-GB" sz="1200" dirty="0" smtClean="0"/>
                  <a:t>(</a:t>
                </a:r>
                <a:r>
                  <a:rPr lang="en-GB" sz="1200" dirty="0" err="1" smtClean="0"/>
                  <a:t>Sollima</a:t>
                </a:r>
                <a:r>
                  <a:rPr lang="en-GB" sz="1200" dirty="0" smtClean="0"/>
                  <a:t> et al. 2007/8; Milone et al. 2008)</a:t>
                </a:r>
                <a:endParaRPr lang="en-GB" sz="14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46240" y="1268760"/>
                <a:ext cx="4390256" cy="5040560"/>
              </a:xfrm>
              <a:blipFill rotWithShape="1">
                <a:blip r:embed="rId4"/>
                <a:stretch>
                  <a:fillRect l="-1111" t="-484" b="-9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University of Southampton</a:t>
            </a:r>
          </a:p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School of Physics &amp; </a:t>
            </a:r>
            <a:r>
              <a:rPr lang="en-GB" dirty="0" err="1" smtClean="0">
                <a:latin typeface="Myriad Pro" pitchFamily="34" charset="0"/>
              </a:rPr>
              <a:t>Astronoy</a:t>
            </a:r>
            <a:endParaRPr lang="en-GB" dirty="0">
              <a:latin typeface="Myriad Pro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5724128" y="1772816"/>
            <a:ext cx="2160240" cy="648072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5742058" y="2933909"/>
            <a:ext cx="2160240" cy="648072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508104" y="4149080"/>
            <a:ext cx="2808312" cy="1224136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5496" y="1844824"/>
            <a:ext cx="4673562" cy="38935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01" y="1844824"/>
            <a:ext cx="3807167" cy="3655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224207" y="5589240"/>
                <a:ext cx="7087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2400" b="1" i="1" smtClean="0">
                              <a:latin typeface="Cambria Math"/>
                            </a:rPr>
                            <m:t>𝑴</m:t>
                          </m:r>
                        </m:e>
                        <m:sub>
                          <m:r>
                            <a:rPr lang="en-GB" sz="2400" b="1" i="1" smtClean="0">
                              <a:latin typeface="Cambria Math"/>
                            </a:rPr>
                            <m:t>𝑽</m:t>
                          </m:r>
                        </m:sub>
                      </m:sSub>
                    </m:oMath>
                  </m:oMathPara>
                </a14:m>
                <a:endParaRPr lang="en-GB" sz="2400" b="1" dirty="0">
                  <a:latin typeface="Myriad Pro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207" y="5589240"/>
                <a:ext cx="708784" cy="461665"/>
              </a:xfrm>
              <a:prstGeom prst="rect">
                <a:avLst/>
              </a:prstGeom>
              <a:blipFill rotWithShape="1">
                <a:blip r:embed="rId6"/>
                <a:stretch>
                  <a:fillRect l="-862" b="-26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 rot="16200000">
                <a:off x="-474964" y="3363397"/>
                <a:ext cx="1354794" cy="477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2400" b="1" i="1" smtClean="0">
                              <a:latin typeface="Cambria Math"/>
                            </a:rPr>
                            <m:t>𝒇</m:t>
                          </m:r>
                        </m:e>
                        <m:sub>
                          <m:r>
                            <a:rPr lang="en-GB" sz="2400" b="1" i="1" smtClean="0">
                              <a:latin typeface="Cambria Math"/>
                            </a:rPr>
                            <m:t>𝒃𝒊𝒏</m:t>
                          </m:r>
                          <m:r>
                            <a:rPr lang="en-GB" sz="2400" b="1" i="1" smtClean="0">
                              <a:latin typeface="Cambria Math"/>
                            </a:rPr>
                            <m:t>,</m:t>
                          </m:r>
                          <m:r>
                            <a:rPr lang="en-GB" sz="2400" b="1" i="1" smtClean="0">
                              <a:latin typeface="Cambria Math"/>
                            </a:rPr>
                            <m:t>𝒄𝒐𝒓𝒆</m:t>
                          </m:r>
                        </m:sub>
                      </m:sSub>
                    </m:oMath>
                  </m:oMathPara>
                </a14:m>
                <a:endParaRPr lang="en-GB" sz="2400" b="1" dirty="0">
                  <a:latin typeface="Myriad Pro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474964" y="3363397"/>
                <a:ext cx="1354794" cy="477888"/>
              </a:xfrm>
              <a:prstGeom prst="rect">
                <a:avLst/>
              </a:prstGeom>
              <a:blipFill rotWithShape="1">
                <a:blip r:embed="rId7"/>
                <a:stretch>
                  <a:fillRect r="-15385" b="-27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2699561" y="1556792"/>
            <a:ext cx="1597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Myriad Pro" pitchFamily="34" charset="0"/>
              </a:rPr>
              <a:t>Milone et al. (2008)</a:t>
            </a:r>
            <a:endParaRPr lang="en-GB" sz="1400" dirty="0">
              <a:latin typeface="Myriad Pro" pitchFamily="34" charset="0"/>
            </a:endParaRPr>
          </a:p>
        </p:txBody>
      </p:sp>
      <p:pic>
        <p:nvPicPr>
          <p:cNvPr id="2052" name="Picture 4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4501064" cy="33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045134" y="5103721"/>
                <a:ext cx="1158714" cy="4135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2000" b="1" i="1" smtClean="0">
                              <a:latin typeface="Cambria Math"/>
                            </a:rPr>
                            <m:t>𝒇</m:t>
                          </m:r>
                        </m:e>
                        <m:sub>
                          <m:r>
                            <a:rPr lang="en-GB" sz="2000" b="1" i="1" smtClean="0">
                              <a:latin typeface="Cambria Math"/>
                            </a:rPr>
                            <m:t>𝒃𝒊𝒏</m:t>
                          </m:r>
                          <m:r>
                            <a:rPr lang="en-GB" sz="2000" b="1" i="1" smtClean="0">
                              <a:latin typeface="Cambria Math"/>
                            </a:rPr>
                            <m:t>, </m:t>
                          </m:r>
                          <m:r>
                            <a:rPr lang="en-GB" sz="2000" b="1" i="1" smtClean="0">
                              <a:latin typeface="Cambria Math"/>
                            </a:rPr>
                            <m:t>𝒄𝒐𝒓𝒆</m:t>
                          </m:r>
                        </m:sub>
                      </m:sSub>
                    </m:oMath>
                  </m:oMathPara>
                </a14:m>
                <a:endParaRPr lang="en-GB" sz="2000" b="1" dirty="0">
                  <a:latin typeface="Myriad Pro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5134" y="5103721"/>
                <a:ext cx="1158714" cy="413511"/>
              </a:xfrm>
              <a:prstGeom prst="rect">
                <a:avLst/>
              </a:prstGeom>
              <a:blipFill rotWithShape="1">
                <a:blip r:embed="rId9"/>
                <a:stretch>
                  <a:fillRect l="-524" b="-117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 rot="16200000">
                <a:off x="-269368" y="3276429"/>
                <a:ext cx="775597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2000" b="1" i="1" smtClean="0">
                              <a:latin typeface="Cambria Math"/>
                            </a:rPr>
                            <m:t>𝑭</m:t>
                          </m:r>
                        </m:e>
                        <m:sub>
                          <m:r>
                            <a:rPr lang="en-GB" sz="2000" b="1" i="1" smtClean="0">
                              <a:latin typeface="Cambria Math"/>
                            </a:rPr>
                            <m:t>𝑩𝑺𝑺</m:t>
                          </m:r>
                        </m:sub>
                      </m:sSub>
                    </m:oMath>
                  </m:oMathPara>
                </a14:m>
                <a:endParaRPr lang="en-GB" sz="2000" b="1" dirty="0">
                  <a:latin typeface="Myriad Pro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269368" y="3276429"/>
                <a:ext cx="775597" cy="400110"/>
              </a:xfrm>
              <a:prstGeom prst="rect">
                <a:avLst/>
              </a:prstGeom>
              <a:blipFill rotWithShape="1">
                <a:blip r:embed="rId10"/>
                <a:stretch>
                  <a:fillRect r="-30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3061915" y="1844824"/>
            <a:ext cx="16282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>
                <a:latin typeface="Myriad Pro" pitchFamily="34" charset="0"/>
              </a:rPr>
              <a:t>Sollima</a:t>
            </a:r>
            <a:r>
              <a:rPr lang="en-GB" sz="1400" dirty="0" smtClean="0">
                <a:latin typeface="Myriad Pro" pitchFamily="34" charset="0"/>
              </a:rPr>
              <a:t> et al. (2008)</a:t>
            </a:r>
            <a:endParaRPr lang="en-GB" sz="1400" dirty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97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 animBg="1"/>
      <p:bldP spid="7" grpId="0" animBg="1"/>
      <p:bldP spid="8" grpId="0" animBg="1"/>
      <p:bldP spid="9" grpId="0" animBg="1"/>
      <p:bldP spid="10" grpId="0"/>
      <p:bldP spid="12" grpId="0"/>
      <p:bldP spid="11" grpId="0"/>
      <p:bldP spid="13" grpId="0" animBg="1"/>
      <p:bldP spid="19" grpId="0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624"/>
            <a:ext cx="7772400" cy="11430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GB" dirty="0" smtClean="0"/>
              <a:t>So, it’s all binaries then?</a:t>
            </a:r>
            <a:br>
              <a:rPr lang="en-GB" dirty="0" smtClean="0"/>
            </a:br>
            <a:r>
              <a:rPr lang="en-GB" dirty="0" smtClean="0"/>
              <a:t>But w</a:t>
            </a:r>
            <a:r>
              <a:rPr lang="en-GB" sz="2400" dirty="0" smtClean="0"/>
              <a:t>hat about…</a:t>
            </a:r>
            <a:endParaRPr lang="en-GB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University of Southampton</a:t>
            </a:r>
          </a:p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School of Physics &amp; </a:t>
            </a:r>
            <a:r>
              <a:rPr lang="en-GB" dirty="0" err="1" smtClean="0">
                <a:latin typeface="Myriad Pro" pitchFamily="34" charset="0"/>
              </a:rPr>
              <a:t>Astronoy</a:t>
            </a:r>
            <a:endParaRPr lang="en-GB" dirty="0">
              <a:latin typeface="Myriad Pro" pitchFamily="34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932040" y="1340768"/>
            <a:ext cx="4211960" cy="5080248"/>
          </a:xfrm>
        </p:spPr>
        <p:txBody>
          <a:bodyPr/>
          <a:lstStyle/>
          <a:p>
            <a:pPr marL="179388" indent="-179388"/>
            <a:r>
              <a:rPr lang="en-GB" sz="1800" dirty="0" smtClean="0"/>
              <a:t>The double BSS sequence in M30    </a:t>
            </a:r>
            <a:r>
              <a:rPr lang="en-GB" sz="1400" dirty="0" smtClean="0"/>
              <a:t>(Ferraro et al. 2009)</a:t>
            </a:r>
            <a:endParaRPr lang="en-GB" sz="1800" dirty="0" smtClean="0"/>
          </a:p>
          <a:p>
            <a:endParaRPr lang="en-GB" sz="600" dirty="0" smtClean="0"/>
          </a:p>
          <a:p>
            <a:pPr marL="538163" lvl="1" indent="-269875"/>
            <a:r>
              <a:rPr lang="en-GB" sz="1600" dirty="0" smtClean="0"/>
              <a:t>Interpreted as:</a:t>
            </a:r>
          </a:p>
          <a:p>
            <a:pPr marL="717550" lvl="2" indent="-179388"/>
            <a:r>
              <a:rPr lang="en-GB" sz="1600" dirty="0" smtClean="0">
                <a:solidFill>
                  <a:srgbClr val="0000FF"/>
                </a:solidFill>
              </a:rPr>
              <a:t>Blue sequence: collisions</a:t>
            </a:r>
          </a:p>
          <a:p>
            <a:pPr marL="717550" lvl="2" indent="-179388"/>
            <a:r>
              <a:rPr lang="en-GB" sz="1600" dirty="0" smtClean="0">
                <a:solidFill>
                  <a:srgbClr val="FF0000"/>
                </a:solidFill>
              </a:rPr>
              <a:t>Red sequence: binaries</a:t>
            </a:r>
          </a:p>
          <a:p>
            <a:pPr marL="538163" lvl="1" indent="-269875"/>
            <a:endParaRPr lang="en-GB" sz="1600" dirty="0" smtClean="0"/>
          </a:p>
          <a:p>
            <a:pPr marL="538163" lvl="1" indent="-269875"/>
            <a:r>
              <a:rPr lang="en-GB" sz="1600" dirty="0" smtClean="0"/>
              <a:t>Why the clean separation?</a:t>
            </a:r>
          </a:p>
          <a:p>
            <a:pPr marL="717550" lvl="2" indent="-179388"/>
            <a:r>
              <a:rPr lang="en-GB" sz="1400" dirty="0" smtClean="0">
                <a:solidFill>
                  <a:srgbClr val="0000FF"/>
                </a:solidFill>
              </a:rPr>
              <a:t>COLL-BSS formed in a short burst during recent core collapse</a:t>
            </a:r>
          </a:p>
          <a:p>
            <a:pPr marL="717550" lvl="2" indent="-179388"/>
            <a:r>
              <a:rPr lang="en-GB" sz="1400" dirty="0" smtClean="0"/>
              <a:t>All share the same evolutionary stage</a:t>
            </a:r>
          </a:p>
          <a:p>
            <a:pPr lvl="1"/>
            <a:endParaRPr lang="en-GB" sz="1100" dirty="0" smtClean="0"/>
          </a:p>
          <a:p>
            <a:pPr marL="538163" lvl="1" indent="-269875"/>
            <a:r>
              <a:rPr lang="en-GB" sz="1600" dirty="0" smtClean="0"/>
              <a:t>Both </a:t>
            </a:r>
            <a:r>
              <a:rPr lang="en-GB" sz="1600" dirty="0" err="1" smtClean="0"/>
              <a:t>seq</a:t>
            </a:r>
            <a:r>
              <a:rPr lang="en-GB" sz="1400" dirty="0" err="1" smtClean="0"/>
              <a:t>s</a:t>
            </a:r>
            <a:r>
              <a:rPr lang="en-GB" sz="1600" dirty="0" smtClean="0"/>
              <a:t> present in most GCs?</a:t>
            </a:r>
            <a:endParaRPr lang="en-GB" sz="1600" dirty="0"/>
          </a:p>
          <a:p>
            <a:pPr marL="938213" lvl="2" indent="-269875"/>
            <a:r>
              <a:rPr lang="en-GB" sz="1400" dirty="0" smtClean="0"/>
              <a:t>Just happen to be distinct in M30…</a:t>
            </a:r>
          </a:p>
          <a:p>
            <a:pPr marL="938213" lvl="2" indent="-269875"/>
            <a:endParaRPr lang="en-GB" sz="1400" dirty="0" smtClean="0"/>
          </a:p>
          <a:p>
            <a:pPr marL="538163" lvl="1" indent="-269875"/>
            <a:r>
              <a:rPr lang="en-GB" sz="1600" dirty="0" smtClean="0"/>
              <a:t>However, BSS sample includes</a:t>
            </a:r>
          </a:p>
          <a:p>
            <a:pPr marL="938213" lvl="2" indent="-269875"/>
            <a:r>
              <a:rPr lang="en-GB" sz="1400" dirty="0" smtClean="0"/>
              <a:t>3 W </a:t>
            </a:r>
            <a:r>
              <a:rPr lang="en-GB" sz="1400" dirty="0" err="1" smtClean="0"/>
              <a:t>UMa</a:t>
            </a:r>
            <a:r>
              <a:rPr lang="en-GB" sz="1400" dirty="0" smtClean="0"/>
              <a:t> contact binaries</a:t>
            </a:r>
          </a:p>
          <a:p>
            <a:pPr marL="938213" lvl="2" indent="-269875"/>
            <a:r>
              <a:rPr lang="en-GB" sz="1400" dirty="0" smtClean="0"/>
              <a:t>2 other variables/binaries</a:t>
            </a:r>
          </a:p>
          <a:p>
            <a:pPr marL="938213" lvl="2" indent="-269875"/>
            <a:r>
              <a:rPr lang="en-GB" sz="1400" dirty="0" smtClean="0">
                <a:solidFill>
                  <a:srgbClr val="FF0000"/>
                </a:solidFill>
              </a:rPr>
              <a:t>One of each on COLL-BSS sequence</a:t>
            </a:r>
            <a:endParaRPr lang="en-GB" sz="10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" y="1484784"/>
            <a:ext cx="4767706" cy="468052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 bwMode="auto">
          <a:xfrm>
            <a:off x="1281731" y="2734056"/>
            <a:ext cx="1808941" cy="1883664"/>
          </a:xfrm>
          <a:custGeom>
            <a:avLst/>
            <a:gdLst>
              <a:gd name="connsiteX0" fmla="*/ 16717 w 2147269"/>
              <a:gd name="connsiteY0" fmla="*/ 0 h 2121408"/>
              <a:gd name="connsiteX1" fmla="*/ 16717 w 2147269"/>
              <a:gd name="connsiteY1" fmla="*/ 274320 h 2121408"/>
              <a:gd name="connsiteX2" fmla="*/ 190453 w 2147269"/>
              <a:gd name="connsiteY2" fmla="*/ 621792 h 2121408"/>
              <a:gd name="connsiteX3" fmla="*/ 437341 w 2147269"/>
              <a:gd name="connsiteY3" fmla="*/ 859536 h 2121408"/>
              <a:gd name="connsiteX4" fmla="*/ 711661 w 2147269"/>
              <a:gd name="connsiteY4" fmla="*/ 1051560 h 2121408"/>
              <a:gd name="connsiteX5" fmla="*/ 1059133 w 2147269"/>
              <a:gd name="connsiteY5" fmla="*/ 1298448 h 2121408"/>
              <a:gd name="connsiteX6" fmla="*/ 1580341 w 2147269"/>
              <a:gd name="connsiteY6" fmla="*/ 1700784 h 2121408"/>
              <a:gd name="connsiteX7" fmla="*/ 1909525 w 2147269"/>
              <a:gd name="connsiteY7" fmla="*/ 2039112 h 2121408"/>
              <a:gd name="connsiteX8" fmla="*/ 2147269 w 2147269"/>
              <a:gd name="connsiteY8" fmla="*/ 2121408 h 2121408"/>
              <a:gd name="connsiteX0" fmla="*/ 16717 w 1909525"/>
              <a:gd name="connsiteY0" fmla="*/ 0 h 2039112"/>
              <a:gd name="connsiteX1" fmla="*/ 16717 w 1909525"/>
              <a:gd name="connsiteY1" fmla="*/ 274320 h 2039112"/>
              <a:gd name="connsiteX2" fmla="*/ 190453 w 1909525"/>
              <a:gd name="connsiteY2" fmla="*/ 621792 h 2039112"/>
              <a:gd name="connsiteX3" fmla="*/ 437341 w 1909525"/>
              <a:gd name="connsiteY3" fmla="*/ 859536 h 2039112"/>
              <a:gd name="connsiteX4" fmla="*/ 711661 w 1909525"/>
              <a:gd name="connsiteY4" fmla="*/ 1051560 h 2039112"/>
              <a:gd name="connsiteX5" fmla="*/ 1059133 w 1909525"/>
              <a:gd name="connsiteY5" fmla="*/ 1298448 h 2039112"/>
              <a:gd name="connsiteX6" fmla="*/ 1580341 w 1909525"/>
              <a:gd name="connsiteY6" fmla="*/ 1700784 h 2039112"/>
              <a:gd name="connsiteX7" fmla="*/ 1909525 w 1909525"/>
              <a:gd name="connsiteY7" fmla="*/ 2039112 h 2039112"/>
              <a:gd name="connsiteX0" fmla="*/ 16717 w 1808941"/>
              <a:gd name="connsiteY0" fmla="*/ 0 h 1883664"/>
              <a:gd name="connsiteX1" fmla="*/ 16717 w 1808941"/>
              <a:gd name="connsiteY1" fmla="*/ 274320 h 1883664"/>
              <a:gd name="connsiteX2" fmla="*/ 190453 w 1808941"/>
              <a:gd name="connsiteY2" fmla="*/ 621792 h 1883664"/>
              <a:gd name="connsiteX3" fmla="*/ 437341 w 1808941"/>
              <a:gd name="connsiteY3" fmla="*/ 859536 h 1883664"/>
              <a:gd name="connsiteX4" fmla="*/ 711661 w 1808941"/>
              <a:gd name="connsiteY4" fmla="*/ 1051560 h 1883664"/>
              <a:gd name="connsiteX5" fmla="*/ 1059133 w 1808941"/>
              <a:gd name="connsiteY5" fmla="*/ 1298448 h 1883664"/>
              <a:gd name="connsiteX6" fmla="*/ 1580341 w 1808941"/>
              <a:gd name="connsiteY6" fmla="*/ 1700784 h 1883664"/>
              <a:gd name="connsiteX7" fmla="*/ 1808941 w 1808941"/>
              <a:gd name="connsiteY7" fmla="*/ 1883664 h 188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08941" h="1883664">
                <a:moveTo>
                  <a:pt x="16717" y="0"/>
                </a:moveTo>
                <a:cubicBezTo>
                  <a:pt x="2239" y="85344"/>
                  <a:pt x="-12239" y="170688"/>
                  <a:pt x="16717" y="274320"/>
                </a:cubicBezTo>
                <a:cubicBezTo>
                  <a:pt x="45673" y="377952"/>
                  <a:pt x="120349" y="524256"/>
                  <a:pt x="190453" y="621792"/>
                </a:cubicBezTo>
                <a:cubicBezTo>
                  <a:pt x="260557" y="719328"/>
                  <a:pt x="350473" y="787908"/>
                  <a:pt x="437341" y="859536"/>
                </a:cubicBezTo>
                <a:cubicBezTo>
                  <a:pt x="524209" y="931164"/>
                  <a:pt x="711661" y="1051560"/>
                  <a:pt x="711661" y="1051560"/>
                </a:cubicBezTo>
                <a:cubicBezTo>
                  <a:pt x="815293" y="1124712"/>
                  <a:pt x="914353" y="1190244"/>
                  <a:pt x="1059133" y="1298448"/>
                </a:cubicBezTo>
                <a:cubicBezTo>
                  <a:pt x="1203913" y="1406652"/>
                  <a:pt x="1455373" y="1603248"/>
                  <a:pt x="1580341" y="1700784"/>
                </a:cubicBezTo>
                <a:cubicBezTo>
                  <a:pt x="1705309" y="1798320"/>
                  <a:pt x="1714453" y="1813560"/>
                  <a:pt x="1808941" y="1883664"/>
                </a:cubicBezTo>
              </a:path>
            </a:pathLst>
          </a:custGeom>
          <a:noFill/>
          <a:ln w="88900" cap="flat" cmpd="sng" algn="ctr">
            <a:solidFill>
              <a:srgbClr val="0000FF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1719072" y="3273552"/>
            <a:ext cx="1472184" cy="1179576"/>
          </a:xfrm>
          <a:custGeom>
            <a:avLst/>
            <a:gdLst>
              <a:gd name="connsiteX0" fmla="*/ 0 w 1472184"/>
              <a:gd name="connsiteY0" fmla="*/ 0 h 1179576"/>
              <a:gd name="connsiteX1" fmla="*/ 246888 w 1472184"/>
              <a:gd name="connsiteY1" fmla="*/ 155448 h 1179576"/>
              <a:gd name="connsiteX2" fmla="*/ 557784 w 1472184"/>
              <a:gd name="connsiteY2" fmla="*/ 374904 h 1179576"/>
              <a:gd name="connsiteX3" fmla="*/ 960120 w 1472184"/>
              <a:gd name="connsiteY3" fmla="*/ 667512 h 1179576"/>
              <a:gd name="connsiteX4" fmla="*/ 1362456 w 1472184"/>
              <a:gd name="connsiteY4" fmla="*/ 1024128 h 1179576"/>
              <a:gd name="connsiteX5" fmla="*/ 1472184 w 1472184"/>
              <a:gd name="connsiteY5" fmla="*/ 1179576 h 1179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2184" h="1179576">
                <a:moveTo>
                  <a:pt x="0" y="0"/>
                </a:moveTo>
                <a:cubicBezTo>
                  <a:pt x="76962" y="46482"/>
                  <a:pt x="153924" y="92964"/>
                  <a:pt x="246888" y="155448"/>
                </a:cubicBezTo>
                <a:cubicBezTo>
                  <a:pt x="339852" y="217932"/>
                  <a:pt x="557784" y="374904"/>
                  <a:pt x="557784" y="374904"/>
                </a:cubicBezTo>
                <a:cubicBezTo>
                  <a:pt x="676656" y="460248"/>
                  <a:pt x="826008" y="559308"/>
                  <a:pt x="960120" y="667512"/>
                </a:cubicBezTo>
                <a:cubicBezTo>
                  <a:pt x="1094232" y="775716"/>
                  <a:pt x="1277112" y="938784"/>
                  <a:pt x="1362456" y="1024128"/>
                </a:cubicBezTo>
                <a:cubicBezTo>
                  <a:pt x="1447800" y="1109472"/>
                  <a:pt x="1459992" y="1144524"/>
                  <a:pt x="1472184" y="1179576"/>
                </a:cubicBezTo>
              </a:path>
            </a:pathLst>
          </a:custGeom>
          <a:noFill/>
          <a:ln w="88900" cap="flat" cmpd="sng" algn="ctr">
            <a:solidFill>
              <a:srgbClr val="FF000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492733">
            <a:off x="992494" y="3379573"/>
            <a:ext cx="94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00FF"/>
                </a:solidFill>
                <a:latin typeface="Myriad Pro" pitchFamily="34" charset="0"/>
              </a:rPr>
              <a:t>Collisional</a:t>
            </a:r>
            <a:endParaRPr lang="en-GB" sz="1400" dirty="0">
              <a:solidFill>
                <a:srgbClr val="0000FF"/>
              </a:solidFill>
              <a:latin typeface="Myriad Pro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2449925">
            <a:off x="2445232" y="3652323"/>
            <a:ext cx="97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  <a:latin typeface="Myriad Pro" pitchFamily="34" charset="0"/>
              </a:rPr>
              <a:t>Binary BSS</a:t>
            </a:r>
            <a:endParaRPr lang="en-GB" sz="1400" dirty="0">
              <a:solidFill>
                <a:srgbClr val="FF0000"/>
              </a:solidFill>
              <a:latin typeface="Myriad Pro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888944">
            <a:off x="1756903" y="3777527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00FF"/>
                </a:solidFill>
                <a:latin typeface="Myriad Pro" pitchFamily="34" charset="0"/>
              </a:rPr>
              <a:t>BSS</a:t>
            </a:r>
            <a:endParaRPr lang="en-GB" sz="1400" dirty="0">
              <a:solidFill>
                <a:srgbClr val="0000FF"/>
              </a:solidFill>
              <a:latin typeface="Myriad Pro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388824"/>
            <a:ext cx="4908182" cy="4796994"/>
          </a:xfrm>
          <a:prstGeom prst="rect">
            <a:avLst/>
          </a:prstGeom>
        </p:spPr>
      </p:pic>
      <p:sp>
        <p:nvSpPr>
          <p:cNvPr id="18" name="Isosceles Triangle 17"/>
          <p:cNvSpPr/>
          <p:nvPr/>
        </p:nvSpPr>
        <p:spPr bwMode="auto">
          <a:xfrm>
            <a:off x="2095240" y="3212976"/>
            <a:ext cx="316520" cy="288032"/>
          </a:xfrm>
          <a:prstGeom prst="triangle">
            <a:avLst/>
          </a:prstGeom>
          <a:solidFill>
            <a:srgbClr val="0000FF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  <p:sp>
        <p:nvSpPr>
          <p:cNvPr id="19" name="Isosceles Triangle 18"/>
          <p:cNvSpPr/>
          <p:nvPr/>
        </p:nvSpPr>
        <p:spPr bwMode="auto">
          <a:xfrm>
            <a:off x="3072742" y="4601623"/>
            <a:ext cx="316520" cy="288032"/>
          </a:xfrm>
          <a:prstGeom prst="triangle">
            <a:avLst/>
          </a:prstGeom>
          <a:solidFill>
            <a:srgbClr val="0000FF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  <p:sp>
        <p:nvSpPr>
          <p:cNvPr id="20" name="Isosceles Triangle 19"/>
          <p:cNvSpPr/>
          <p:nvPr/>
        </p:nvSpPr>
        <p:spPr bwMode="auto">
          <a:xfrm>
            <a:off x="2375612" y="2870866"/>
            <a:ext cx="316520" cy="288032"/>
          </a:xfrm>
          <a:prstGeom prst="triangle">
            <a:avLst/>
          </a:prstGeom>
          <a:solidFill>
            <a:srgbClr val="FF0000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  <p:sp>
        <p:nvSpPr>
          <p:cNvPr id="21" name="Isosceles Triangle 20"/>
          <p:cNvSpPr/>
          <p:nvPr/>
        </p:nvSpPr>
        <p:spPr bwMode="auto">
          <a:xfrm>
            <a:off x="2995196" y="3915126"/>
            <a:ext cx="316520" cy="288032"/>
          </a:xfrm>
          <a:prstGeom prst="triangle">
            <a:avLst/>
          </a:prstGeom>
          <a:solidFill>
            <a:srgbClr val="FF0000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  <p:sp>
        <p:nvSpPr>
          <p:cNvPr id="22" name="Isosceles Triangle 21"/>
          <p:cNvSpPr/>
          <p:nvPr/>
        </p:nvSpPr>
        <p:spPr bwMode="auto">
          <a:xfrm>
            <a:off x="3472645" y="4247983"/>
            <a:ext cx="316520" cy="288032"/>
          </a:xfrm>
          <a:prstGeom prst="triangle">
            <a:avLst/>
          </a:prstGeom>
          <a:solidFill>
            <a:srgbClr val="FF0000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52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4" grpId="0"/>
      <p:bldP spid="15" grpId="0"/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624"/>
            <a:ext cx="7772400" cy="11430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GB" dirty="0" smtClean="0"/>
              <a:t>So, it’s all binaries then?</a:t>
            </a:r>
            <a:br>
              <a:rPr lang="en-GB" dirty="0" smtClean="0"/>
            </a:br>
            <a:r>
              <a:rPr lang="en-GB" dirty="0" smtClean="0"/>
              <a:t>But w</a:t>
            </a:r>
            <a:r>
              <a:rPr lang="en-GB" sz="2400" dirty="0" smtClean="0"/>
              <a:t>hat </a:t>
            </a:r>
            <a:r>
              <a:rPr lang="en-GB" sz="2400" dirty="0" smtClean="0"/>
              <a:t>about…</a:t>
            </a:r>
            <a:endParaRPr lang="en-GB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University of Southampton</a:t>
            </a:r>
          </a:p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School of Physics &amp; </a:t>
            </a:r>
            <a:r>
              <a:rPr lang="en-GB" dirty="0" err="1" smtClean="0">
                <a:latin typeface="Myriad Pro" pitchFamily="34" charset="0"/>
              </a:rPr>
              <a:t>Astronoy</a:t>
            </a:r>
            <a:endParaRPr lang="en-GB" dirty="0">
              <a:latin typeface="Myriad Pro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967364"/>
            <a:ext cx="5292080" cy="3413963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27584" y="1196752"/>
            <a:ext cx="7488832" cy="3312368"/>
          </a:xfrm>
        </p:spPr>
        <p:txBody>
          <a:bodyPr/>
          <a:lstStyle/>
          <a:p>
            <a:r>
              <a:rPr lang="en-GB" sz="1800" dirty="0" smtClean="0"/>
              <a:t>Theoretical expectations</a:t>
            </a:r>
          </a:p>
          <a:p>
            <a:pPr lvl="1"/>
            <a:endParaRPr lang="en-GB" sz="800" dirty="0" smtClean="0"/>
          </a:p>
          <a:p>
            <a:pPr lvl="1"/>
            <a:r>
              <a:rPr lang="en-GB" sz="1400" dirty="0" smtClean="0">
                <a:solidFill>
                  <a:srgbClr val="0000FF"/>
                </a:solidFill>
              </a:rPr>
              <a:t>Physical collisions </a:t>
            </a:r>
            <a:r>
              <a:rPr lang="en-GB" sz="1400" b="1" u="sng" dirty="0" smtClean="0">
                <a:solidFill>
                  <a:srgbClr val="0000FF"/>
                </a:solidFill>
              </a:rPr>
              <a:t>must</a:t>
            </a:r>
            <a:r>
              <a:rPr lang="en-GB" sz="1400" dirty="0" smtClean="0">
                <a:solidFill>
                  <a:srgbClr val="0000FF"/>
                </a:solidFill>
              </a:rPr>
              <a:t> occur at something like the predicted rate </a:t>
            </a:r>
            <a:endParaRPr lang="en-GB" sz="1400" dirty="0">
              <a:solidFill>
                <a:srgbClr val="0000FF"/>
              </a:solidFill>
            </a:endParaRPr>
          </a:p>
          <a:p>
            <a:pPr lvl="1"/>
            <a:endParaRPr lang="en-GB" sz="800" dirty="0" smtClean="0">
              <a:solidFill>
                <a:srgbClr val="0000FF"/>
              </a:solidFill>
            </a:endParaRPr>
          </a:p>
          <a:p>
            <a:pPr lvl="1"/>
            <a:r>
              <a:rPr lang="en-GB" sz="1400" dirty="0" smtClean="0">
                <a:solidFill>
                  <a:srgbClr val="0000FF"/>
                </a:solidFill>
              </a:rPr>
              <a:t>Simulations suggest both channels can contribute (</a:t>
            </a:r>
            <a:r>
              <a:rPr lang="en-GB" sz="1400" dirty="0" err="1" smtClean="0">
                <a:solidFill>
                  <a:srgbClr val="0000FF"/>
                </a:solidFill>
              </a:rPr>
              <a:t>Hypki</a:t>
            </a:r>
            <a:r>
              <a:rPr lang="en-GB" sz="1400" dirty="0" smtClean="0">
                <a:solidFill>
                  <a:srgbClr val="0000FF"/>
                </a:solidFill>
              </a:rPr>
              <a:t> &amp; </a:t>
            </a:r>
            <a:r>
              <a:rPr lang="en-GB" sz="1400" dirty="0" err="1" smtClean="0">
                <a:solidFill>
                  <a:srgbClr val="0000FF"/>
                </a:solidFill>
              </a:rPr>
              <a:t>Giersz</a:t>
            </a:r>
            <a:r>
              <a:rPr lang="en-GB" sz="1400" dirty="0" smtClean="0">
                <a:solidFill>
                  <a:srgbClr val="0000FF"/>
                </a:solidFill>
              </a:rPr>
              <a:t> 2012)  </a:t>
            </a:r>
          </a:p>
          <a:p>
            <a:pPr lvl="1"/>
            <a:endParaRPr lang="en-GB" sz="800" dirty="0"/>
          </a:p>
          <a:p>
            <a:pPr lvl="1"/>
            <a:r>
              <a:rPr lang="en-GB" sz="1400" dirty="0" smtClean="0">
                <a:solidFill>
                  <a:srgbClr val="FF0000"/>
                </a:solidFill>
              </a:rPr>
              <a:t>(But remember: “collision </a:t>
            </a:r>
            <a:r>
              <a:rPr lang="en-GB" sz="1400" dirty="0" smtClean="0">
                <a:solidFill>
                  <a:srgbClr val="FF0000"/>
                </a:solidFill>
                <a:sym typeface="Wingdings" pitchFamily="2" charset="2"/>
              </a:rPr>
              <a:t> BSS” is just an </a:t>
            </a:r>
            <a:r>
              <a:rPr lang="en-GB" sz="1400" b="1" i="1" u="sng" dirty="0" smtClean="0">
                <a:solidFill>
                  <a:srgbClr val="FF0000"/>
                </a:solidFill>
                <a:sym typeface="Wingdings" pitchFamily="2" charset="2"/>
              </a:rPr>
              <a:t>assumption</a:t>
            </a:r>
            <a:r>
              <a:rPr lang="en-GB" sz="1400" b="1" i="1" u="sng" dirty="0" smtClean="0">
                <a:solidFill>
                  <a:srgbClr val="FF0000"/>
                </a:solidFill>
                <a:sym typeface="Wingdings" pitchFamily="2" charset="2"/>
              </a:rPr>
              <a:t>)</a:t>
            </a:r>
          </a:p>
          <a:p>
            <a:pPr lvl="1"/>
            <a:endParaRPr lang="en-GB" sz="1400" b="1" i="1" u="sng" dirty="0" smtClean="0">
              <a:solidFill>
                <a:srgbClr val="FF0000"/>
              </a:solidFill>
              <a:sym typeface="Wingdings" pitchFamily="2" charset="2"/>
            </a:endParaRPr>
          </a:p>
          <a:p>
            <a:pPr lvl="1"/>
            <a:endParaRPr lang="en-GB" sz="1400" b="1" i="1" u="sng" dirty="0">
              <a:solidFill>
                <a:srgbClr val="FF0000"/>
              </a:solidFill>
              <a:sym typeface="Wingdings" pitchFamily="2" charset="2"/>
            </a:endParaRPr>
          </a:p>
          <a:p>
            <a:pPr marL="457200" lvl="1" indent="0">
              <a:buNone/>
            </a:pPr>
            <a:r>
              <a:rPr lang="en-GB" sz="1400" dirty="0" smtClean="0">
                <a:latin typeface="Lucida Sans Typewriter" pitchFamily="49" charset="0"/>
                <a:sym typeface="Wingdings" pitchFamily="2" charset="2"/>
              </a:rPr>
              <a:t>“This poses a problem for the theory that blue stragglers are created via stellar collisions: either blue stragglers are not created through off-axis stellar collisions or some mechanism(s) can remove angular momentum from the star on short timescales.”</a:t>
            </a:r>
          </a:p>
          <a:p>
            <a:pPr marL="457200" lvl="1" indent="0" algn="r">
              <a:buNone/>
            </a:pPr>
            <a:endParaRPr lang="en-GB" sz="1400" dirty="0" smtClean="0">
              <a:latin typeface="Lucida Sans Typewriter" pitchFamily="49" charset="0"/>
              <a:sym typeface="Wingdings" pitchFamily="2" charset="2"/>
            </a:endParaRPr>
          </a:p>
          <a:p>
            <a:pPr marL="457200" lvl="1" indent="0" algn="r">
              <a:buNone/>
            </a:pPr>
            <a:r>
              <a:rPr lang="en-GB" sz="1400" dirty="0" smtClean="0">
                <a:latin typeface="Lucida Sans Typewriter" pitchFamily="49" charset="0"/>
                <a:sym typeface="Wingdings" pitchFamily="2" charset="2"/>
              </a:rPr>
              <a:t>Sills et al. (2001)</a:t>
            </a:r>
            <a:endParaRPr lang="en-GB" sz="1400" dirty="0" smtClean="0">
              <a:latin typeface="Lucida Sans Typewriter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45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90738" y="1484784"/>
            <a:ext cx="1597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Myriad Pro" pitchFamily="34" charset="0"/>
              </a:rPr>
              <a:t>Milone et al. (2012)</a:t>
            </a:r>
            <a:endParaRPr lang="en-GB" sz="1400" dirty="0">
              <a:latin typeface="Myriad Pro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752"/>
            <a:ext cx="7772400" cy="1143000"/>
          </a:xfrm>
        </p:spPr>
        <p:txBody>
          <a:bodyPr/>
          <a:lstStyle/>
          <a:p>
            <a:pPr algn="l">
              <a:lnSpc>
                <a:spcPct val="120000"/>
              </a:lnSpc>
            </a:pPr>
            <a:r>
              <a:rPr lang="en-GB" sz="2600" dirty="0" smtClean="0"/>
              <a:t>The Search for the Smoking Gun Correlation III: </a:t>
            </a:r>
            <a:br>
              <a:rPr lang="en-GB" sz="2600" dirty="0" smtClean="0"/>
            </a:br>
            <a:r>
              <a:rPr lang="en-GB" sz="2600" dirty="0" smtClean="0"/>
              <a:t>          </a:t>
            </a:r>
            <a:r>
              <a:rPr lang="en-GB" sz="2400" dirty="0" smtClean="0"/>
              <a:t>Once more, with feeling</a:t>
            </a:r>
            <a:endParaRPr lang="en-GB" sz="2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788024" y="1412776"/>
                <a:ext cx="4104456" cy="4896544"/>
              </a:xfrm>
            </p:spPr>
            <p:txBody>
              <a:bodyPr/>
              <a:lstStyle/>
              <a:p>
                <a:pPr marL="182563" indent="-182563"/>
                <a:r>
                  <a:rPr lang="en-GB" sz="1800" dirty="0" smtClean="0"/>
                  <a:t>A New Resource:</a:t>
                </a:r>
              </a:p>
              <a:p>
                <a:pPr marL="582613" lvl="1" indent="-182563"/>
                <a:endParaRPr lang="en-GB" sz="800" dirty="0" smtClean="0"/>
              </a:p>
              <a:p>
                <a:pPr marL="357188" lvl="1" indent="-174625">
                  <a:tabLst>
                    <a:tab pos="357188" algn="l"/>
                  </a:tabLst>
                </a:pPr>
                <a:r>
                  <a:rPr lang="en-GB" sz="1600" dirty="0" smtClean="0"/>
                  <a:t>The ACS </a:t>
                </a:r>
                <a:r>
                  <a:rPr lang="en-GB" sz="1600" dirty="0"/>
                  <a:t>Survey of Galactic </a:t>
                </a:r>
                <a:r>
                  <a:rPr lang="en-GB" sz="1600" dirty="0" smtClean="0"/>
                  <a:t>GCs    </a:t>
                </a:r>
                <a:r>
                  <a:rPr lang="en-GB" sz="1400" dirty="0" smtClean="0"/>
                  <a:t>(</a:t>
                </a:r>
                <a:r>
                  <a:rPr lang="en-GB" sz="1400" dirty="0" err="1"/>
                  <a:t>Sarajedini</a:t>
                </a:r>
                <a:r>
                  <a:rPr lang="en-GB" sz="1400" dirty="0"/>
                  <a:t> et al. 2007) </a:t>
                </a:r>
                <a:endParaRPr lang="en-GB" sz="1400" dirty="0" smtClean="0"/>
              </a:p>
              <a:p>
                <a:pPr marL="357188" lvl="1" indent="-174625">
                  <a:tabLst>
                    <a:tab pos="357188" algn="l"/>
                  </a:tabLst>
                </a:pPr>
                <a:endParaRPr lang="en-GB" sz="1100" dirty="0"/>
              </a:p>
              <a:p>
                <a:pPr marL="357188" lvl="1" indent="-174625">
                  <a:tabLst>
                    <a:tab pos="357188" algn="l"/>
                  </a:tabLst>
                </a:pPr>
                <a:r>
                  <a:rPr lang="en-GB" sz="1600" dirty="0" smtClean="0"/>
                  <a:t>Photometric binary fractions for 56 GCs </a:t>
                </a:r>
                <a:r>
                  <a:rPr lang="en-GB" sz="1400" dirty="0" smtClean="0"/>
                  <a:t>(Milone et al. 2012)</a:t>
                </a:r>
              </a:p>
              <a:p>
                <a:pPr marL="357188" lvl="1" indent="-174625">
                  <a:tabLst>
                    <a:tab pos="357188" algn="l"/>
                  </a:tabLst>
                </a:pPr>
                <a:endParaRPr lang="en-GB" sz="1400" dirty="0" smtClean="0"/>
              </a:p>
              <a:p>
                <a:pPr marL="0" indent="-217487">
                  <a:tabLst>
                    <a:tab pos="357188" algn="l"/>
                  </a:tabLst>
                </a:pPr>
                <a:r>
                  <a:rPr lang="en-GB" sz="1800" dirty="0" smtClean="0">
                    <a:solidFill>
                      <a:srgbClr val="0000FF"/>
                    </a:solidFill>
                  </a:rPr>
                  <a:t>Core binary fractions</a:t>
                </a:r>
              </a:p>
              <a:p>
                <a:pPr marL="0" indent="-217487">
                  <a:tabLst>
                    <a:tab pos="357188" algn="l"/>
                  </a:tabLst>
                </a:pPr>
                <a:endParaRPr lang="en-GB" sz="1050" dirty="0" smtClean="0">
                  <a:solidFill>
                    <a:srgbClr val="0000FF"/>
                  </a:solidFill>
                </a:endParaRPr>
              </a:p>
              <a:p>
                <a:pPr marL="400050" lvl="1" indent="-217487">
                  <a:tabLst>
                    <a:tab pos="357188" algn="l"/>
                  </a:tabLst>
                </a:pPr>
                <a:r>
                  <a:rPr lang="en-GB" sz="1600" dirty="0" smtClean="0">
                    <a:solidFill>
                      <a:srgbClr val="0000FF"/>
                    </a:solidFill>
                  </a:rPr>
                  <a:t>Correlate weakly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Γ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𝑐𝑜𝑙𝑙</m:t>
                        </m:r>
                      </m:sub>
                    </m:sSub>
                  </m:oMath>
                </a14:m>
                <a:endParaRPr lang="en-GB" sz="1600" dirty="0">
                  <a:solidFill>
                    <a:srgbClr val="0000FF"/>
                  </a:solidFill>
                </a:endParaRPr>
              </a:p>
              <a:p>
                <a:pPr marL="400050" lvl="1" indent="-217487">
                  <a:tabLst>
                    <a:tab pos="357188" algn="l"/>
                  </a:tabLst>
                </a:pPr>
                <a:endParaRPr lang="en-GB" sz="300" dirty="0" smtClean="0">
                  <a:solidFill>
                    <a:srgbClr val="0000FF"/>
                  </a:solidFill>
                </a:endParaRPr>
              </a:p>
              <a:p>
                <a:pPr marL="400050" lvl="1" indent="-217487">
                  <a:tabLst>
                    <a:tab pos="357188" algn="l"/>
                  </a:tabLst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  <a:p>
                <a:pPr marL="400050" lvl="1" indent="-217487">
                  <a:lnSpc>
                    <a:spcPct val="90000"/>
                  </a:lnSpc>
                  <a:tabLst>
                    <a:tab pos="357188" algn="l"/>
                  </a:tabLst>
                </a:pPr>
                <a:r>
                  <a:rPr lang="en-GB" sz="1600" dirty="0" smtClean="0">
                    <a:solidFill>
                      <a:srgbClr val="0000FF"/>
                    </a:solidFill>
                  </a:rPr>
                  <a:t>Correlate more strongly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𝑉</m:t>
                        </m:r>
                      </m:sub>
                    </m:sSub>
                  </m:oMath>
                </a14:m>
                <a:r>
                  <a:rPr lang="en-GB" sz="1600" dirty="0" smtClean="0">
                    <a:solidFill>
                      <a:srgbClr val="0000FF"/>
                    </a:solidFill>
                  </a:rPr>
                  <a:t> , so </a:t>
                </a:r>
                <a:endParaRPr lang="en-GB" sz="1600" dirty="0" smtClean="0">
                  <a:solidFill>
                    <a:srgbClr val="0000FF"/>
                  </a:solidFill>
                  <a:sym typeface="Wingdings" pitchFamily="2" charset="2"/>
                </a:endParaRPr>
              </a:p>
              <a:p>
                <a:pPr marL="182563" lvl="1" indent="0">
                  <a:lnSpc>
                    <a:spcPct val="90000"/>
                  </a:lnSpc>
                  <a:buNone/>
                  <a:tabLst>
                    <a:tab pos="357188" algn="l"/>
                  </a:tabLst>
                </a:pPr>
                <a:r>
                  <a:rPr lang="en-GB" sz="1600" b="1" i="1" dirty="0">
                    <a:solidFill>
                      <a:srgbClr val="0000FF"/>
                    </a:solidFill>
                    <a:sym typeface="Wingdings" pitchFamily="2" charset="2"/>
                  </a:rPr>
                  <a:t> </a:t>
                </a:r>
                <a:r>
                  <a:rPr lang="en-GB" sz="1600" b="1" i="1" dirty="0" smtClean="0">
                    <a:solidFill>
                      <a:srgbClr val="0000FF"/>
                    </a:solidFill>
                    <a:sym typeface="Wingdings" pitchFamily="2" charset="2"/>
                  </a:rPr>
                  <a:t>   anti-correlate strongly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1" i="1" smtClean="0">
                            <a:solidFill>
                              <a:srgbClr val="0000FF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GB" sz="1600" b="1" i="1" smtClean="0">
                            <a:solidFill>
                              <a:srgbClr val="0000FF"/>
                            </a:solidFill>
                            <a:latin typeface="Cambria Math"/>
                            <a:sym typeface="Wingdings" pitchFamily="2" charset="2"/>
                          </a:rPr>
                          <m:t>𝑴</m:t>
                        </m:r>
                      </m:e>
                      <m:sub>
                        <m:r>
                          <a:rPr lang="en-GB" sz="1600" b="1" i="1" smtClean="0">
                            <a:solidFill>
                              <a:srgbClr val="0000FF"/>
                            </a:solidFill>
                            <a:latin typeface="Cambria Math"/>
                            <a:sym typeface="Wingdings" pitchFamily="2" charset="2"/>
                          </a:rPr>
                          <m:t>𝒕𝒐𝒕</m:t>
                        </m:r>
                      </m:sub>
                    </m:sSub>
                  </m:oMath>
                </a14:m>
                <a:endParaRPr lang="en-GB" sz="1400" b="1" i="1" dirty="0">
                  <a:solidFill>
                    <a:srgbClr val="0000FF"/>
                  </a:solidFill>
                </a:endParaRPr>
              </a:p>
              <a:p>
                <a:pPr marL="400050" lvl="1" indent="-217487">
                  <a:tabLst>
                    <a:tab pos="357188" algn="l"/>
                  </a:tabLst>
                </a:pPr>
                <a:endParaRPr lang="en-GB" sz="400" dirty="0" smtClean="0">
                  <a:solidFill>
                    <a:srgbClr val="0000FF"/>
                  </a:solidFill>
                </a:endParaRPr>
              </a:p>
              <a:p>
                <a:pPr marL="400050" lvl="1" indent="-217487">
                  <a:tabLst>
                    <a:tab pos="357188" algn="l"/>
                  </a:tabLst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  <a:p>
                <a:pPr marL="400050" lvl="1" indent="-217487">
                  <a:tabLst>
                    <a:tab pos="357188" algn="l"/>
                  </a:tabLst>
                </a:pPr>
                <a:r>
                  <a:rPr lang="en-GB" sz="1600" b="1" i="1" dirty="0" smtClean="0">
                    <a:solidFill>
                      <a:srgbClr val="0000FF"/>
                    </a:solidFill>
                  </a:rPr>
                  <a:t>Correlate strongly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1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b="1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𝑭</m:t>
                        </m:r>
                      </m:e>
                      <m:sub>
                        <m:r>
                          <a:rPr lang="en-GB" sz="1600" b="1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𝑩𝑺𝑺</m:t>
                        </m:r>
                      </m:sub>
                    </m:sSub>
                  </m:oMath>
                </a14:m>
                <a:endParaRPr lang="en-GB" sz="1600" b="1" i="1" dirty="0">
                  <a:solidFill>
                    <a:srgbClr val="FF0000"/>
                  </a:solidFill>
                </a:endParaRPr>
              </a:p>
              <a:p>
                <a:endParaRPr lang="en-GB" sz="1800" dirty="0">
                  <a:solidFill>
                    <a:srgbClr val="FF0000"/>
                  </a:solidFill>
                </a:endParaRPr>
              </a:p>
              <a:p>
                <a:r>
                  <a:rPr lang="en-GB" sz="1800" i="1" u="sng" dirty="0" smtClean="0">
                    <a:solidFill>
                      <a:srgbClr val="FF0000"/>
                    </a:solidFill>
                  </a:rPr>
                  <a:t>Promising for binary scenario?</a:t>
                </a:r>
              </a:p>
              <a:p>
                <a:endParaRPr lang="en-GB" sz="18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88024" y="1412776"/>
                <a:ext cx="4104456" cy="4896544"/>
              </a:xfrm>
              <a:blipFill rotWithShape="1">
                <a:blip r:embed="rId2"/>
                <a:stretch>
                  <a:fillRect l="-1187" t="-498" b="-11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University of Southampton</a:t>
            </a:r>
          </a:p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School of Physics &amp; </a:t>
            </a:r>
            <a:r>
              <a:rPr lang="en-GB" dirty="0" err="1" smtClean="0">
                <a:latin typeface="Myriad Pro" pitchFamily="34" charset="0"/>
              </a:rPr>
              <a:t>Astronoy</a:t>
            </a:r>
            <a:endParaRPr lang="en-GB" dirty="0">
              <a:latin typeface="Myriad Pro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688032" y="53752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Arial" charset="0"/>
              </a:defRPr>
            </a:lvl5pPr>
            <a:lvl6pPr marL="457200"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Arial" charset="0"/>
              </a:defRPr>
            </a:lvl6pPr>
            <a:lvl7pPr marL="914400"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Arial" charset="0"/>
              </a:defRPr>
            </a:lvl7pPr>
            <a:lvl8pPr marL="1371600"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Arial" charset="0"/>
              </a:defRPr>
            </a:lvl8pPr>
            <a:lvl9pPr marL="1828800"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Arial" charset="0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GB" sz="2600" dirty="0" smtClean="0">
                <a:latin typeface="Myriad Pro" pitchFamily="34" charset="0"/>
              </a:rPr>
              <a:t> </a:t>
            </a:r>
            <a:br>
              <a:rPr lang="en-GB" sz="2600" dirty="0" smtClean="0">
                <a:latin typeface="Myriad Pro" pitchFamily="34" charset="0"/>
              </a:rPr>
            </a:br>
            <a:r>
              <a:rPr lang="en-GB" sz="2600" dirty="0" smtClean="0">
                <a:latin typeface="Myriad Pro" pitchFamily="34" charset="0"/>
              </a:rPr>
              <a:t>   </a:t>
            </a:r>
            <a:r>
              <a:rPr lang="en-GB" sz="2400" dirty="0">
                <a:latin typeface="Myriad Pro" pitchFamily="34" charset="0"/>
              </a:rPr>
              <a:t> </a:t>
            </a:r>
            <a:r>
              <a:rPr lang="en-GB" sz="2400" dirty="0" smtClean="0">
                <a:latin typeface="Myriad Pro" pitchFamily="34" charset="0"/>
              </a:rPr>
              <a:t>                                            </a:t>
            </a:r>
            <a:r>
              <a:rPr lang="en-GB" sz="1050" dirty="0" smtClean="0">
                <a:latin typeface="Myriad Pro" pitchFamily="34" charset="0"/>
              </a:rPr>
              <a:t> </a:t>
            </a:r>
            <a:r>
              <a:rPr lang="en-GB" sz="2400" dirty="0" smtClean="0">
                <a:latin typeface="Myriad Pro" pitchFamily="34" charset="0"/>
              </a:rPr>
              <a:t> </a:t>
            </a:r>
            <a:r>
              <a:rPr lang="en-GB" sz="2400" b="0" i="0" dirty="0" smtClean="0">
                <a:latin typeface="Myriad Pro" pitchFamily="34" charset="0"/>
              </a:rPr>
              <a:t>XXXXXX</a:t>
            </a:r>
            <a:r>
              <a:rPr lang="en-GB" sz="2400" dirty="0" smtClean="0">
                <a:latin typeface="Myriad Pro" pitchFamily="34" charset="0"/>
              </a:rPr>
              <a:t> binary fractions           </a:t>
            </a:r>
            <a:endParaRPr lang="en-GB" sz="2600" dirty="0">
              <a:latin typeface="Myriad Pro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07" y="1739530"/>
            <a:ext cx="4338685" cy="42817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72816"/>
            <a:ext cx="4458843" cy="46011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2" y="1772816"/>
            <a:ext cx="4417380" cy="44962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5"/>
            <a:ext cx="4567448" cy="424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8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GB" dirty="0" smtClean="0">
                <a:latin typeface="Myriad Pro" pitchFamily="34" charset="0"/>
              </a:rPr>
              <a:t>University of Southampton</a:t>
            </a:r>
          </a:p>
          <a:p>
            <a:r>
              <a:rPr lang="en-GB" dirty="0" smtClean="0">
                <a:latin typeface="Myriad Pro" pitchFamily="34" charset="0"/>
              </a:rPr>
              <a:t>School of Physics &amp; </a:t>
            </a:r>
            <a:r>
              <a:rPr lang="en-GB" dirty="0" err="1" smtClean="0">
                <a:latin typeface="Myriad Pro" pitchFamily="34" charset="0"/>
              </a:rPr>
              <a:t>Astronoy</a:t>
            </a:r>
            <a:endParaRPr lang="en-GB" dirty="0" smtClean="0">
              <a:latin typeface="Myriad Pro" pitchFamily="34" charset="0"/>
            </a:endParaRP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</p:spPr>
        <p:txBody>
          <a:bodyPr/>
          <a:lstStyle/>
          <a:p>
            <a:pPr eaLnBrk="1" hangingPunct="1"/>
            <a:r>
              <a:rPr lang="en-GB" sz="3200" dirty="0" smtClean="0"/>
              <a:t>Outline</a:t>
            </a:r>
            <a:endParaRPr lang="en-US" sz="3200" dirty="0" smtClean="0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11883"/>
            <a:ext cx="7772400" cy="4897437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GB" sz="2400" dirty="0" smtClean="0">
                <a:solidFill>
                  <a:srgbClr val="0000FF"/>
                </a:solidFill>
              </a:rPr>
              <a:t>Physics</a:t>
            </a:r>
          </a:p>
          <a:p>
            <a:pPr lvl="1" eaLnBrk="1" hangingPunct="1">
              <a:lnSpc>
                <a:spcPct val="120000"/>
              </a:lnSpc>
            </a:pPr>
            <a:r>
              <a:rPr lang="en-GB" sz="1800" dirty="0" smtClean="0"/>
              <a:t>Blue Straggler Formation Channels</a:t>
            </a:r>
          </a:p>
          <a:p>
            <a:pPr eaLnBrk="1" hangingPunct="1">
              <a:lnSpc>
                <a:spcPct val="120000"/>
              </a:lnSpc>
            </a:pPr>
            <a:endParaRPr lang="en-GB" sz="1400" dirty="0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120000"/>
              </a:lnSpc>
            </a:pPr>
            <a:r>
              <a:rPr lang="en-GB" sz="2400" dirty="0" smtClean="0">
                <a:solidFill>
                  <a:srgbClr val="0000FF"/>
                </a:solidFill>
              </a:rPr>
              <a:t>Statistics</a:t>
            </a:r>
            <a:endParaRPr lang="en-GB" sz="1050" dirty="0" smtClean="0"/>
          </a:p>
          <a:p>
            <a:pPr lvl="1" eaLnBrk="1" hangingPunct="1">
              <a:lnSpc>
                <a:spcPct val="120000"/>
              </a:lnSpc>
            </a:pPr>
            <a:r>
              <a:rPr lang="en-GB" sz="1800" dirty="0" smtClean="0"/>
              <a:t>N</a:t>
            </a:r>
            <a:r>
              <a:rPr lang="en-GB" sz="1800" baseline="-25000" dirty="0" smtClean="0"/>
              <a:t>BSS</a:t>
            </a:r>
            <a:r>
              <a:rPr lang="en-GB" sz="1800" dirty="0" smtClean="0"/>
              <a:t> </a:t>
            </a:r>
            <a:r>
              <a:rPr lang="en-GB" sz="1800" dirty="0" err="1" smtClean="0"/>
              <a:t>vs</a:t>
            </a:r>
            <a:r>
              <a:rPr lang="en-GB" sz="1800" dirty="0" smtClean="0"/>
              <a:t> ???: the Search for the “Smoking Gun” Correlation</a:t>
            </a:r>
            <a:endParaRPr lang="en-GB" sz="2400" dirty="0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120000"/>
              </a:lnSpc>
            </a:pPr>
            <a:endParaRPr lang="en-GB" sz="1400" dirty="0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120000"/>
              </a:lnSpc>
            </a:pPr>
            <a:r>
              <a:rPr lang="en-GB" sz="2400" dirty="0" smtClean="0">
                <a:solidFill>
                  <a:srgbClr val="0000FF"/>
                </a:solidFill>
              </a:rPr>
              <a:t>Observations </a:t>
            </a:r>
          </a:p>
          <a:p>
            <a:pPr lvl="1" eaLnBrk="1" hangingPunct="1">
              <a:lnSpc>
                <a:spcPct val="120000"/>
              </a:lnSpc>
            </a:pPr>
            <a:r>
              <a:rPr lang="en-GB" sz="1800" dirty="0" smtClean="0"/>
              <a:t>Radial Trends</a:t>
            </a:r>
          </a:p>
          <a:p>
            <a:pPr lvl="1" eaLnBrk="1" hangingPunct="1">
              <a:lnSpc>
                <a:spcPct val="120000"/>
              </a:lnSpc>
            </a:pPr>
            <a:r>
              <a:rPr lang="en-GB" sz="1800" dirty="0" smtClean="0"/>
              <a:t>Double Sequences</a:t>
            </a:r>
          </a:p>
          <a:p>
            <a:pPr lvl="1" eaLnBrk="1" hangingPunct="1">
              <a:lnSpc>
                <a:spcPct val="120000"/>
              </a:lnSpc>
            </a:pPr>
            <a:r>
              <a:rPr lang="en-GB" sz="1800" dirty="0" smtClean="0"/>
              <a:t>…</a:t>
            </a:r>
            <a:endParaRPr lang="en-GB" sz="1400" dirty="0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120000"/>
              </a:lnSpc>
            </a:pPr>
            <a:r>
              <a:rPr lang="en-GB" sz="2400" dirty="0" smtClean="0">
                <a:solidFill>
                  <a:srgbClr val="0000FF"/>
                </a:solidFill>
              </a:rPr>
              <a:t>Summary</a:t>
            </a:r>
          </a:p>
          <a:p>
            <a:pPr marL="0" indent="0" eaLnBrk="1" hangingPunct="1">
              <a:lnSpc>
                <a:spcPct val="120000"/>
              </a:lnSpc>
              <a:buNone/>
            </a:pPr>
            <a:endParaRPr lang="en-GB" sz="2400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advTm="715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932040" y="1214682"/>
                <a:ext cx="4211960" cy="4896544"/>
              </a:xfrm>
            </p:spPr>
            <p:txBody>
              <a:bodyPr/>
              <a:lstStyle/>
              <a:p>
                <a:pPr marL="0" indent="-217487">
                  <a:tabLst>
                    <a:tab pos="357188" algn="l"/>
                  </a:tabLst>
                </a:pPr>
                <a:r>
                  <a:rPr lang="en-GB" sz="2000" dirty="0" smtClean="0">
                    <a:solidFill>
                      <a:srgbClr val="0000FF"/>
                    </a:solidFill>
                  </a:rPr>
                  <a:t>Collisions:</a:t>
                </a:r>
              </a:p>
              <a:p>
                <a:pPr marL="0" indent="-217487">
                  <a:tabLst>
                    <a:tab pos="357188" algn="l"/>
                  </a:tabLst>
                </a:pPr>
                <a:endParaRPr lang="en-GB" sz="500" dirty="0" smtClean="0">
                  <a:solidFill>
                    <a:srgbClr val="0000FF"/>
                  </a:solidFill>
                </a:endParaRPr>
              </a:p>
              <a:p>
                <a:pPr marL="357188" lvl="1" indent="-174625">
                  <a:tabLst>
                    <a:tab pos="357188" algn="l"/>
                  </a:tabLst>
                </a:pPr>
                <a:r>
                  <a:rPr lang="en-GB" sz="1600" b="0" dirty="0" smtClean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𝐵𝑆𝑆</m:t>
                        </m:r>
                        <m: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𝑐𝑜𝑟𝑒</m:t>
                        </m:r>
                      </m:sub>
                    </m:sSub>
                  </m:oMath>
                </a14:m>
                <a:r>
                  <a:rPr lang="en-GB" sz="1600" dirty="0" smtClean="0">
                    <a:solidFill>
                      <a:srgbClr val="0000FF"/>
                    </a:solidFill>
                  </a:rPr>
                  <a:t>  </a:t>
                </a:r>
                <a:r>
                  <a:rPr lang="en-GB" sz="1600" dirty="0" err="1" smtClean="0">
                    <a:solidFill>
                      <a:srgbClr val="0000FF"/>
                    </a:solidFill>
                  </a:rPr>
                  <a:t>vs</a:t>
                </a:r>
                <a:r>
                  <a:rPr lang="en-GB" sz="1600" dirty="0" smtClean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600" b="0" i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coll</m:t>
                        </m:r>
                        <m:r>
                          <a:rPr lang="en-GB" sz="1600" b="0" i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,1+1</m:t>
                        </m:r>
                      </m:sub>
                    </m:sSub>
                  </m:oMath>
                </a14:m>
                <a:endParaRPr lang="en-GB" sz="1600" dirty="0" smtClean="0">
                  <a:solidFill>
                    <a:srgbClr val="0000FF"/>
                  </a:solidFill>
                </a:endParaRPr>
              </a:p>
              <a:p>
                <a:pPr marL="357188" lvl="1" indent="-174625">
                  <a:tabLst>
                    <a:tab pos="357188" algn="l"/>
                  </a:tabLst>
                </a:pPr>
                <a:r>
                  <a:rPr lang="en-GB" sz="1600" dirty="0" smtClean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GB" sz="16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𝐵𝑆𝑆</m:t>
                        </m:r>
                        <m:r>
                          <a:rPr lang="en-GB" sz="16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16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𝑐𝑜𝑟𝑒</m:t>
                        </m:r>
                      </m:sub>
                    </m:sSub>
                  </m:oMath>
                </a14:m>
                <a:r>
                  <a:rPr lang="en-GB" sz="1600" dirty="0">
                    <a:solidFill>
                      <a:srgbClr val="0000FF"/>
                    </a:solidFill>
                  </a:rPr>
                  <a:t>  </a:t>
                </a:r>
                <a:r>
                  <a:rPr lang="en-GB" sz="1600" dirty="0" err="1">
                    <a:solidFill>
                      <a:srgbClr val="0000FF"/>
                    </a:solidFill>
                  </a:rPr>
                  <a:t>vs</a:t>
                </a:r>
                <a:r>
                  <a:rPr lang="en-GB" sz="16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600">
                            <a:solidFill>
                              <a:srgbClr val="0000FF"/>
                            </a:solidFill>
                            <a:latin typeface="Cambria Math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600">
                            <a:solidFill>
                              <a:srgbClr val="0000FF"/>
                            </a:solidFill>
                            <a:latin typeface="Cambria Math"/>
                          </a:rPr>
                          <m:t>coll</m:t>
                        </m:r>
                        <m:r>
                          <a:rPr lang="en-GB" sz="1600">
                            <a:solidFill>
                              <a:srgbClr val="0000FF"/>
                            </a:solidFill>
                            <a:latin typeface="Cambria Math"/>
                          </a:rPr>
                          <m:t>,1+</m:t>
                        </m:r>
                        <m: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endParaRPr lang="en-GB" sz="1600" dirty="0">
                  <a:solidFill>
                    <a:srgbClr val="0000FF"/>
                  </a:solidFill>
                </a:endParaRPr>
              </a:p>
              <a:p>
                <a:pPr marL="357188" lvl="1" indent="-174625">
                  <a:tabLst>
                    <a:tab pos="357188" algn="l"/>
                  </a:tabLst>
                </a:pPr>
                <a:r>
                  <a:rPr lang="en-GB" sz="1600" dirty="0" smtClean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GB" sz="16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𝐵𝑆𝑆</m:t>
                        </m:r>
                        <m:r>
                          <a:rPr lang="en-GB" sz="16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16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𝑐𝑜𝑟𝑒</m:t>
                        </m:r>
                      </m:sub>
                    </m:sSub>
                  </m:oMath>
                </a14:m>
                <a:r>
                  <a:rPr lang="en-GB" sz="1600" dirty="0">
                    <a:solidFill>
                      <a:srgbClr val="0000FF"/>
                    </a:solidFill>
                  </a:rPr>
                  <a:t>  </a:t>
                </a:r>
                <a:r>
                  <a:rPr lang="en-GB" sz="1600" dirty="0" err="1">
                    <a:solidFill>
                      <a:srgbClr val="0000FF"/>
                    </a:solidFill>
                  </a:rPr>
                  <a:t>vs</a:t>
                </a:r>
                <a:r>
                  <a:rPr lang="en-GB" sz="16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600">
                            <a:solidFill>
                              <a:srgbClr val="0000FF"/>
                            </a:solidFill>
                            <a:latin typeface="Cambria Math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600">
                            <a:solidFill>
                              <a:srgbClr val="0000FF"/>
                            </a:solidFill>
                            <a:latin typeface="Cambria Math"/>
                          </a:rPr>
                          <m:t>coll</m:t>
                        </m:r>
                        <m:r>
                          <a:rPr lang="en-GB" sz="1600">
                            <a:solidFill>
                              <a:srgbClr val="0000FF"/>
                            </a:solidFill>
                            <a:latin typeface="Cambria Math"/>
                          </a:rPr>
                          <m:t>,2+</m:t>
                        </m:r>
                        <m: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endParaRPr lang="en-GB" sz="1600" dirty="0" smtClean="0">
                  <a:solidFill>
                    <a:srgbClr val="0000FF"/>
                  </a:solidFill>
                </a:endParaRPr>
              </a:p>
              <a:p>
                <a:pPr marL="0" indent="-217487">
                  <a:buNone/>
                  <a:tabLst>
                    <a:tab pos="357188" algn="l"/>
                  </a:tabLst>
                </a:pPr>
                <a:endParaRPr lang="en-GB" sz="1100" dirty="0" smtClean="0">
                  <a:solidFill>
                    <a:srgbClr val="0000FF"/>
                  </a:solidFill>
                  <a:sym typeface="Wingdings" pitchFamily="2" charset="2"/>
                </a:endParaRPr>
              </a:p>
              <a:p>
                <a:pPr marL="0" indent="-217487">
                  <a:buNone/>
                  <a:tabLst>
                    <a:tab pos="357188" algn="l"/>
                  </a:tabLst>
                </a:pPr>
                <a:r>
                  <a:rPr lang="en-GB" sz="1800" i="1" dirty="0" smtClean="0">
                    <a:solidFill>
                      <a:srgbClr val="0000FF"/>
                    </a:solidFill>
                    <a:sym typeface="Wingdings" pitchFamily="2" charset="2"/>
                  </a:rPr>
                  <a:t>     </a:t>
                </a:r>
                <a:r>
                  <a:rPr lang="en-GB" sz="1800" dirty="0" smtClean="0">
                    <a:solidFill>
                      <a:srgbClr val="0000FF"/>
                    </a:solidFill>
                    <a:sym typeface="Wingdings" pitchFamily="2" charset="2"/>
                  </a:rPr>
                  <a:t> </a:t>
                </a:r>
                <a:r>
                  <a:rPr lang="en-GB" sz="1600" dirty="0" smtClean="0">
                    <a:solidFill>
                      <a:srgbClr val="0000FF"/>
                    </a:solidFill>
                    <a:sym typeface="Wingdings" pitchFamily="2" charset="2"/>
                  </a:rPr>
                  <a:t> </a:t>
                </a:r>
                <a:r>
                  <a:rPr lang="en-GB" sz="1600" i="1" dirty="0" smtClean="0">
                    <a:solidFill>
                      <a:srgbClr val="0000FF"/>
                    </a:solidFill>
                    <a:sym typeface="Wingdings" pitchFamily="2" charset="2"/>
                  </a:rPr>
                  <a:t>collisional trends are weak</a:t>
                </a:r>
                <a:endParaRPr lang="en-GB" sz="1600" i="1" dirty="0" smtClean="0">
                  <a:solidFill>
                    <a:srgbClr val="0000FF"/>
                  </a:solidFill>
                </a:endParaRPr>
              </a:p>
              <a:p>
                <a:pPr marL="0" indent="-217487">
                  <a:buNone/>
                  <a:tabLst>
                    <a:tab pos="357188" algn="l"/>
                  </a:tabLst>
                </a:pPr>
                <a:endParaRPr lang="en-GB" sz="2000" dirty="0" smtClean="0"/>
              </a:p>
              <a:p>
                <a:pPr marL="0" indent="-217487">
                  <a:tabLst>
                    <a:tab pos="357188" algn="l"/>
                  </a:tabLst>
                </a:pPr>
                <a:r>
                  <a:rPr lang="en-GB" sz="2000" dirty="0" smtClean="0">
                    <a:solidFill>
                      <a:srgbClr val="FF0000"/>
                    </a:solidFill>
                  </a:rPr>
                  <a:t>Binary Evolution:</a:t>
                </a:r>
              </a:p>
              <a:p>
                <a:pPr marL="0" indent="-217487">
                  <a:tabLst>
                    <a:tab pos="357188" algn="l"/>
                  </a:tabLst>
                </a:pPr>
                <a:endParaRPr lang="en-GB" sz="500" dirty="0" smtClean="0">
                  <a:solidFill>
                    <a:srgbClr val="FF0000"/>
                  </a:solidFill>
                </a:endParaRPr>
              </a:p>
              <a:p>
                <a:pPr marL="357188" lvl="1" indent="-174625">
                  <a:tabLst>
                    <a:tab pos="357188" algn="l"/>
                  </a:tabLst>
                </a:pPr>
                <a:r>
                  <a:rPr lang="en-GB" sz="16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GB" sz="16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𝐵𝑆𝑆</m:t>
                        </m:r>
                        <m:r>
                          <a:rPr lang="en-GB" sz="16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16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𝑐𝑜𝑟𝑒</m:t>
                        </m:r>
                      </m:sub>
                    </m:sSub>
                  </m:oMath>
                </a14:m>
                <a:r>
                  <a:rPr lang="en-GB" sz="1600" dirty="0">
                    <a:solidFill>
                      <a:srgbClr val="FF0000"/>
                    </a:solidFill>
                  </a:rPr>
                  <a:t>  </a:t>
                </a:r>
                <a:r>
                  <a:rPr lang="en-GB" sz="1600" dirty="0" err="1">
                    <a:solidFill>
                      <a:srgbClr val="FF0000"/>
                    </a:solidFill>
                  </a:rPr>
                  <a:t>vs</a:t>
                </a:r>
                <a:r>
                  <a:rPr lang="en-GB" sz="16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GB" sz="16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𝑐𝑜𝑟𝑒</m:t>
                        </m:r>
                      </m:sub>
                    </m:sSub>
                  </m:oMath>
                </a14:m>
                <a:r>
                  <a:rPr lang="en-GB" sz="1600" i="1" dirty="0">
                    <a:solidFill>
                      <a:srgbClr val="FF0000"/>
                    </a:solidFill>
                    <a:latin typeface="Cambria Math"/>
                  </a:rPr>
                  <a:t> </a:t>
                </a:r>
                <a:endParaRPr lang="en-GB" sz="1600" i="1" dirty="0" smtClean="0">
                  <a:solidFill>
                    <a:srgbClr val="FF0000"/>
                  </a:solidFill>
                  <a:latin typeface="Cambria Math"/>
                </a:endParaRPr>
              </a:p>
              <a:p>
                <a:pPr marL="357188" lvl="1" indent="-174625">
                  <a:tabLst>
                    <a:tab pos="357188" algn="l"/>
                  </a:tabLst>
                </a:pPr>
                <a:r>
                  <a:rPr lang="en-GB" sz="1600" b="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𝑏𝑖𝑛</m:t>
                        </m:r>
                        <m:r>
                          <a:rPr lang="en-GB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𝑐𝑜𝑟𝑒</m:t>
                        </m:r>
                      </m:sub>
                    </m:sSub>
                  </m:oMath>
                </a14:m>
                <a:r>
                  <a:rPr lang="en-GB" sz="1600" dirty="0" smtClean="0">
                    <a:solidFill>
                      <a:srgbClr val="FF0000"/>
                    </a:solidFill>
                  </a:rPr>
                  <a:t>   vs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GB" sz="16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𝑐𝑜𝑟𝑒</m:t>
                        </m:r>
                      </m:sub>
                    </m:sSub>
                  </m:oMath>
                </a14:m>
                <a:r>
                  <a:rPr lang="en-GB" sz="1600" i="1" dirty="0">
                    <a:solidFill>
                      <a:srgbClr val="FF0000"/>
                    </a:solidFill>
                    <a:latin typeface="Cambria Math"/>
                  </a:rPr>
                  <a:t> </a:t>
                </a:r>
                <a:endParaRPr lang="en-GB" sz="1600" dirty="0" smtClean="0">
                  <a:solidFill>
                    <a:srgbClr val="FF0000"/>
                  </a:solidFill>
                </a:endParaRPr>
              </a:p>
              <a:p>
                <a:pPr marL="357188" lvl="1" indent="-174625">
                  <a:tabLst>
                    <a:tab pos="357188" algn="l"/>
                  </a:tabLst>
                </a:pPr>
                <a:r>
                  <a:rPr lang="en-GB" sz="16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GB" sz="16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𝐵𝑆𝑆</m:t>
                        </m:r>
                        <m:r>
                          <a:rPr lang="en-GB" sz="16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16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𝑐𝑜𝑟𝑒</m:t>
                        </m:r>
                      </m:sub>
                    </m:sSub>
                  </m:oMath>
                </a14:m>
                <a:r>
                  <a:rPr lang="en-GB" sz="1600" dirty="0">
                    <a:solidFill>
                      <a:srgbClr val="FF0000"/>
                    </a:solidFill>
                  </a:rPr>
                  <a:t>  </a:t>
                </a:r>
                <a:r>
                  <a:rPr lang="en-GB" sz="1600" dirty="0" err="1">
                    <a:solidFill>
                      <a:srgbClr val="FF0000"/>
                    </a:solidFill>
                  </a:rPr>
                  <a:t>vs</a:t>
                </a:r>
                <a:r>
                  <a:rPr lang="en-GB" sz="16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𝑏𝑖𝑛</m:t>
                        </m:r>
                        <m:r>
                          <a:rPr lang="en-GB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𝑐𝑜𝑟𝑒</m:t>
                        </m:r>
                      </m:sub>
                    </m:sSub>
                    <m:r>
                      <a:rPr lang="en-GB" sz="1600" b="0" i="1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GB" sz="1600" dirty="0">
                  <a:solidFill>
                    <a:srgbClr val="FF0000"/>
                  </a:solidFill>
                </a:endParaRPr>
              </a:p>
              <a:p>
                <a:pPr marL="0" indent="-217487">
                  <a:buNone/>
                  <a:tabLst>
                    <a:tab pos="357188" algn="l"/>
                  </a:tabLst>
                </a:pPr>
                <a:endParaRPr lang="en-GB" sz="1200" dirty="0">
                  <a:solidFill>
                    <a:srgbClr val="FF0000"/>
                  </a:solidFill>
                  <a:sym typeface="Wingdings" pitchFamily="2" charset="2"/>
                </a:endParaRPr>
              </a:p>
              <a:p>
                <a:pPr marL="125413">
                  <a:tabLst>
                    <a:tab pos="357188" algn="l"/>
                  </a:tabLst>
                </a:pPr>
                <a:endParaRPr lang="en-GB" sz="1200" dirty="0" smtClean="0"/>
              </a:p>
              <a:p>
                <a:pPr marL="125413">
                  <a:tabLst>
                    <a:tab pos="357188" algn="l"/>
                  </a:tabLst>
                </a:pPr>
                <a:endParaRPr lang="en-GB" sz="1200" dirty="0" smtClean="0"/>
              </a:p>
              <a:p>
                <a:pPr marL="125413">
                  <a:tabLst>
                    <a:tab pos="357188" algn="l"/>
                  </a:tabLst>
                </a:pPr>
                <a:r>
                  <a:rPr lang="en-GB" sz="2000" dirty="0" smtClean="0"/>
                  <a:t>What the &amp;*%$! </a:t>
                </a:r>
                <a:r>
                  <a:rPr lang="en-GB" sz="2000" dirty="0"/>
                  <a:t>i</a:t>
                </a:r>
                <a:r>
                  <a:rPr lang="en-GB" sz="2000" dirty="0" smtClean="0"/>
                  <a:t>s going on?</a:t>
                </a:r>
                <a:endParaRPr lang="en-GB" sz="20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32040" y="1214682"/>
                <a:ext cx="4211960" cy="4896544"/>
              </a:xfrm>
              <a:blipFill rotWithShape="1">
                <a:blip r:embed="rId2"/>
                <a:stretch>
                  <a:fillRect l="-1447" t="-6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University of Southampton</a:t>
            </a:r>
          </a:p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School of Physics &amp; </a:t>
            </a:r>
            <a:r>
              <a:rPr lang="en-GB" dirty="0" err="1" smtClean="0">
                <a:latin typeface="Myriad Pro" pitchFamily="34" charset="0"/>
              </a:rPr>
              <a:t>Astronoy</a:t>
            </a:r>
            <a:endParaRPr lang="en-GB" dirty="0">
              <a:latin typeface="Myriad Pro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688032" y="-18256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Arial" charset="0"/>
              </a:defRPr>
            </a:lvl5pPr>
            <a:lvl6pPr marL="457200"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Arial" charset="0"/>
              </a:defRPr>
            </a:lvl6pPr>
            <a:lvl7pPr marL="914400"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Arial" charset="0"/>
              </a:defRPr>
            </a:lvl7pPr>
            <a:lvl8pPr marL="1371600"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Arial" charset="0"/>
              </a:defRPr>
            </a:lvl8pPr>
            <a:lvl9pPr marL="1828800"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2600" dirty="0" smtClean="0">
                <a:latin typeface="Myriad Pro" pitchFamily="34" charset="0"/>
              </a:rPr>
              <a:t>The Search for the Smoking Gun Correlation III: </a:t>
            </a:r>
            <a:br>
              <a:rPr lang="en-GB" sz="2600" dirty="0" smtClean="0">
                <a:latin typeface="Myriad Pro" pitchFamily="34" charset="0"/>
              </a:rPr>
            </a:br>
            <a:r>
              <a:rPr lang="en-GB" sz="2400" dirty="0" smtClean="0">
                <a:latin typeface="Myriad Pro" pitchFamily="34" charset="0"/>
              </a:rPr>
              <a:t>Once more, with binary fractions           </a:t>
            </a:r>
            <a:endParaRPr lang="en-GB" sz="2600" dirty="0">
              <a:latin typeface="Myriad Pro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49" y="1827663"/>
            <a:ext cx="4475959" cy="44096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94" y="1790089"/>
            <a:ext cx="4502468" cy="444722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62389" y="1268760"/>
            <a:ext cx="2390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Myriad Pro" pitchFamily="34" charset="0"/>
              </a:rPr>
              <a:t>Leigh, </a:t>
            </a:r>
            <a:r>
              <a:rPr lang="en-GB" sz="1400" dirty="0" err="1" smtClean="0">
                <a:latin typeface="Myriad Pro" pitchFamily="34" charset="0"/>
              </a:rPr>
              <a:t>Knigge</a:t>
            </a:r>
            <a:r>
              <a:rPr lang="en-GB" sz="1400" dirty="0" smtClean="0">
                <a:latin typeface="Myriad Pro" pitchFamily="34" charset="0"/>
              </a:rPr>
              <a:t>, Sills, </a:t>
            </a:r>
            <a:r>
              <a:rPr lang="en-GB" sz="1400" dirty="0" err="1" smtClean="0">
                <a:latin typeface="Myriad Pro" pitchFamily="34" charset="0"/>
              </a:rPr>
              <a:t>Perets</a:t>
            </a:r>
            <a:r>
              <a:rPr lang="en-GB" sz="1400" dirty="0" smtClean="0">
                <a:latin typeface="Myriad Pro" pitchFamily="34" charset="0"/>
              </a:rPr>
              <a:t>, </a:t>
            </a:r>
          </a:p>
          <a:p>
            <a:r>
              <a:rPr lang="en-GB" sz="1400" dirty="0" err="1" smtClean="0">
                <a:latin typeface="Myriad Pro" pitchFamily="34" charset="0"/>
              </a:rPr>
              <a:t>Sarajedini</a:t>
            </a:r>
            <a:r>
              <a:rPr lang="en-GB" sz="1400" dirty="0" smtClean="0">
                <a:latin typeface="Myriad Pro" pitchFamily="34" charset="0"/>
              </a:rPr>
              <a:t> &amp; </a:t>
            </a:r>
            <a:r>
              <a:rPr lang="en-GB" sz="1400" dirty="0" err="1" smtClean="0">
                <a:latin typeface="Myriad Pro" pitchFamily="34" charset="0"/>
              </a:rPr>
              <a:t>Glebbeek</a:t>
            </a:r>
            <a:r>
              <a:rPr lang="en-GB" sz="1400" dirty="0" smtClean="0">
                <a:latin typeface="Myriad Pro" pitchFamily="34" charset="0"/>
              </a:rPr>
              <a:t> (2012)</a:t>
            </a:r>
            <a:endParaRPr lang="en-GB" sz="1400" dirty="0">
              <a:latin typeface="Myriad Pro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0" y="1795614"/>
            <a:ext cx="4502468" cy="44416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25" y="1828761"/>
            <a:ext cx="4458272" cy="44085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9" y="1795614"/>
            <a:ext cx="4507992" cy="44416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0" y="1812187"/>
            <a:ext cx="4507992" cy="4425125"/>
          </a:xfrm>
          <a:prstGeom prst="rect">
            <a:avLst/>
          </a:prstGeom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513" y="4206476"/>
            <a:ext cx="326463" cy="302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512" y="3933056"/>
            <a:ext cx="326463" cy="302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772816"/>
            <a:ext cx="245081" cy="24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060848"/>
            <a:ext cx="245081" cy="24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48880"/>
            <a:ext cx="245081" cy="24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624079"/>
            <a:ext cx="245081" cy="24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15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932040" y="1196751"/>
                <a:ext cx="4104456" cy="5216697"/>
              </a:xfrm>
            </p:spPr>
            <p:txBody>
              <a:bodyPr/>
              <a:lstStyle/>
              <a:p>
                <a:pPr marL="265113" lvl="1" indent="-265113">
                  <a:tabLst>
                    <a:tab pos="265113" algn="l"/>
                  </a:tabLst>
                </a:pPr>
                <a:r>
                  <a:rPr lang="en-GB" sz="1400" dirty="0" smtClean="0">
                    <a:solidFill>
                      <a:schemeClr val="tx1"/>
                    </a:solidFill>
                  </a:rPr>
                  <a:t>Suppose BSS are exclusively formed from  (primordial) binaries:</a:t>
                </a:r>
              </a:p>
              <a:p>
                <a:pPr marL="0" indent="0" algn="ctr">
                  <a:buNone/>
                  <a:tabLst>
                    <a:tab pos="265113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𝐵𝑆𝑆</m:t>
                        </m:r>
                        <m: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𝑐𝑜𝑟𝑒</m:t>
                        </m:r>
                      </m:sub>
                    </m:sSub>
                    <m:r>
                      <a:rPr lang="en-GB" sz="1600" b="0" i="1" smtClean="0">
                        <a:solidFill>
                          <a:schemeClr val="tx1"/>
                        </a:solidFill>
                        <a:latin typeface="Cambria Math"/>
                      </a:rPr>
                      <m:t>∝</m:t>
                    </m:r>
                    <m:sSub>
                      <m:sSubPr>
                        <m:ctrlP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𝑏𝑖𝑛</m:t>
                        </m:r>
                        <m: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𝑐𝑜𝑟𝑒</m:t>
                        </m:r>
                      </m:sub>
                    </m:sSub>
                  </m:oMath>
                </a14:m>
                <a:r>
                  <a:rPr lang="en-GB" sz="1600" dirty="0" smtClean="0">
                    <a:solidFill>
                      <a:schemeClr val="tx1"/>
                    </a:solidFill>
                  </a:rPr>
                  <a:t> </a:t>
                </a:r>
              </a:p>
              <a:p>
                <a:pPr marL="0" lvl="1" indent="0">
                  <a:buNone/>
                  <a:tabLst>
                    <a:tab pos="265113" algn="l"/>
                  </a:tabLst>
                </a:pPr>
                <a:r>
                  <a:rPr lang="en-GB" sz="1400" dirty="0" smtClean="0">
                    <a:solidFill>
                      <a:schemeClr val="tx1"/>
                    </a:solidFill>
                  </a:rPr>
                  <a:t>	with just some modest intrinsic scatter</a:t>
                </a:r>
              </a:p>
              <a:p>
                <a:pPr marL="265113" lvl="1" indent="-265113">
                  <a:tabLst>
                    <a:tab pos="265113" algn="l"/>
                  </a:tabLst>
                </a:pPr>
                <a:endParaRPr lang="en-GB" sz="1000" dirty="0" smtClean="0">
                  <a:solidFill>
                    <a:schemeClr val="tx1"/>
                  </a:solidFill>
                </a:endParaRPr>
              </a:p>
              <a:p>
                <a:pPr marL="265113" lvl="1" indent="-265113">
                  <a:tabLst>
                    <a:tab pos="265113" algn="l"/>
                  </a:tabLst>
                </a:pPr>
                <a:r>
                  <a:rPr lang="en-GB" sz="1400" dirty="0" smtClean="0">
                    <a:solidFill>
                      <a:schemeClr val="tx1"/>
                    </a:solidFill>
                  </a:rPr>
                  <a:t>We know that the observed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𝑏𝑖𝑛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𝑐𝑜𝑟𝑒</m:t>
                        </m:r>
                      </m:sub>
                    </m:sSub>
                  </m:oMath>
                </a14:m>
                <a:r>
                  <a:rPr lang="en-GB" sz="1400" dirty="0" smtClean="0">
                    <a:solidFill>
                      <a:schemeClr val="tx1"/>
                    </a:solidFill>
                  </a:rPr>
                  <a:t> anti-correlates pretty well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𝑐𝑜𝑟𝑒</m:t>
                        </m:r>
                      </m:sub>
                    </m:sSub>
                  </m:oMath>
                </a14:m>
                <a:r>
                  <a:rPr lang="en-GB" sz="1400" dirty="0" smtClean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𝑡𝑜𝑡</m:t>
                        </m:r>
                      </m:sub>
                    </m:sSub>
                  </m:oMath>
                </a14:m>
                <a:endParaRPr lang="en-GB" sz="1400" dirty="0" smtClean="0">
                  <a:solidFill>
                    <a:schemeClr val="tx1"/>
                  </a:solidFill>
                </a:endParaRPr>
              </a:p>
              <a:p>
                <a:pPr marL="265113" lvl="1" indent="-265113">
                  <a:tabLst>
                    <a:tab pos="265113" algn="l"/>
                  </a:tabLst>
                </a:pPr>
                <a:endParaRPr lang="en-GB" sz="1000" dirty="0" smtClean="0">
                  <a:solidFill>
                    <a:schemeClr val="tx1"/>
                  </a:solidFill>
                </a:endParaRPr>
              </a:p>
              <a:p>
                <a:pPr marL="265113" lvl="1" indent="-265113">
                  <a:tabLst>
                    <a:tab pos="265113" algn="l"/>
                  </a:tabLst>
                </a:pPr>
                <a:r>
                  <a:rPr lang="en-GB" sz="1400" dirty="0" smtClean="0">
                    <a:solidFill>
                      <a:srgbClr val="0000FF"/>
                    </a:solidFill>
                  </a:rPr>
                  <a:t>What if the true correlation is even stronger?</a:t>
                </a:r>
              </a:p>
              <a:p>
                <a:pPr marL="539750" lvl="2" indent="-182563">
                  <a:buNone/>
                  <a:tabLst>
                    <a:tab pos="265113" algn="l"/>
                  </a:tabLst>
                </a:pPr>
                <a:r>
                  <a:rPr lang="en-GB" sz="1200" dirty="0" smtClean="0">
                    <a:solidFill>
                      <a:srgbClr val="0000FF"/>
                    </a:solidFill>
                    <a:sym typeface="Wingdings" pitchFamily="2" charset="2"/>
                  </a:rPr>
                  <a:t> Then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scatter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2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GB" sz="12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𝑏𝑖𝑛</m:t>
                        </m:r>
                        <m:r>
                          <a:rPr lang="en-GB" sz="12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12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𝑐𝑜𝑟𝑒</m:t>
                        </m:r>
                      </m:sub>
                    </m:sSub>
                  </m:oMath>
                </a14:m>
                <a:r>
                  <a:rPr lang="en-GB" sz="1200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GB" sz="1200" dirty="0" err="1" smtClean="0">
                    <a:solidFill>
                      <a:srgbClr val="0000FF"/>
                    </a:solidFill>
                  </a:rPr>
                  <a:t>vs</a:t>
                </a:r>
                <a:r>
                  <a:rPr lang="en-GB" sz="12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2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GB" sz="12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𝑐𝑜𝑟𝑒</m:t>
                        </m:r>
                      </m:sub>
                    </m:sSub>
                  </m:oMath>
                </a14:m>
                <a:r>
                  <a:rPr lang="en-GB" sz="1200" dirty="0" smtClean="0">
                    <a:solidFill>
                      <a:srgbClr val="0000FF"/>
                    </a:solidFill>
                  </a:rPr>
                  <a:t> is mostly   observational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2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GB" sz="12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𝑜𝑏𝑠</m:t>
                        </m:r>
                      </m:sub>
                    </m:sSub>
                    <m:r>
                      <a:rPr lang="en-GB" sz="1200" b="0" i="1" smtClean="0">
                        <a:solidFill>
                          <a:srgbClr val="0000FF"/>
                        </a:solidFill>
                        <a:latin typeface="Cambria Math"/>
                      </a:rPr>
                      <m:t>)</m:t>
                    </m:r>
                    <m:r>
                      <a:rPr lang="en-GB" sz="1200" b="0" i="0" smtClean="0">
                        <a:solidFill>
                          <a:srgbClr val="0000FF"/>
                        </a:solidFill>
                        <a:latin typeface="Cambria Math"/>
                      </a:rPr>
                      <m:t>, </m:t>
                    </m:r>
                  </m:oMath>
                </a14:m>
                <a:r>
                  <a:rPr lang="en-GB" sz="1200" dirty="0" smtClean="0">
                    <a:solidFill>
                      <a:srgbClr val="0000FF"/>
                    </a:solidFill>
                  </a:rPr>
                  <a:t>not intrinsic </a:t>
                </a:r>
                <a14:m>
                  <m:oMath xmlns:m="http://schemas.openxmlformats.org/officeDocument/2006/math">
                    <m:r>
                      <a:rPr lang="en-GB" sz="1200" b="0" i="1" smtClean="0">
                        <a:solidFill>
                          <a:srgbClr val="0000FF"/>
                        </a:solidFill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GB" sz="12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2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GB" sz="12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𝑖𝑛𝑡</m:t>
                        </m:r>
                      </m:sub>
                    </m:sSub>
                    <m:r>
                      <a:rPr lang="en-GB" sz="1200" b="0" i="1" smtClean="0">
                        <a:solidFill>
                          <a:srgbClr val="0000FF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GB" sz="1200" dirty="0" smtClean="0">
                  <a:solidFill>
                    <a:srgbClr val="0000FF"/>
                  </a:solidFill>
                </a:endParaRPr>
              </a:p>
              <a:p>
                <a:pPr marL="265113" lvl="1" indent="-265113">
                  <a:tabLst>
                    <a:tab pos="265113" algn="l"/>
                  </a:tabLst>
                </a:pPr>
                <a:endParaRPr lang="en-GB" sz="1050" dirty="0" smtClean="0">
                  <a:solidFill>
                    <a:schemeClr val="tx1"/>
                  </a:solidFill>
                </a:endParaRPr>
              </a:p>
              <a:p>
                <a:pPr marL="265113" lvl="1" indent="-265113">
                  <a:tabLst>
                    <a:tab pos="265113" algn="l"/>
                  </a:tabLst>
                </a:pPr>
                <a:r>
                  <a:rPr lang="en-GB" sz="1400" dirty="0" smtClean="0">
                    <a:solidFill>
                      <a:srgbClr val="FF0000"/>
                    </a:solidFill>
                  </a:rPr>
                  <a:t>But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𝑜𝑏𝑠</m:t>
                        </m:r>
                      </m:sub>
                    </m:sSub>
                    <m:r>
                      <a:rPr lang="en-GB" sz="1400" b="0" i="1" smtClean="0">
                        <a:solidFill>
                          <a:srgbClr val="FF0000"/>
                        </a:solidFill>
                        <a:latin typeface="Cambria Math"/>
                      </a:rPr>
                      <m:t>&gt;</m:t>
                    </m:r>
                    <m:sSub>
                      <m:sSubPr>
                        <m:ctrlP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𝑖𝑛𝑡</m:t>
                        </m:r>
                      </m:sub>
                    </m:sSub>
                  </m:oMath>
                </a14:m>
                <a:r>
                  <a:rPr lang="en-GB" sz="1400" dirty="0" smtClean="0">
                    <a:solidFill>
                      <a:srgbClr val="FF0000"/>
                    </a:solidFill>
                  </a:rPr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𝑐𝑜𝑟𝑒</m:t>
                        </m:r>
                      </m:sub>
                    </m:sSub>
                  </m:oMath>
                </a14:m>
                <a:r>
                  <a:rPr lang="en-GB" sz="1400" dirty="0" smtClean="0">
                    <a:solidFill>
                      <a:srgbClr val="FF0000"/>
                    </a:solidFill>
                  </a:rPr>
                  <a:t> is a better tracer of the true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𝑏𝑖𝑛</m:t>
                        </m:r>
                        <m: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𝑐𝑜𝑟𝑒</m:t>
                        </m:r>
                      </m:sub>
                    </m:sSub>
                  </m:oMath>
                </a14:m>
                <a:r>
                  <a:rPr lang="en-GB" sz="1400" dirty="0" smtClean="0">
                    <a:solidFill>
                      <a:srgbClr val="FF0000"/>
                    </a:solidFill>
                  </a:rPr>
                  <a:t> than the measured  fractions!</a:t>
                </a:r>
              </a:p>
              <a:p>
                <a:pPr marL="265113" lvl="1" indent="-265113">
                  <a:tabLst>
                    <a:tab pos="265113" algn="l"/>
                  </a:tabLst>
                </a:pPr>
                <a:endParaRPr lang="en-GB" sz="1000" dirty="0">
                  <a:solidFill>
                    <a:srgbClr val="FF0000"/>
                  </a:solidFill>
                </a:endParaRPr>
              </a:p>
              <a:p>
                <a:pPr marL="265113" lvl="1" indent="-265113">
                  <a:tabLst>
                    <a:tab pos="265113" algn="l"/>
                  </a:tabLst>
                </a:pPr>
                <a:r>
                  <a:rPr lang="en-GB" sz="1400" dirty="0" smtClean="0">
                    <a:solidFill>
                      <a:srgbClr val="FF0000"/>
                    </a:solidFill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𝐵𝑆𝑆</m:t>
                        </m:r>
                        <m: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𝑐𝑜𝑟𝑒</m:t>
                        </m:r>
                      </m:sub>
                    </m:sSub>
                  </m:oMath>
                </a14:m>
                <a:r>
                  <a:rPr lang="en-GB" sz="1400" dirty="0" smtClean="0">
                    <a:solidFill>
                      <a:srgbClr val="FF0000"/>
                    </a:solidFill>
                  </a:rPr>
                  <a:t> would track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𝑐𝑜𝑟𝑒</m:t>
                        </m:r>
                      </m:sub>
                    </m:sSub>
                  </m:oMath>
                </a14:m>
                <a:r>
                  <a:rPr lang="en-GB" sz="1400" dirty="0" smtClean="0">
                    <a:solidFill>
                      <a:srgbClr val="FF0000"/>
                    </a:solidFill>
                  </a:rPr>
                  <a:t> more closely than the estimated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𝑏𝑖𝑛</m:t>
                        </m:r>
                        <m: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𝑐𝑜𝑟𝑒</m:t>
                        </m:r>
                      </m:sub>
                    </m:sSub>
                  </m:oMath>
                </a14:m>
                <a:r>
                  <a:rPr lang="en-GB" sz="1400" dirty="0" smtClean="0">
                    <a:solidFill>
                      <a:srgbClr val="FF0000"/>
                    </a:solidFill>
                  </a:rPr>
                  <a:t>…  as observed!</a:t>
                </a:r>
                <a:endParaRPr lang="en-GB" sz="1400" dirty="0">
                  <a:solidFill>
                    <a:srgbClr val="FF0000"/>
                  </a:solidFill>
                </a:endParaRPr>
              </a:p>
              <a:p>
                <a:pPr marL="265113" lvl="1" indent="-265113">
                  <a:tabLst>
                    <a:tab pos="265113" algn="l"/>
                  </a:tabLst>
                </a:pPr>
                <a:endParaRPr lang="en-GB" sz="1050" dirty="0" smtClean="0">
                  <a:solidFill>
                    <a:schemeClr val="tx1"/>
                  </a:solidFill>
                </a:endParaRPr>
              </a:p>
              <a:p>
                <a:pPr marL="265113" lvl="1" indent="-265113">
                  <a:tabLst>
                    <a:tab pos="265113" algn="l"/>
                  </a:tabLst>
                </a:pPr>
                <a:r>
                  <a:rPr lang="en-GB" sz="1400" dirty="0" smtClean="0">
                    <a:solidFill>
                      <a:schemeClr val="tx1"/>
                    </a:solidFill>
                  </a:rPr>
                  <a:t>So the binary scenario </a:t>
                </a:r>
                <a:r>
                  <a:rPr lang="en-GB" sz="1400" i="1" u="sng" dirty="0" smtClean="0">
                    <a:solidFill>
                      <a:schemeClr val="tx1"/>
                    </a:solidFill>
                  </a:rPr>
                  <a:t>might</a:t>
                </a:r>
                <a:r>
                  <a:rPr lang="en-GB" sz="1400" dirty="0" smtClean="0">
                    <a:solidFill>
                      <a:schemeClr val="tx1"/>
                    </a:solidFill>
                  </a:rPr>
                  <a:t> work…</a:t>
                </a:r>
              </a:p>
              <a:p>
                <a:pPr marL="265113" lvl="1" indent="-265113">
                  <a:tabLst>
                    <a:tab pos="265113" algn="l"/>
                  </a:tabLst>
                </a:pPr>
                <a:endParaRPr lang="en-GB" sz="600" dirty="0" smtClean="0">
                  <a:solidFill>
                    <a:schemeClr val="tx1"/>
                  </a:solidFill>
                </a:endParaRPr>
              </a:p>
              <a:p>
                <a:pPr marL="0" lvl="1" indent="0" algn="ctr">
                  <a:buNone/>
                  <a:tabLst>
                    <a:tab pos="265113" algn="l"/>
                  </a:tabLst>
                </a:pPr>
                <a:r>
                  <a:rPr lang="en-GB" sz="1200" b="1" i="1" dirty="0">
                    <a:solidFill>
                      <a:srgbClr val="FF0000"/>
                    </a:solidFill>
                  </a:rPr>
                  <a:t> </a:t>
                </a:r>
                <a:r>
                  <a:rPr lang="en-GB" sz="1200" b="1" i="1" dirty="0" smtClean="0">
                    <a:solidFill>
                      <a:srgbClr val="FF0000"/>
                    </a:solidFill>
                  </a:rPr>
                  <a:t>  </a:t>
                </a:r>
                <a:r>
                  <a:rPr lang="en-GB" sz="1400" b="1" i="1" dirty="0" smtClean="0">
                    <a:solidFill>
                      <a:srgbClr val="FF0000"/>
                    </a:solidFill>
                  </a:rPr>
                  <a:t>…if binary fractions are </a:t>
                </a:r>
                <a:r>
                  <a:rPr lang="en-GB" sz="1400" b="1" i="1" u="sng" dirty="0" smtClean="0">
                    <a:solidFill>
                      <a:srgbClr val="FF0000"/>
                    </a:solidFill>
                  </a:rPr>
                  <a:t>extremely</a:t>
                </a:r>
                <a:r>
                  <a:rPr lang="en-GB" sz="1400" b="1" i="1" dirty="0" smtClean="0">
                    <a:solidFill>
                      <a:srgbClr val="FF0000"/>
                    </a:solidFill>
                  </a:rPr>
                  <a:t> closely coupled to core/total cluster </a:t>
                </a:r>
                <a:r>
                  <a:rPr lang="en-GB" sz="1400" b="1" i="1" dirty="0" smtClean="0">
                    <a:solidFill>
                      <a:srgbClr val="FF0000"/>
                    </a:solidFill>
                  </a:rPr>
                  <a:t>masses </a:t>
                </a:r>
                <a:r>
                  <a:rPr lang="en-GB" sz="1100" b="1" i="1" dirty="0" smtClean="0">
                    <a:solidFill>
                      <a:srgbClr val="FF0000"/>
                    </a:solidFill>
                  </a:rPr>
                  <a:t>(Leigh et al. 2012)</a:t>
                </a:r>
                <a:endParaRPr lang="en-GB" sz="200" b="1" i="1" dirty="0">
                  <a:solidFill>
                    <a:srgbClr val="FF0000"/>
                  </a:solidFill>
                </a:endParaRPr>
              </a:p>
              <a:p>
                <a:pPr marL="0" lvl="1" indent="0">
                  <a:buNone/>
                  <a:tabLst>
                    <a:tab pos="265113" algn="l"/>
                  </a:tabLst>
                </a:pPr>
                <a:endParaRPr lang="en-GB" sz="500" dirty="0"/>
              </a:p>
              <a:p>
                <a:pPr marL="0" lvl="1" indent="0">
                  <a:buNone/>
                  <a:tabLst>
                    <a:tab pos="265113" algn="l"/>
                  </a:tabLst>
                </a:pPr>
                <a:endParaRPr lang="en-GB" sz="1400" dirty="0" smtClean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32040" y="1196751"/>
                <a:ext cx="4104456" cy="5216697"/>
              </a:xfrm>
              <a:blipFill rotWithShape="1">
                <a:blip r:embed="rId2"/>
                <a:stretch>
                  <a:fillRect l="-297" t="-117" r="-13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University of Southampton</a:t>
            </a:r>
          </a:p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School of Physics &amp; </a:t>
            </a:r>
            <a:r>
              <a:rPr lang="en-GB" dirty="0" err="1" smtClean="0">
                <a:latin typeface="Myriad Pro" pitchFamily="34" charset="0"/>
              </a:rPr>
              <a:t>Astronoy</a:t>
            </a:r>
            <a:endParaRPr lang="en-GB" dirty="0">
              <a:latin typeface="Myriad Pro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688032" y="7609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Arial" charset="0"/>
              </a:defRPr>
            </a:lvl5pPr>
            <a:lvl6pPr marL="457200"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Arial" charset="0"/>
              </a:defRPr>
            </a:lvl6pPr>
            <a:lvl7pPr marL="914400"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Arial" charset="0"/>
              </a:defRPr>
            </a:lvl7pPr>
            <a:lvl8pPr marL="1371600"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Arial" charset="0"/>
              </a:defRPr>
            </a:lvl8pPr>
            <a:lvl9pPr marL="1828800"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2600" dirty="0" smtClean="0">
                <a:latin typeface="Myriad Pro" pitchFamily="34" charset="0"/>
              </a:rPr>
              <a:t>The Search for the Smoking Gun Correlation III: </a:t>
            </a:r>
            <a:br>
              <a:rPr lang="en-GB" sz="2600" dirty="0" smtClean="0">
                <a:latin typeface="Myriad Pro" pitchFamily="34" charset="0"/>
              </a:rPr>
            </a:br>
            <a:r>
              <a:rPr lang="en-GB" sz="2400" dirty="0" smtClean="0">
                <a:latin typeface="Myriad Pro" pitchFamily="34" charset="0"/>
              </a:rPr>
              <a:t>A Thought Experiment…</a:t>
            </a:r>
            <a:endParaRPr lang="en-GB" sz="2600" dirty="0">
              <a:latin typeface="Myriad Pro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01" y="1562601"/>
            <a:ext cx="2844331" cy="28025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68" y="3203832"/>
            <a:ext cx="3153308" cy="3209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" y="1978581"/>
            <a:ext cx="4901184" cy="36631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TextBox 16"/>
          <p:cNvSpPr txBox="1"/>
          <p:nvPr/>
        </p:nvSpPr>
        <p:spPr>
          <a:xfrm>
            <a:off x="2325708" y="1321023"/>
            <a:ext cx="13046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Myriad Pro" pitchFamily="34" charset="0"/>
              </a:rPr>
              <a:t>Leigh et al. (2012)</a:t>
            </a:r>
            <a:endParaRPr lang="en-GB" sz="1200" dirty="0">
              <a:latin typeface="Myriad Pro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8679" y="2905199"/>
            <a:ext cx="13952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>
                <a:latin typeface="Myriad Pro" pitchFamily="34" charset="0"/>
              </a:rPr>
              <a:t>Milone</a:t>
            </a:r>
            <a:r>
              <a:rPr lang="en-GB" sz="1200" dirty="0" smtClean="0">
                <a:latin typeface="Myriad Pro" pitchFamily="34" charset="0"/>
              </a:rPr>
              <a:t> et al. (2012)</a:t>
            </a:r>
            <a:endParaRPr lang="en-GB" sz="1200" dirty="0">
              <a:latin typeface="Myriad Pro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5004048" y="5643030"/>
            <a:ext cx="4032448" cy="576064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" y="1906987"/>
            <a:ext cx="4901184" cy="366312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6986"/>
            <a:ext cx="4901184" cy="366312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0380"/>
            <a:ext cx="4901184" cy="366312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6985"/>
            <a:ext cx="4901184" cy="366312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8497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8032" y="1196752"/>
                <a:ext cx="7772400" cy="5040560"/>
              </a:xfrm>
            </p:spPr>
            <p:txBody>
              <a:bodyPr/>
              <a:lstStyle/>
              <a:p>
                <a:r>
                  <a:rPr lang="en-GB" sz="1600" dirty="0" smtClean="0">
                    <a:solidFill>
                      <a:srgbClr val="0000FF"/>
                    </a:solidFill>
                  </a:rPr>
                  <a:t>Collisions, binary mass transfer and mergers must all happen in GCs!</a:t>
                </a:r>
              </a:p>
              <a:p>
                <a:pPr lvl="1"/>
                <a:r>
                  <a:rPr lang="en-GB" sz="1400" dirty="0" smtClean="0">
                    <a:solidFill>
                      <a:srgbClr val="0000FF"/>
                    </a:solidFill>
                  </a:rPr>
                  <a:t>Mass transfer </a:t>
                </a:r>
                <a:r>
                  <a:rPr lang="en-GB" sz="1400" i="1" u="sng" dirty="0" smtClean="0">
                    <a:solidFill>
                      <a:srgbClr val="0000FF"/>
                    </a:solidFill>
                  </a:rPr>
                  <a:t>definitely</a:t>
                </a:r>
                <a:r>
                  <a:rPr lang="en-GB" sz="1400" dirty="0" smtClean="0">
                    <a:solidFill>
                      <a:srgbClr val="0000FF"/>
                    </a:solidFill>
                  </a:rPr>
                  <a:t> produces BSS</a:t>
                </a:r>
              </a:p>
              <a:p>
                <a:pPr lvl="1"/>
                <a:r>
                  <a:rPr lang="en-GB" sz="1400" dirty="0" smtClean="0">
                    <a:solidFill>
                      <a:srgbClr val="0000FF"/>
                    </a:solidFill>
                  </a:rPr>
                  <a:t>Mergers can be survived (V1309 </a:t>
                </a:r>
                <a:r>
                  <a:rPr lang="en-GB" sz="1400" dirty="0" err="1" smtClean="0">
                    <a:solidFill>
                      <a:srgbClr val="0000FF"/>
                    </a:solidFill>
                  </a:rPr>
                  <a:t>Sco</a:t>
                </a:r>
                <a:r>
                  <a:rPr lang="en-GB" sz="1400" dirty="0" smtClean="0">
                    <a:solidFill>
                      <a:srgbClr val="0000FF"/>
                    </a:solidFill>
                  </a:rPr>
                  <a:t>) and </a:t>
                </a:r>
                <a:r>
                  <a:rPr lang="en-GB" sz="1400" i="1" u="sng" dirty="0" smtClean="0">
                    <a:solidFill>
                      <a:srgbClr val="0000FF"/>
                    </a:solidFill>
                  </a:rPr>
                  <a:t>probably</a:t>
                </a:r>
                <a:r>
                  <a:rPr lang="en-GB" sz="1400" dirty="0" smtClean="0">
                    <a:solidFill>
                      <a:srgbClr val="0000FF"/>
                    </a:solidFill>
                  </a:rPr>
                  <a:t> produce BSS</a:t>
                </a:r>
              </a:p>
              <a:p>
                <a:pPr lvl="1"/>
                <a:r>
                  <a:rPr lang="en-GB" sz="1400" dirty="0" smtClean="0">
                    <a:solidFill>
                      <a:srgbClr val="0000FF"/>
                    </a:solidFill>
                  </a:rPr>
                  <a:t>Collisions </a:t>
                </a:r>
                <a:r>
                  <a:rPr lang="en-GB" sz="1400" i="1" u="sng" dirty="0" smtClean="0">
                    <a:solidFill>
                      <a:srgbClr val="0000FF"/>
                    </a:solidFill>
                  </a:rPr>
                  <a:t>may</a:t>
                </a:r>
                <a:r>
                  <a:rPr lang="en-GB" sz="1400" dirty="0" smtClean="0">
                    <a:solidFill>
                      <a:srgbClr val="0000FF"/>
                    </a:solidFill>
                  </a:rPr>
                  <a:t> produce BSS (if enough AM can be lost)</a:t>
                </a:r>
              </a:p>
              <a:p>
                <a:endParaRPr lang="en-GB" sz="1100" dirty="0" smtClean="0">
                  <a:solidFill>
                    <a:srgbClr val="0000FF"/>
                  </a:solidFill>
                </a:endParaRPr>
              </a:p>
              <a:p>
                <a:r>
                  <a:rPr lang="en-GB" sz="1600" dirty="0" smtClean="0">
                    <a:solidFill>
                      <a:srgbClr val="0000FF"/>
                    </a:solidFill>
                  </a:rPr>
                  <a:t>There is no clean correlation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𝐵𝑆𝑆</m:t>
                        </m:r>
                      </m:sub>
                    </m:sSub>
                  </m:oMath>
                </a14:m>
                <a:r>
                  <a:rPr lang="en-GB" sz="1600" dirty="0" smtClean="0">
                    <a:solidFill>
                      <a:srgbClr val="0000FF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Γ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𝑛</m:t>
                        </m:r>
                        <m: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GB" sz="1600" dirty="0" smtClean="0">
                    <a:solidFill>
                      <a:srgbClr val="0000FF"/>
                    </a:solidFill>
                  </a:rPr>
                  <a:t>, even in GC cores</a:t>
                </a:r>
                <a:endParaRPr lang="en-GB" sz="1600" dirty="0">
                  <a:solidFill>
                    <a:srgbClr val="0000FF"/>
                  </a:solidFill>
                </a:endParaRPr>
              </a:p>
              <a:p>
                <a:r>
                  <a:rPr lang="en-GB" sz="1600" dirty="0" smtClean="0">
                    <a:solidFill>
                      <a:srgbClr val="0000FF"/>
                    </a:solidFill>
                  </a:rPr>
                  <a:t>There is a strong, sub-linear correlation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𝑐𝑜𝑟𝑒</m:t>
                        </m:r>
                      </m:sub>
                    </m:sSub>
                  </m:oMath>
                </a14:m>
                <a:r>
                  <a:rPr lang="en-GB" sz="1600" dirty="0" smtClean="0">
                    <a:solidFill>
                      <a:srgbClr val="0000FF"/>
                    </a:solidFill>
                  </a:rPr>
                  <a:t> 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𝑡𝑜𝑡</m:t>
                        </m:r>
                      </m:sub>
                    </m:sSub>
                  </m:oMath>
                </a14:m>
                <a:endParaRPr lang="en-GB" sz="1600" dirty="0" smtClean="0">
                  <a:solidFill>
                    <a:srgbClr val="0000FF"/>
                  </a:solidFill>
                </a:endParaRPr>
              </a:p>
              <a:p>
                <a:r>
                  <a:rPr lang="en-GB" sz="1600" dirty="0" smtClean="0">
                    <a:solidFill>
                      <a:srgbClr val="0000FF"/>
                    </a:solidFill>
                  </a:rPr>
                  <a:t>There is a strong correlation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𝑏𝑖𝑛</m:t>
                        </m:r>
                      </m:sub>
                    </m:sSub>
                  </m:oMath>
                </a14:m>
                <a:endParaRPr lang="en-GB" sz="1600" b="0" dirty="0" smtClean="0">
                  <a:solidFill>
                    <a:srgbClr val="0000FF"/>
                  </a:solidFill>
                </a:endParaRPr>
              </a:p>
              <a:p>
                <a:endParaRPr lang="en-GB" sz="800" b="0" dirty="0" smtClean="0">
                  <a:solidFill>
                    <a:srgbClr val="0000FF"/>
                  </a:solidFill>
                </a:endParaRPr>
              </a:p>
              <a:p>
                <a:pPr marL="1085850" lvl="2" indent="-285750">
                  <a:buFont typeface="Wingdings"/>
                  <a:buChar char="à"/>
                </a:pPr>
                <a:r>
                  <a:rPr lang="en-GB" sz="1600" b="1" i="1" dirty="0" smtClean="0">
                    <a:solidFill>
                      <a:srgbClr val="FF0000"/>
                    </a:solidFill>
                  </a:rPr>
                  <a:t>A binary origin for BSS, even in GC cores?</a:t>
                </a:r>
              </a:p>
              <a:p>
                <a:pPr marL="800100" lvl="2" indent="0">
                  <a:buNone/>
                </a:pPr>
                <a:r>
                  <a:rPr lang="en-GB" sz="1200" dirty="0" smtClean="0">
                    <a:solidFill>
                      <a:srgbClr val="FF0000"/>
                    </a:solidFill>
                  </a:rPr>
                  <a:t>      (since no correlation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200" b="0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Γ</m:t>
                        </m:r>
                      </m:e>
                      <m:sub>
                        <m:r>
                          <a:rPr lang="en-GB" sz="12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𝑐𝑜𝑙𝑙</m:t>
                        </m:r>
                      </m:sub>
                    </m:sSub>
                  </m:oMath>
                </a14:m>
                <a:r>
                  <a:rPr lang="en-GB" sz="1200" dirty="0" smtClean="0">
                    <a:solidFill>
                      <a:srgbClr val="FF0000"/>
                    </a:solidFill>
                  </a:rPr>
                  <a:t> , have these binaries not even been </a:t>
                </a:r>
                <a:r>
                  <a:rPr lang="en-GB" sz="1200" i="1" u="sng" dirty="0" smtClean="0">
                    <a:solidFill>
                      <a:srgbClr val="FF0000"/>
                    </a:solidFill>
                  </a:rPr>
                  <a:t>affected</a:t>
                </a:r>
                <a:r>
                  <a:rPr lang="en-GB" sz="1200" dirty="0" smtClean="0">
                    <a:solidFill>
                      <a:srgbClr val="FF0000"/>
                    </a:solidFill>
                  </a:rPr>
                  <a:t> by encounters?)</a:t>
                </a:r>
              </a:p>
              <a:p>
                <a:endParaRPr lang="en-GB" sz="1400" dirty="0" smtClean="0">
                  <a:solidFill>
                    <a:srgbClr val="0000FF"/>
                  </a:solidFill>
                </a:endParaRPr>
              </a:p>
              <a:p>
                <a:r>
                  <a:rPr lang="en-GB" sz="1600" dirty="0" smtClean="0">
                    <a:solidFill>
                      <a:srgbClr val="0000FF"/>
                    </a:solidFill>
                  </a:rPr>
                  <a:t>But we do not get the best (and linear) correlation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𝑏𝑖𝑛</m:t>
                        </m:r>
                      </m:sub>
                    </m:sSub>
                    <m:r>
                      <a:rPr lang="en-GB" sz="1600" b="0" i="1" smtClean="0">
                        <a:solidFill>
                          <a:srgbClr val="0000FF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𝑏𝑖𝑛</m:t>
                        </m:r>
                      </m:sub>
                    </m:sSub>
                    <m:sSub>
                      <m:sSubPr>
                        <m:ctrlP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𝑡𝑜𝑡</m:t>
                        </m:r>
                      </m:sub>
                    </m:sSub>
                  </m:oMath>
                </a14:m>
                <a:r>
                  <a:rPr lang="en-GB" sz="1600" dirty="0" smtClean="0">
                    <a:solidFill>
                      <a:srgbClr val="0000FF"/>
                    </a:solidFill>
                  </a:rPr>
                  <a:t> !</a:t>
                </a:r>
              </a:p>
              <a:p>
                <a:pPr lvl="1"/>
                <a:r>
                  <a:rPr lang="en-GB" sz="1400" dirty="0" smtClean="0">
                    <a:solidFill>
                      <a:srgbClr val="FF0000"/>
                    </a:solidFill>
                  </a:rPr>
                  <a:t>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𝑡𝑜𝑡</m:t>
                        </m:r>
                      </m:sub>
                    </m:sSub>
                  </m:oMath>
                </a14:m>
                <a:r>
                  <a:rPr lang="en-GB" sz="1400" dirty="0" smtClean="0">
                    <a:solidFill>
                      <a:srgbClr val="FF0000"/>
                    </a:solidFill>
                  </a:rPr>
                  <a:t> actually a better trace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𝑏𝑖𝑛</m:t>
                        </m:r>
                      </m:sub>
                    </m:sSub>
                  </m:oMath>
                </a14:m>
                <a:r>
                  <a:rPr lang="en-GB" sz="1400" dirty="0" smtClean="0">
                    <a:solidFill>
                      <a:srgbClr val="FF0000"/>
                    </a:solidFill>
                  </a:rPr>
                  <a:t> than observationally measured binary fractions?</a:t>
                </a:r>
              </a:p>
              <a:p>
                <a:endParaRPr lang="en-GB" sz="1800" dirty="0">
                  <a:solidFill>
                    <a:srgbClr val="0000FF"/>
                  </a:solidFill>
                </a:endParaRPr>
              </a:p>
              <a:p>
                <a:r>
                  <a:rPr lang="en-GB" sz="1600" dirty="0" smtClean="0">
                    <a:solidFill>
                      <a:srgbClr val="0000FF"/>
                    </a:solidFill>
                  </a:rPr>
                  <a:t>What about other evidence for COLL-BSS channel?</a:t>
                </a:r>
              </a:p>
              <a:p>
                <a:pPr lvl="1"/>
                <a:r>
                  <a:rPr lang="en-GB" sz="1400" dirty="0" smtClean="0">
                    <a:solidFill>
                      <a:srgbClr val="0000FF"/>
                    </a:solidFill>
                  </a:rPr>
                  <a:t>Radial distributions? Double sequences?</a:t>
                </a:r>
              </a:p>
              <a:p>
                <a:pPr lvl="1"/>
                <a:endParaRPr lang="en-GB" sz="800" dirty="0"/>
              </a:p>
              <a:p>
                <a:pPr marL="0" indent="0" algn="ctr">
                  <a:buNone/>
                </a:pPr>
                <a:r>
                  <a:rPr lang="en-GB" sz="1800" dirty="0" smtClean="0">
                    <a:solidFill>
                      <a:srgbClr val="FF0000"/>
                    </a:solidFill>
                  </a:rPr>
                  <a:t>There is no smoking gun yet!</a:t>
                </a:r>
                <a:endParaRPr lang="en-GB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8032" y="1196752"/>
                <a:ext cx="7772400" cy="5040560"/>
              </a:xfrm>
              <a:blipFill rotWithShape="1">
                <a:blip r:embed="rId2"/>
                <a:stretch>
                  <a:fillRect l="-392" t="-363" b="-12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University of Southampton</a:t>
            </a:r>
          </a:p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School of Physics &amp; </a:t>
            </a:r>
            <a:r>
              <a:rPr lang="en-GB" dirty="0" err="1" smtClean="0">
                <a:latin typeface="Myriad Pro" pitchFamily="34" charset="0"/>
              </a:rPr>
              <a:t>Astronoy</a:t>
            </a:r>
            <a:endParaRPr lang="en-GB" dirty="0">
              <a:latin typeface="Myriad Pro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2843808" y="5760151"/>
            <a:ext cx="3456384" cy="504056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9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Now with free bonus slides…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latin typeface="Myriad Pro" pitchFamily="34" charset="0"/>
              </a:rPr>
              <a:t>University of Southampton</a:t>
            </a:r>
          </a:p>
          <a:p>
            <a:pPr>
              <a:defRPr/>
            </a:pPr>
            <a:r>
              <a:rPr lang="en-GB" smtClean="0">
                <a:latin typeface="Myriad Pro" pitchFamily="34" charset="0"/>
              </a:rPr>
              <a:t>School of Physics &amp; Astronoy</a:t>
            </a:r>
            <a:endParaRPr lang="en-GB" dirty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12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624"/>
            <a:ext cx="7772400" cy="1143000"/>
          </a:xfrm>
        </p:spPr>
        <p:txBody>
          <a:bodyPr/>
          <a:lstStyle/>
          <a:p>
            <a:r>
              <a:rPr lang="en-GB" dirty="0" smtClean="0"/>
              <a:t>But </a:t>
            </a:r>
            <a:r>
              <a:rPr lang="en-GB" dirty="0" smtClean="0"/>
              <a:t>let’s remember </a:t>
            </a:r>
            <a:r>
              <a:rPr lang="en-GB" dirty="0" smtClean="0"/>
              <a:t>that…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268760"/>
                <a:ext cx="7990656" cy="4648200"/>
              </a:xfrm>
            </p:spPr>
            <p:txBody>
              <a:bodyPr/>
              <a:lstStyle/>
              <a:p>
                <a:r>
                  <a:rPr lang="en-GB" sz="1800" dirty="0" smtClean="0"/>
                  <a:t>Other factors may mask/alter the naïve straw man </a:t>
                </a:r>
                <a:r>
                  <a:rPr lang="en-GB" sz="1800" dirty="0" err="1" smtClean="0"/>
                  <a:t>scalings</a:t>
                </a:r>
                <a:endParaRPr lang="en-GB" sz="1800" dirty="0" smtClean="0"/>
              </a:p>
              <a:p>
                <a:endParaRPr lang="en-GB" sz="600" dirty="0" smtClean="0"/>
              </a:p>
              <a:p>
                <a:r>
                  <a:rPr lang="en-GB" sz="1800" b="0" dirty="0" smtClean="0"/>
                  <a:t>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solidFill>
                          <a:srgbClr val="0000FF"/>
                        </a:solidFill>
                        <a:latin typeface="Cambria Math"/>
                      </a:rPr>
                      <m:t>𝑁</m:t>
                    </m:r>
                    <m:r>
                      <a:rPr lang="en-GB" sz="1800" b="0" i="1" smtClean="0">
                        <a:solidFill>
                          <a:srgbClr val="0000FF"/>
                        </a:solidFill>
                        <a:latin typeface="Cambria Math"/>
                      </a:rPr>
                      <m:t>/</m:t>
                    </m:r>
                    <m:sSub>
                      <m:sSubPr>
                        <m:ctrlPr>
                          <a:rPr lang="en-GB" sz="18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GB" sz="18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𝑡𝑜𝑡</m:t>
                        </m:r>
                      </m:sub>
                    </m:sSub>
                    <m:r>
                      <a:rPr lang="en-GB" sz="1800" b="0" i="1" smtClean="0">
                        <a:solidFill>
                          <a:srgbClr val="0000FF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GB" sz="1800" dirty="0" smtClean="0">
                    <a:solidFill>
                      <a:srgbClr val="0000FF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b="0" i="0" smtClean="0">
                        <a:solidFill>
                          <a:srgbClr val="0000FF"/>
                        </a:solidFill>
                        <a:latin typeface="Cambria Math"/>
                      </a:rPr>
                      <m:t>Γ</m:t>
                    </m:r>
                    <m:r>
                      <a:rPr lang="en-GB" sz="1800" b="0" i="1" smtClean="0">
                        <a:solidFill>
                          <a:srgbClr val="0000FF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GB" sz="1800" dirty="0" smtClean="0">
                    <a:solidFill>
                      <a:srgbClr val="0000FF"/>
                    </a:solidFill>
                  </a:rPr>
                  <a:t>are </a:t>
                </a:r>
                <a:r>
                  <a:rPr lang="en-GB" sz="1800" i="1" u="sng" dirty="0" smtClean="0">
                    <a:solidFill>
                      <a:srgbClr val="0000FF"/>
                    </a:solidFill>
                  </a:rPr>
                  <a:t>always</a:t>
                </a:r>
                <a:r>
                  <a:rPr lang="en-GB" sz="1800" dirty="0" smtClean="0">
                    <a:solidFill>
                      <a:srgbClr val="0000FF"/>
                    </a:solidFill>
                  </a:rPr>
                  <a:t> correlated themselves</a:t>
                </a:r>
                <a:endParaRPr lang="en-GB" sz="1800" dirty="0">
                  <a:solidFill>
                    <a:srgbClr val="0000FF"/>
                  </a:solidFill>
                </a:endParaRPr>
              </a:p>
              <a:p>
                <a:pPr lvl="1"/>
                <a:endParaRPr lang="en-GB" sz="600" dirty="0" smtClean="0">
                  <a:solidFill>
                    <a:srgbClr val="0000FF"/>
                  </a:solidFill>
                </a:endParaRPr>
              </a:p>
              <a:p>
                <a:pPr lvl="1"/>
                <a:r>
                  <a:rPr lang="en-GB" sz="1400" dirty="0">
                    <a:solidFill>
                      <a:srgbClr val="0000FF"/>
                    </a:solidFill>
                  </a:rPr>
                  <a:t>E</a:t>
                </a:r>
                <a:r>
                  <a:rPr lang="en-GB" sz="1400" dirty="0" smtClean="0">
                    <a:solidFill>
                      <a:srgbClr val="0000FF"/>
                    </a:solidFill>
                  </a:rPr>
                  <a:t>ncounter </a:t>
                </a:r>
                <a:r>
                  <a:rPr lang="en-GB" sz="1400" dirty="0">
                    <a:solidFill>
                      <a:srgbClr val="0000FF"/>
                    </a:solidFill>
                  </a:rPr>
                  <a:t>rates always scale with </a:t>
                </a:r>
                <a:r>
                  <a:rPr lang="en-GB" sz="1400" dirty="0" smtClean="0">
                    <a:solidFill>
                      <a:srgbClr val="0000FF"/>
                    </a:solidFill>
                  </a:rPr>
                  <a:t>the available number of objects</a:t>
                </a:r>
              </a:p>
              <a:p>
                <a:pPr lvl="1"/>
                <a:endParaRPr lang="en-GB" sz="1200" dirty="0" smtClean="0">
                  <a:solidFill>
                    <a:srgbClr val="0000FF"/>
                  </a:solidFill>
                </a:endParaRPr>
              </a:p>
              <a:p>
                <a:pPr lvl="1"/>
                <a:endParaRPr lang="en-GB" sz="1200" dirty="0" smtClean="0">
                  <a:solidFill>
                    <a:srgbClr val="0000FF"/>
                  </a:solidFill>
                </a:endParaRPr>
              </a:p>
              <a:p>
                <a:pPr lvl="1"/>
                <a:endParaRPr lang="en-GB" sz="1200" dirty="0" smtClean="0"/>
              </a:p>
              <a:p>
                <a:pPr lvl="1"/>
                <a:endParaRPr lang="en-GB" sz="1400" dirty="0"/>
              </a:p>
              <a:p>
                <a:pPr lvl="1"/>
                <a:endParaRPr lang="en-GB" sz="1200" dirty="0" smtClean="0"/>
              </a:p>
              <a:p>
                <a:pPr lvl="1"/>
                <a:endParaRPr lang="en-GB" sz="1200" dirty="0"/>
              </a:p>
              <a:p>
                <a:pPr lvl="1"/>
                <a:endParaRPr lang="en-GB" sz="700" dirty="0" smtClean="0"/>
              </a:p>
              <a:p>
                <a:pPr marL="457200" lvl="1" indent="0">
                  <a:buNone/>
                </a:pPr>
                <a:endParaRPr lang="en-GB" sz="1200" dirty="0" smtClean="0"/>
              </a:p>
              <a:p>
                <a:pPr marL="457200" lvl="1" indent="0">
                  <a:buNone/>
                </a:pPr>
                <a:endParaRPr lang="en-GB" sz="1200" dirty="0"/>
              </a:p>
              <a:p>
                <a:pPr marL="457200" lvl="1" indent="0">
                  <a:buNone/>
                </a:pPr>
                <a:endParaRPr lang="en-GB" sz="1200" dirty="0" smtClean="0"/>
              </a:p>
              <a:p>
                <a:pPr marL="457200" lvl="1" indent="0">
                  <a:buNone/>
                </a:pPr>
                <a:r>
                  <a:rPr lang="en-GB" sz="1200" dirty="0" smtClean="0"/>
                  <a:t>   </a:t>
                </a:r>
              </a:p>
              <a:p>
                <a:pPr lvl="1"/>
                <a:endParaRPr lang="en-GB" sz="1200" dirty="0"/>
              </a:p>
              <a:p>
                <a:pPr lvl="1"/>
                <a:endParaRPr lang="en-GB" sz="1200" dirty="0" smtClean="0"/>
              </a:p>
              <a:p>
                <a:pPr lvl="1"/>
                <a:endParaRPr lang="en-GB" sz="1000" dirty="0"/>
              </a:p>
              <a:p>
                <a:r>
                  <a:rPr lang="en-GB" sz="1600" dirty="0" smtClean="0">
                    <a:solidFill>
                      <a:srgbClr val="FF0000"/>
                    </a:solidFill>
                  </a:rPr>
                  <a:t>Even </a:t>
                </a:r>
                <a:r>
                  <a:rPr lang="en-GB" sz="1600" dirty="0">
                    <a:solidFill>
                      <a:srgbClr val="FF0000"/>
                    </a:solidFill>
                  </a:rPr>
                  <a:t>if all BSS form via binary evolution, expect a scaling with encounter rate if </a:t>
                </a:r>
                <a:r>
                  <a:rPr lang="en-GB" sz="1600" dirty="0" smtClean="0">
                    <a:solidFill>
                      <a:srgbClr val="FF0000"/>
                    </a:solidFill>
                  </a:rPr>
                  <a:t>the requisite binaries </a:t>
                </a:r>
                <a:r>
                  <a:rPr lang="en-GB" sz="1600" dirty="0">
                    <a:solidFill>
                      <a:srgbClr val="FF0000"/>
                    </a:solidFill>
                  </a:rPr>
                  <a:t>are dynamically </a:t>
                </a:r>
                <a:r>
                  <a:rPr lang="en-GB" sz="1600" dirty="0" smtClean="0">
                    <a:solidFill>
                      <a:srgbClr val="FF0000"/>
                    </a:solidFill>
                  </a:rPr>
                  <a:t>formed/altered</a:t>
                </a:r>
              </a:p>
              <a:p>
                <a:pPr marL="457200" lvl="1" indent="0">
                  <a:buNone/>
                </a:pPr>
                <a:endParaRPr lang="en-GB" sz="1000" b="0" i="1" dirty="0" smtClean="0">
                  <a:solidFill>
                    <a:srgbClr val="FF0000"/>
                  </a:solidFill>
                  <a:latin typeface="Cambria Math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sz="1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𝐵𝑆𝑆</m:t>
                          </m:r>
                        </m:sub>
                      </m:sSub>
                      <m:r>
                        <a:rPr lang="en-GB" sz="18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∝</m:t>
                      </m:r>
                      <m:sSub>
                        <m:sSubPr>
                          <m:ctrlPr>
                            <a:rPr lang="en-GB" sz="1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sz="1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𝑏𝑖𝑛</m:t>
                          </m:r>
                        </m:sub>
                      </m:sSub>
                      <m:r>
                        <a:rPr lang="en-GB" sz="18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∝</m:t>
                      </m:r>
                      <m:sSub>
                        <m:sSubPr>
                          <m:ctrlPr>
                            <a:rPr lang="en-GB" sz="1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8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Γ</m:t>
                          </m:r>
                        </m:e>
                        <m:sub>
                          <m:r>
                            <a:rPr lang="en-GB" sz="1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2+</m:t>
                          </m:r>
                          <m:r>
                            <a:rPr lang="en-GB" sz="1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GB" sz="1800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268760"/>
                <a:ext cx="7990656" cy="4648200"/>
              </a:xfrm>
              <a:blipFill rotWithShape="1">
                <a:blip r:embed="rId3"/>
                <a:stretch>
                  <a:fillRect l="-687" t="-524" b="-108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University of Southampton</a:t>
            </a:r>
          </a:p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School of Physics &amp; </a:t>
            </a:r>
            <a:r>
              <a:rPr lang="en-GB" dirty="0" err="1" smtClean="0">
                <a:latin typeface="Myriad Pro" pitchFamily="34" charset="0"/>
              </a:rPr>
              <a:t>Astronoy</a:t>
            </a:r>
            <a:endParaRPr lang="en-GB" dirty="0">
              <a:latin typeface="Myriad Pro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645183"/>
            <a:ext cx="4924637" cy="25840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72200" y="4365104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 smtClean="0">
                <a:latin typeface="Myriad Pro" pitchFamily="34" charset="0"/>
              </a:rPr>
              <a:t>Davies, </a:t>
            </a:r>
            <a:r>
              <a:rPr lang="en-GB" sz="1200" dirty="0" err="1" smtClean="0">
                <a:latin typeface="Myriad Pro" pitchFamily="34" charset="0"/>
              </a:rPr>
              <a:t>Piotto</a:t>
            </a:r>
            <a:r>
              <a:rPr lang="en-GB" sz="1200" dirty="0" smtClean="0">
                <a:latin typeface="Myriad Pro" pitchFamily="34" charset="0"/>
              </a:rPr>
              <a:t> &amp; </a:t>
            </a:r>
          </a:p>
          <a:p>
            <a:pPr algn="l"/>
            <a:r>
              <a:rPr lang="en-GB" sz="1200" dirty="0" smtClean="0">
                <a:latin typeface="Myriad Pro" pitchFamily="34" charset="0"/>
              </a:rPr>
              <a:t>de </a:t>
            </a:r>
            <a:r>
              <a:rPr lang="en-GB" sz="1200" dirty="0" err="1" smtClean="0">
                <a:latin typeface="Myriad Pro" pitchFamily="34" charset="0"/>
              </a:rPr>
              <a:t>Angeli</a:t>
            </a:r>
            <a:r>
              <a:rPr lang="en-GB" sz="1200" dirty="0" smtClean="0">
                <a:latin typeface="Myriad Pro" pitchFamily="34" charset="0"/>
              </a:rPr>
              <a:t> (2004)</a:t>
            </a:r>
            <a:endParaRPr lang="en-GB" sz="1200" dirty="0">
              <a:latin typeface="Myriad Pro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2051720" y="2852936"/>
            <a:ext cx="4104456" cy="1515616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>
                <a:alpha val="6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660232" y="2780928"/>
                <a:ext cx="1944216" cy="1208729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000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Γ</m:t>
                      </m:r>
                      <m:r>
                        <a:rPr lang="en-GB" sz="20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∝</m:t>
                      </m:r>
                      <m:sSubSup>
                        <m:sSubSupPr>
                          <m:ctrlPr>
                            <a:rPr lang="en-GB" sz="2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GB" sz="2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𝑡𝑜𝑡</m:t>
                          </m:r>
                        </m:sub>
                        <m:sup>
                          <m:r>
                            <a:rPr lang="en-GB" sz="2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1.5</m:t>
                          </m:r>
                        </m:sup>
                      </m:sSubSup>
                    </m:oMath>
                  </m:oMathPara>
                </a14:m>
                <a:endParaRPr lang="en-GB" sz="2000" b="0" dirty="0" smtClean="0">
                  <a:solidFill>
                    <a:srgbClr val="0000FF"/>
                  </a:solidFill>
                  <a:latin typeface="Myriad Pro" pitchFamily="34" charset="0"/>
                </a:endParaRPr>
              </a:p>
              <a:p>
                <a:pPr algn="l"/>
                <a:endParaRPr lang="en-GB" sz="2000" b="0" dirty="0" smtClean="0">
                  <a:solidFill>
                    <a:srgbClr val="0000FF"/>
                  </a:solidFill>
                  <a:latin typeface="Myriad Pro" pitchFamily="34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𝑙𝑜𝑔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Γ</m:t>
                      </m:r>
                      <m:r>
                        <a:rPr lang="en-GB" sz="20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=−0.6 </m:t>
                      </m:r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en-GB" sz="2000" b="0" dirty="0" smtClean="0">
                  <a:solidFill>
                    <a:srgbClr val="0000FF"/>
                  </a:solidFill>
                  <a:latin typeface="Myriad Pro" pitchFamily="34" charset="0"/>
                </a:endParaRPr>
              </a:p>
              <a:p>
                <a:pPr algn="l"/>
                <a:endParaRPr lang="en-GB" sz="1200" dirty="0">
                  <a:solidFill>
                    <a:srgbClr val="0000FF"/>
                  </a:solidFill>
                  <a:latin typeface="Myriad Pro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232" y="2780928"/>
                <a:ext cx="1944216" cy="1208729"/>
              </a:xfrm>
              <a:prstGeom prst="rect">
                <a:avLst/>
              </a:prstGeom>
              <a:blipFill rotWithShape="1">
                <a:blip r:embed="rId5"/>
                <a:stretch>
                  <a:fillRect l="-157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/>
          <p:cNvSpPr/>
          <p:nvPr/>
        </p:nvSpPr>
        <p:spPr bwMode="auto">
          <a:xfrm>
            <a:off x="6444208" y="2708920"/>
            <a:ext cx="2376264" cy="1156263"/>
          </a:xfrm>
          <a:prstGeom prst="roundRect">
            <a:avLst/>
          </a:prstGeom>
          <a:noFill/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14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00808"/>
            <a:ext cx="3550623" cy="457724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16832"/>
            <a:ext cx="3622631" cy="39386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Possible Interpretation?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916832"/>
            <a:ext cx="4404002" cy="439248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University of Southampton</a:t>
            </a:r>
          </a:p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School of Physics &amp; </a:t>
            </a:r>
            <a:r>
              <a:rPr lang="en-GB" dirty="0" err="1" smtClean="0">
                <a:latin typeface="Myriad Pro" pitchFamily="34" charset="0"/>
              </a:rPr>
              <a:t>Astronoy</a:t>
            </a:r>
            <a:endParaRPr lang="en-GB" dirty="0">
              <a:latin typeface="Myriad Pro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 bwMode="auto">
              <a:xfrm>
                <a:off x="4572000" y="1340767"/>
                <a:ext cx="4608512" cy="4968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4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GB" sz="1600" dirty="0" smtClean="0">
                    <a:solidFill>
                      <a:srgbClr val="FF0000"/>
                    </a:solidFill>
                    <a:latin typeface="Myriad Pro" pitchFamily="34" charset="0"/>
                  </a:rPr>
                  <a:t>In high-mass / high-collision-rate GCs, massive stars exchange into binaries early</a:t>
                </a:r>
              </a:p>
              <a:p>
                <a:pPr lvl="1"/>
                <a:endParaRPr lang="en-GB" sz="700" dirty="0" smtClean="0">
                  <a:solidFill>
                    <a:srgbClr val="FF0000"/>
                  </a:solidFill>
                  <a:latin typeface="Myriad Pro" pitchFamily="34" charset="0"/>
                </a:endParaRPr>
              </a:p>
              <a:p>
                <a:pPr lvl="1"/>
                <a:r>
                  <a:rPr lang="en-GB" sz="1600" dirty="0" smtClean="0">
                    <a:solidFill>
                      <a:srgbClr val="FF0000"/>
                    </a:solidFill>
                    <a:latin typeface="Myriad Pro" pitchFamily="34" charset="0"/>
                  </a:rPr>
                  <a:t>By today,  most suitable proto-BSS binaries have been “used up”</a:t>
                </a:r>
              </a:p>
              <a:p>
                <a:pPr lvl="1"/>
                <a:endParaRPr lang="en-GB" sz="1200" dirty="0" smtClean="0">
                  <a:latin typeface="Myriad Pro" pitchFamily="34" charset="0"/>
                </a:endParaRPr>
              </a:p>
              <a:p>
                <a:pPr lvl="1"/>
                <a:endParaRPr lang="en-GB" sz="500" dirty="0">
                  <a:latin typeface="Myriad Pro" pitchFamily="34" charset="0"/>
                </a:endParaRPr>
              </a:p>
              <a:p>
                <a:r>
                  <a:rPr lang="en-GB" sz="1600" dirty="0" smtClean="0">
                    <a:solidFill>
                      <a:srgbClr val="0000FF"/>
                    </a:solidFill>
                    <a:latin typeface="Myriad Pro" pitchFamily="34" charset="0"/>
                  </a:rPr>
                  <a:t>In low-mass /</a:t>
                </a:r>
                <a:r>
                  <a:rPr lang="en-GB" sz="1600" dirty="0">
                    <a:solidFill>
                      <a:srgbClr val="0000FF"/>
                    </a:solidFill>
                    <a:latin typeface="Myriad Pro" pitchFamily="34" charset="0"/>
                  </a:rPr>
                  <a:t> </a:t>
                </a:r>
                <a:r>
                  <a:rPr lang="en-GB" sz="1600" dirty="0" smtClean="0">
                    <a:solidFill>
                      <a:srgbClr val="0000FF"/>
                    </a:solidFill>
                    <a:latin typeface="Myriad Pro" pitchFamily="34" charset="0"/>
                  </a:rPr>
                  <a:t>low-collision-rate GCs, collisions just don’t produce enough BSS</a:t>
                </a:r>
              </a:p>
              <a:p>
                <a:endParaRPr lang="en-GB" sz="1600" dirty="0" smtClean="0">
                  <a:latin typeface="Myriad Pro" pitchFamily="34" charset="0"/>
                </a:endParaRPr>
              </a:p>
              <a:p>
                <a:endParaRPr lang="en-GB" sz="900" dirty="0" smtClean="0">
                  <a:latin typeface="Myriad Pro" pitchFamily="34" charset="0"/>
                </a:endParaRPr>
              </a:p>
              <a:p>
                <a:r>
                  <a:rPr lang="en-GB" sz="1600" dirty="0" smtClean="0">
                    <a:latin typeface="Myriad Pro" pitchFamily="34" charset="0"/>
                  </a:rPr>
                  <a:t>So scaling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GB" sz="1600" b="0" i="1" smtClean="0">
                            <a:latin typeface="Cambria Math"/>
                          </a:rPr>
                          <m:t>𝑉</m:t>
                        </m:r>
                      </m:sub>
                    </m:sSub>
                  </m:oMath>
                </a14:m>
                <a:r>
                  <a:rPr lang="en-GB" sz="1600" dirty="0" smtClean="0">
                    <a:latin typeface="Myriad Pro" pitchFamily="34" charset="0"/>
                  </a:rPr>
                  <a:t> is mild or absent because</a:t>
                </a:r>
              </a:p>
              <a:p>
                <a:endParaRPr lang="en-GB" sz="1600" dirty="0">
                  <a:latin typeface="Myriad Pro" pitchFamily="34" charset="0"/>
                </a:endParaRPr>
              </a:p>
              <a:p>
                <a:pPr lvl="1">
                  <a:buFont typeface="Wingdings"/>
                  <a:buChar char="à"/>
                </a:pPr>
                <a:r>
                  <a:rPr lang="en-GB" sz="1600" dirty="0" smtClean="0">
                    <a:solidFill>
                      <a:srgbClr val="FF0000"/>
                    </a:solidFill>
                    <a:latin typeface="Myriad Pro" pitchFamily="34" charset="0"/>
                    <a:sym typeface="Wingdings" pitchFamily="2" charset="2"/>
                  </a:rPr>
                  <a:t>Binaries dominate in low-mass /   </a:t>
                </a:r>
              </a:p>
              <a:p>
                <a:pPr marL="0" indent="0">
                  <a:buNone/>
                </a:pPr>
                <a:r>
                  <a:rPr lang="en-GB" sz="1600" dirty="0">
                    <a:solidFill>
                      <a:srgbClr val="FF0000"/>
                    </a:solidFill>
                    <a:latin typeface="Myriad Pro" pitchFamily="34" charset="0"/>
                    <a:sym typeface="Wingdings" pitchFamily="2" charset="2"/>
                  </a:rPr>
                  <a:t> </a:t>
                </a:r>
                <a:r>
                  <a:rPr lang="en-GB" sz="1600" dirty="0" smtClean="0">
                    <a:solidFill>
                      <a:srgbClr val="FF0000"/>
                    </a:solidFill>
                    <a:latin typeface="Myriad Pro" pitchFamily="34" charset="0"/>
                    <a:sym typeface="Wingdings" pitchFamily="2" charset="2"/>
                  </a:rPr>
                  <a:t>            low-collision-rate GCs</a:t>
                </a:r>
              </a:p>
              <a:p>
                <a:pPr marL="0" indent="0">
                  <a:buNone/>
                </a:pPr>
                <a:endParaRPr lang="en-GB" sz="1200" dirty="0" smtClean="0">
                  <a:latin typeface="Myriad Pro" pitchFamily="34" charset="0"/>
                </a:endParaRPr>
              </a:p>
              <a:p>
                <a:pPr marL="0" indent="0">
                  <a:buNone/>
                </a:pPr>
                <a:endParaRPr lang="en-GB" sz="1200" dirty="0" smtClean="0">
                  <a:latin typeface="Myriad Pro" pitchFamily="34" charset="0"/>
                </a:endParaRPr>
              </a:p>
              <a:p>
                <a:pPr lvl="1">
                  <a:buFont typeface="Wingdings"/>
                  <a:buChar char="à"/>
                </a:pPr>
                <a:r>
                  <a:rPr lang="en-GB" sz="1600" dirty="0" smtClean="0">
                    <a:solidFill>
                      <a:srgbClr val="0000FF"/>
                    </a:solidFill>
                    <a:latin typeface="Myriad Pro" pitchFamily="34" charset="0"/>
                    <a:sym typeface="Wingdings" pitchFamily="2" charset="2"/>
                  </a:rPr>
                  <a:t>Collisions dominate in high-mass /</a:t>
                </a:r>
              </a:p>
              <a:p>
                <a:pPr marL="0" indent="0">
                  <a:buNone/>
                </a:pPr>
                <a:r>
                  <a:rPr lang="en-GB" sz="1600" dirty="0" smtClean="0">
                    <a:solidFill>
                      <a:srgbClr val="0000FF"/>
                    </a:solidFill>
                    <a:latin typeface="Myriad Pro" pitchFamily="34" charset="0"/>
                    <a:sym typeface="Wingdings" pitchFamily="2" charset="2"/>
                  </a:rPr>
                  <a:t>             high-collision-rate GCs</a:t>
                </a:r>
              </a:p>
              <a:p>
                <a:pPr marL="0" indent="0">
                  <a:buNone/>
                </a:pPr>
                <a:endParaRPr lang="en-GB" sz="1600" dirty="0" smtClean="0">
                  <a:latin typeface="Myriad Pro" pitchFamily="34" charset="0"/>
                </a:endParaRPr>
              </a:p>
              <a:p>
                <a:pPr marL="0" indent="0">
                  <a:buNone/>
                </a:pPr>
                <a:endParaRPr lang="en-GB" sz="1600" dirty="0" smtClean="0">
                  <a:latin typeface="Myriad Pro" pitchFamily="34" charset="0"/>
                </a:endParaRPr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1340767"/>
                <a:ext cx="4608512" cy="4968553"/>
              </a:xfrm>
              <a:prstGeom prst="rect">
                <a:avLst/>
              </a:prstGeom>
              <a:blipFill rotWithShape="1">
                <a:blip r:embed="rId5"/>
                <a:stretch>
                  <a:fillRect l="-529" t="-36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363508" y="1268760"/>
            <a:ext cx="1977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latin typeface="Myriad Pro" pitchFamily="34" charset="0"/>
              </a:rPr>
              <a:t>Davies et al. (2004)</a:t>
            </a:r>
            <a:endParaRPr lang="en-GB" sz="1800" dirty="0">
              <a:latin typeface="Myriad Pro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467544" y="3284984"/>
            <a:ext cx="3871543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96007"/>
            <a:ext cx="4275417" cy="4315427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 bwMode="auto">
          <a:xfrm>
            <a:off x="552091" y="4303038"/>
            <a:ext cx="3545456" cy="1485287"/>
          </a:xfrm>
          <a:custGeom>
            <a:avLst/>
            <a:gdLst>
              <a:gd name="connsiteX0" fmla="*/ 0 w 3545456"/>
              <a:gd name="connsiteY0" fmla="*/ 510502 h 1485287"/>
              <a:gd name="connsiteX1" fmla="*/ 552090 w 3545456"/>
              <a:gd name="connsiteY1" fmla="*/ 251709 h 1485287"/>
              <a:gd name="connsiteX2" fmla="*/ 1173192 w 3545456"/>
              <a:gd name="connsiteY2" fmla="*/ 70554 h 1485287"/>
              <a:gd name="connsiteX3" fmla="*/ 1544128 w 3545456"/>
              <a:gd name="connsiteY3" fmla="*/ 1543 h 1485287"/>
              <a:gd name="connsiteX4" fmla="*/ 1949569 w 3545456"/>
              <a:gd name="connsiteY4" fmla="*/ 36049 h 1485287"/>
              <a:gd name="connsiteX5" fmla="*/ 2424022 w 3545456"/>
              <a:gd name="connsiteY5" fmla="*/ 182698 h 1485287"/>
              <a:gd name="connsiteX6" fmla="*/ 2958860 w 3545456"/>
              <a:gd name="connsiteY6" fmla="*/ 570887 h 1485287"/>
              <a:gd name="connsiteX7" fmla="*/ 3312543 w 3545456"/>
              <a:gd name="connsiteY7" fmla="*/ 1002207 h 1485287"/>
              <a:gd name="connsiteX8" fmla="*/ 3545456 w 3545456"/>
              <a:gd name="connsiteY8" fmla="*/ 1485287 h 1485287"/>
              <a:gd name="connsiteX9" fmla="*/ 3545456 w 3545456"/>
              <a:gd name="connsiteY9" fmla="*/ 1485287 h 1485287"/>
              <a:gd name="connsiteX10" fmla="*/ 3545456 w 3545456"/>
              <a:gd name="connsiteY10" fmla="*/ 1485287 h 1485287"/>
              <a:gd name="connsiteX11" fmla="*/ 2941607 w 3545456"/>
              <a:gd name="connsiteY11" fmla="*/ 941822 h 1485287"/>
              <a:gd name="connsiteX0" fmla="*/ 0 w 3545456"/>
              <a:gd name="connsiteY0" fmla="*/ 510502 h 1485287"/>
              <a:gd name="connsiteX1" fmla="*/ 552090 w 3545456"/>
              <a:gd name="connsiteY1" fmla="*/ 251709 h 1485287"/>
              <a:gd name="connsiteX2" fmla="*/ 1173192 w 3545456"/>
              <a:gd name="connsiteY2" fmla="*/ 70554 h 1485287"/>
              <a:gd name="connsiteX3" fmla="*/ 1544128 w 3545456"/>
              <a:gd name="connsiteY3" fmla="*/ 1543 h 1485287"/>
              <a:gd name="connsiteX4" fmla="*/ 1949569 w 3545456"/>
              <a:gd name="connsiteY4" fmla="*/ 36049 h 1485287"/>
              <a:gd name="connsiteX5" fmla="*/ 2424022 w 3545456"/>
              <a:gd name="connsiteY5" fmla="*/ 182698 h 1485287"/>
              <a:gd name="connsiteX6" fmla="*/ 2958860 w 3545456"/>
              <a:gd name="connsiteY6" fmla="*/ 570887 h 1485287"/>
              <a:gd name="connsiteX7" fmla="*/ 3312543 w 3545456"/>
              <a:gd name="connsiteY7" fmla="*/ 1002207 h 1485287"/>
              <a:gd name="connsiteX8" fmla="*/ 3545456 w 3545456"/>
              <a:gd name="connsiteY8" fmla="*/ 1485287 h 1485287"/>
              <a:gd name="connsiteX9" fmla="*/ 3545456 w 3545456"/>
              <a:gd name="connsiteY9" fmla="*/ 1485287 h 1485287"/>
              <a:gd name="connsiteX10" fmla="*/ 3545456 w 3545456"/>
              <a:gd name="connsiteY10" fmla="*/ 1485287 h 148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5456" h="1485287">
                <a:moveTo>
                  <a:pt x="0" y="510502"/>
                </a:moveTo>
                <a:cubicBezTo>
                  <a:pt x="178279" y="417768"/>
                  <a:pt x="356558" y="325034"/>
                  <a:pt x="552090" y="251709"/>
                </a:cubicBezTo>
                <a:cubicBezTo>
                  <a:pt x="747622" y="178384"/>
                  <a:pt x="1007852" y="112248"/>
                  <a:pt x="1173192" y="70554"/>
                </a:cubicBezTo>
                <a:cubicBezTo>
                  <a:pt x="1338532" y="28860"/>
                  <a:pt x="1414732" y="7294"/>
                  <a:pt x="1544128" y="1543"/>
                </a:cubicBezTo>
                <a:cubicBezTo>
                  <a:pt x="1673524" y="-4208"/>
                  <a:pt x="1802920" y="5857"/>
                  <a:pt x="1949569" y="36049"/>
                </a:cubicBezTo>
                <a:cubicBezTo>
                  <a:pt x="2096218" y="66241"/>
                  <a:pt x="2255807" y="93558"/>
                  <a:pt x="2424022" y="182698"/>
                </a:cubicBezTo>
                <a:cubicBezTo>
                  <a:pt x="2592237" y="271838"/>
                  <a:pt x="2810773" y="434302"/>
                  <a:pt x="2958860" y="570887"/>
                </a:cubicBezTo>
                <a:cubicBezTo>
                  <a:pt x="3106947" y="707472"/>
                  <a:pt x="3214777" y="849807"/>
                  <a:pt x="3312543" y="1002207"/>
                </a:cubicBezTo>
                <a:cubicBezTo>
                  <a:pt x="3410309" y="1154607"/>
                  <a:pt x="3545456" y="1485287"/>
                  <a:pt x="3545456" y="1485287"/>
                </a:cubicBezTo>
                <a:lnTo>
                  <a:pt x="3545456" y="1485287"/>
                </a:lnTo>
                <a:lnTo>
                  <a:pt x="3545456" y="1485287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  <p:sp>
        <p:nvSpPr>
          <p:cNvPr id="13" name="Freeform 12"/>
          <p:cNvSpPr/>
          <p:nvPr/>
        </p:nvSpPr>
        <p:spPr bwMode="auto">
          <a:xfrm>
            <a:off x="560717" y="3914259"/>
            <a:ext cx="3778370" cy="845389"/>
          </a:xfrm>
          <a:custGeom>
            <a:avLst/>
            <a:gdLst>
              <a:gd name="connsiteX0" fmla="*/ 0 w 3778370"/>
              <a:gd name="connsiteY0" fmla="*/ 845389 h 845389"/>
              <a:gd name="connsiteX1" fmla="*/ 388189 w 3778370"/>
              <a:gd name="connsiteY1" fmla="*/ 672860 h 845389"/>
              <a:gd name="connsiteX2" fmla="*/ 690113 w 3778370"/>
              <a:gd name="connsiteY2" fmla="*/ 569343 h 845389"/>
              <a:gd name="connsiteX3" fmla="*/ 1233577 w 3778370"/>
              <a:gd name="connsiteY3" fmla="*/ 396815 h 845389"/>
              <a:gd name="connsiteX4" fmla="*/ 1777041 w 3778370"/>
              <a:gd name="connsiteY4" fmla="*/ 345057 h 845389"/>
              <a:gd name="connsiteX5" fmla="*/ 2242868 w 3778370"/>
              <a:gd name="connsiteY5" fmla="*/ 362309 h 845389"/>
              <a:gd name="connsiteX6" fmla="*/ 2665562 w 3778370"/>
              <a:gd name="connsiteY6" fmla="*/ 439947 h 845389"/>
              <a:gd name="connsiteX7" fmla="*/ 2932981 w 3778370"/>
              <a:gd name="connsiteY7" fmla="*/ 457200 h 845389"/>
              <a:gd name="connsiteX8" fmla="*/ 3157268 w 3778370"/>
              <a:gd name="connsiteY8" fmla="*/ 414068 h 845389"/>
              <a:gd name="connsiteX9" fmla="*/ 3528204 w 3778370"/>
              <a:gd name="connsiteY9" fmla="*/ 207034 h 845389"/>
              <a:gd name="connsiteX10" fmla="*/ 3778370 w 3778370"/>
              <a:gd name="connsiteY10" fmla="*/ 0 h 845389"/>
              <a:gd name="connsiteX11" fmla="*/ 3778370 w 3778370"/>
              <a:gd name="connsiteY11" fmla="*/ 0 h 845389"/>
              <a:gd name="connsiteX0" fmla="*/ 0 w 3778370"/>
              <a:gd name="connsiteY0" fmla="*/ 845389 h 845389"/>
              <a:gd name="connsiteX1" fmla="*/ 388189 w 3778370"/>
              <a:gd name="connsiteY1" fmla="*/ 672860 h 845389"/>
              <a:gd name="connsiteX2" fmla="*/ 819509 w 3778370"/>
              <a:gd name="connsiteY2" fmla="*/ 491705 h 845389"/>
              <a:gd name="connsiteX3" fmla="*/ 1233577 w 3778370"/>
              <a:gd name="connsiteY3" fmla="*/ 396815 h 845389"/>
              <a:gd name="connsiteX4" fmla="*/ 1777041 w 3778370"/>
              <a:gd name="connsiteY4" fmla="*/ 345057 h 845389"/>
              <a:gd name="connsiteX5" fmla="*/ 2242868 w 3778370"/>
              <a:gd name="connsiteY5" fmla="*/ 362309 h 845389"/>
              <a:gd name="connsiteX6" fmla="*/ 2665562 w 3778370"/>
              <a:gd name="connsiteY6" fmla="*/ 439947 h 845389"/>
              <a:gd name="connsiteX7" fmla="*/ 2932981 w 3778370"/>
              <a:gd name="connsiteY7" fmla="*/ 457200 h 845389"/>
              <a:gd name="connsiteX8" fmla="*/ 3157268 w 3778370"/>
              <a:gd name="connsiteY8" fmla="*/ 414068 h 845389"/>
              <a:gd name="connsiteX9" fmla="*/ 3528204 w 3778370"/>
              <a:gd name="connsiteY9" fmla="*/ 207034 h 845389"/>
              <a:gd name="connsiteX10" fmla="*/ 3778370 w 3778370"/>
              <a:gd name="connsiteY10" fmla="*/ 0 h 845389"/>
              <a:gd name="connsiteX11" fmla="*/ 3778370 w 3778370"/>
              <a:gd name="connsiteY11" fmla="*/ 0 h 845389"/>
              <a:gd name="connsiteX0" fmla="*/ 0 w 3778370"/>
              <a:gd name="connsiteY0" fmla="*/ 845389 h 845389"/>
              <a:gd name="connsiteX1" fmla="*/ 388189 w 3778370"/>
              <a:gd name="connsiteY1" fmla="*/ 672860 h 845389"/>
              <a:gd name="connsiteX2" fmla="*/ 888520 w 3778370"/>
              <a:gd name="connsiteY2" fmla="*/ 517584 h 845389"/>
              <a:gd name="connsiteX3" fmla="*/ 1233577 w 3778370"/>
              <a:gd name="connsiteY3" fmla="*/ 396815 h 845389"/>
              <a:gd name="connsiteX4" fmla="*/ 1777041 w 3778370"/>
              <a:gd name="connsiteY4" fmla="*/ 345057 h 845389"/>
              <a:gd name="connsiteX5" fmla="*/ 2242868 w 3778370"/>
              <a:gd name="connsiteY5" fmla="*/ 362309 h 845389"/>
              <a:gd name="connsiteX6" fmla="*/ 2665562 w 3778370"/>
              <a:gd name="connsiteY6" fmla="*/ 439947 h 845389"/>
              <a:gd name="connsiteX7" fmla="*/ 2932981 w 3778370"/>
              <a:gd name="connsiteY7" fmla="*/ 457200 h 845389"/>
              <a:gd name="connsiteX8" fmla="*/ 3157268 w 3778370"/>
              <a:gd name="connsiteY8" fmla="*/ 414068 h 845389"/>
              <a:gd name="connsiteX9" fmla="*/ 3528204 w 3778370"/>
              <a:gd name="connsiteY9" fmla="*/ 207034 h 845389"/>
              <a:gd name="connsiteX10" fmla="*/ 3778370 w 3778370"/>
              <a:gd name="connsiteY10" fmla="*/ 0 h 845389"/>
              <a:gd name="connsiteX11" fmla="*/ 3778370 w 3778370"/>
              <a:gd name="connsiteY11" fmla="*/ 0 h 845389"/>
              <a:gd name="connsiteX0" fmla="*/ 0 w 3778370"/>
              <a:gd name="connsiteY0" fmla="*/ 845389 h 845389"/>
              <a:gd name="connsiteX1" fmla="*/ 388189 w 3778370"/>
              <a:gd name="connsiteY1" fmla="*/ 672860 h 845389"/>
              <a:gd name="connsiteX2" fmla="*/ 862641 w 3778370"/>
              <a:gd name="connsiteY2" fmla="*/ 491705 h 845389"/>
              <a:gd name="connsiteX3" fmla="*/ 1233577 w 3778370"/>
              <a:gd name="connsiteY3" fmla="*/ 396815 h 845389"/>
              <a:gd name="connsiteX4" fmla="*/ 1777041 w 3778370"/>
              <a:gd name="connsiteY4" fmla="*/ 345057 h 845389"/>
              <a:gd name="connsiteX5" fmla="*/ 2242868 w 3778370"/>
              <a:gd name="connsiteY5" fmla="*/ 362309 h 845389"/>
              <a:gd name="connsiteX6" fmla="*/ 2665562 w 3778370"/>
              <a:gd name="connsiteY6" fmla="*/ 439947 h 845389"/>
              <a:gd name="connsiteX7" fmla="*/ 2932981 w 3778370"/>
              <a:gd name="connsiteY7" fmla="*/ 457200 h 845389"/>
              <a:gd name="connsiteX8" fmla="*/ 3157268 w 3778370"/>
              <a:gd name="connsiteY8" fmla="*/ 414068 h 845389"/>
              <a:gd name="connsiteX9" fmla="*/ 3528204 w 3778370"/>
              <a:gd name="connsiteY9" fmla="*/ 207034 h 845389"/>
              <a:gd name="connsiteX10" fmla="*/ 3778370 w 3778370"/>
              <a:gd name="connsiteY10" fmla="*/ 0 h 845389"/>
              <a:gd name="connsiteX11" fmla="*/ 3778370 w 3778370"/>
              <a:gd name="connsiteY11" fmla="*/ 0 h 845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78370" h="845389">
                <a:moveTo>
                  <a:pt x="0" y="845389"/>
                </a:moveTo>
                <a:cubicBezTo>
                  <a:pt x="136585" y="782128"/>
                  <a:pt x="244416" y="731807"/>
                  <a:pt x="388189" y="672860"/>
                </a:cubicBezTo>
                <a:cubicBezTo>
                  <a:pt x="531963" y="613913"/>
                  <a:pt x="862641" y="491705"/>
                  <a:pt x="862641" y="491705"/>
                </a:cubicBezTo>
                <a:cubicBezTo>
                  <a:pt x="1003539" y="445698"/>
                  <a:pt x="1081177" y="421256"/>
                  <a:pt x="1233577" y="396815"/>
                </a:cubicBezTo>
                <a:cubicBezTo>
                  <a:pt x="1385977" y="372374"/>
                  <a:pt x="1608826" y="350808"/>
                  <a:pt x="1777041" y="345057"/>
                </a:cubicBezTo>
                <a:cubicBezTo>
                  <a:pt x="1945256" y="339306"/>
                  <a:pt x="2094781" y="346494"/>
                  <a:pt x="2242868" y="362309"/>
                </a:cubicBezTo>
                <a:cubicBezTo>
                  <a:pt x="2390955" y="378124"/>
                  <a:pt x="2550543" y="424132"/>
                  <a:pt x="2665562" y="439947"/>
                </a:cubicBezTo>
                <a:cubicBezTo>
                  <a:pt x="2780581" y="455762"/>
                  <a:pt x="2851030" y="461513"/>
                  <a:pt x="2932981" y="457200"/>
                </a:cubicBezTo>
                <a:cubicBezTo>
                  <a:pt x="3014932" y="452887"/>
                  <a:pt x="3058064" y="455762"/>
                  <a:pt x="3157268" y="414068"/>
                </a:cubicBezTo>
                <a:cubicBezTo>
                  <a:pt x="3256472" y="372374"/>
                  <a:pt x="3424687" y="276045"/>
                  <a:pt x="3528204" y="207034"/>
                </a:cubicBezTo>
                <a:cubicBezTo>
                  <a:pt x="3631721" y="138023"/>
                  <a:pt x="3778370" y="0"/>
                  <a:pt x="3778370" y="0"/>
                </a:cubicBezTo>
                <a:lnTo>
                  <a:pt x="3778370" y="0"/>
                </a:ln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2398143" y="4002657"/>
            <a:ext cx="1923691" cy="1794294"/>
          </a:xfrm>
          <a:custGeom>
            <a:avLst/>
            <a:gdLst>
              <a:gd name="connsiteX0" fmla="*/ 0 w 1923691"/>
              <a:gd name="connsiteY0" fmla="*/ 1794294 h 1794294"/>
              <a:gd name="connsiteX1" fmla="*/ 1923691 w 1923691"/>
              <a:gd name="connsiteY1" fmla="*/ 0 h 1794294"/>
              <a:gd name="connsiteX2" fmla="*/ 1923691 w 1923691"/>
              <a:gd name="connsiteY2" fmla="*/ 0 h 179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23691" h="1794294">
                <a:moveTo>
                  <a:pt x="0" y="1794294"/>
                </a:moveTo>
                <a:lnTo>
                  <a:pt x="1923691" y="0"/>
                </a:lnTo>
                <a:lnTo>
                  <a:pt x="1923691" y="0"/>
                </a:lnTo>
              </a:path>
            </a:pathLst>
          </a:cu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0139505">
            <a:off x="698992" y="4645706"/>
            <a:ext cx="9204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 smtClean="0">
                <a:solidFill>
                  <a:srgbClr val="FF0000"/>
                </a:solidFill>
                <a:latin typeface="Myriad Pro" pitchFamily="34" charset="0"/>
              </a:rPr>
              <a:t>Binary BSSs</a:t>
            </a:r>
            <a:endParaRPr lang="en-GB" sz="1100" b="1" dirty="0">
              <a:solidFill>
                <a:srgbClr val="FF0000"/>
              </a:solidFill>
              <a:latin typeface="Myriad Pro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9035005">
            <a:off x="2528036" y="5216656"/>
            <a:ext cx="11705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 smtClean="0">
                <a:solidFill>
                  <a:srgbClr val="0000FF"/>
                </a:solidFill>
                <a:latin typeface="Myriad Pro" pitchFamily="34" charset="0"/>
              </a:rPr>
              <a:t>Collisional BSSs</a:t>
            </a:r>
            <a:endParaRPr lang="en-GB" sz="1100" b="1" dirty="0">
              <a:solidFill>
                <a:srgbClr val="0000FF"/>
              </a:solidFill>
              <a:latin typeface="Myriad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43715" y="3861048"/>
            <a:ext cx="6832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 smtClean="0">
                <a:latin typeface="Myriad Pro" pitchFamily="34" charset="0"/>
              </a:rPr>
              <a:t>All BSSs</a:t>
            </a:r>
            <a:endParaRPr lang="en-GB" sz="1100" b="1" dirty="0">
              <a:latin typeface="Myriad Pro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>
            <a:off x="3322890" y="3284984"/>
            <a:ext cx="358400" cy="136815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3143658" y="2780928"/>
            <a:ext cx="12554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 smtClean="0">
                <a:solidFill>
                  <a:srgbClr val="FF0000"/>
                </a:solidFill>
                <a:latin typeface="Myriad Pro" pitchFamily="34" charset="0"/>
              </a:rPr>
              <a:t>Turnover due to </a:t>
            </a:r>
          </a:p>
          <a:p>
            <a:r>
              <a:rPr lang="en-GB" sz="1100" b="1" dirty="0" smtClean="0">
                <a:solidFill>
                  <a:srgbClr val="FF0000"/>
                </a:solidFill>
                <a:latin typeface="Myriad Pro" pitchFamily="34" charset="0"/>
              </a:rPr>
              <a:t>“binary burning”</a:t>
            </a:r>
            <a:endParaRPr lang="en-GB" sz="1100" b="1" dirty="0">
              <a:solidFill>
                <a:srgbClr val="FF0000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45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3" grpId="0" animBg="1"/>
      <p:bldP spid="14" grpId="0" animBg="1"/>
      <p:bldP spid="15" grpId="0"/>
      <p:bldP spid="16" grpId="0"/>
      <p:bldP spid="17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Predictions &amp; Problems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University of Southampton</a:t>
            </a:r>
          </a:p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School of Physics &amp; </a:t>
            </a:r>
            <a:r>
              <a:rPr lang="en-GB" dirty="0" err="1" smtClean="0">
                <a:latin typeface="Myriad Pro" pitchFamily="34" charset="0"/>
              </a:rPr>
              <a:t>Astronoy</a:t>
            </a:r>
            <a:endParaRPr lang="en-GB" dirty="0">
              <a:latin typeface="Myriad Pro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322587"/>
            <a:ext cx="5796136" cy="3058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562084" y="3459375"/>
            <a:ext cx="1386179" cy="2393545"/>
            <a:chOff x="6058290" y="2612561"/>
            <a:chExt cx="1610054" cy="2952328"/>
          </a:xfrm>
        </p:grpSpPr>
        <p:cxnSp>
          <p:nvCxnSpPr>
            <p:cNvPr id="8" name="Straight Connector 7"/>
            <p:cNvCxnSpPr/>
            <p:nvPr/>
          </p:nvCxnSpPr>
          <p:spPr bwMode="auto">
            <a:xfrm>
              <a:off x="6058290" y="2612561"/>
              <a:ext cx="0" cy="295232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FF">
                  <a:alpha val="50000"/>
                </a:srgb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 flipH="1">
              <a:off x="6058290" y="3583169"/>
              <a:ext cx="1610054" cy="982234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2" name="Rectangle 21"/>
          <p:cNvSpPr/>
          <p:nvPr/>
        </p:nvSpPr>
        <p:spPr bwMode="auto">
          <a:xfrm>
            <a:off x="251520" y="2348880"/>
            <a:ext cx="8640960" cy="40324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41784" y="1340768"/>
                <a:ext cx="7990656" cy="4656168"/>
              </a:xfrm>
            </p:spPr>
            <p:txBody>
              <a:bodyPr/>
              <a:lstStyle/>
              <a:p>
                <a:pPr>
                  <a:lnSpc>
                    <a:spcPct val="120000"/>
                  </a:lnSpc>
                </a:pPr>
                <a:r>
                  <a:rPr lang="en-GB" sz="1800" dirty="0" smtClean="0">
                    <a:solidFill>
                      <a:srgbClr val="0000FF"/>
                    </a:solidFill>
                  </a:rPr>
                  <a:t>Should </a:t>
                </a:r>
                <a:r>
                  <a:rPr lang="en-GB" sz="1800" dirty="0" smtClean="0">
                    <a:solidFill>
                      <a:srgbClr val="0000FF"/>
                    </a:solidFill>
                  </a:rPr>
                  <a:t>still see </a:t>
                </a:r>
                <a:r>
                  <a:rPr lang="en-GB" sz="1800" dirty="0" smtClean="0">
                    <a:solidFill>
                      <a:srgbClr val="0000FF"/>
                    </a:solidFill>
                  </a:rPr>
                  <a:t>a linear scaling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800" b="0" i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Γ</m:t>
                        </m:r>
                      </m:e>
                      <m:sub>
                        <m:r>
                          <a:rPr lang="en-GB" sz="18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𝑐𝑜𝑙𝑙</m:t>
                        </m:r>
                      </m:sub>
                    </m:sSub>
                  </m:oMath>
                </a14:m>
                <a:r>
                  <a:rPr lang="en-GB" sz="1800" dirty="0" smtClean="0">
                    <a:solidFill>
                      <a:srgbClr val="0000FF"/>
                    </a:solidFill>
                  </a:rPr>
                  <a:t> at the high-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800" b="0" i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Γ</m:t>
                        </m:r>
                      </m:e>
                      <m:sub>
                        <m:r>
                          <a:rPr lang="en-GB" sz="18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𝑐𝑜𝑙𝑙</m:t>
                        </m:r>
                      </m:sub>
                    </m:sSub>
                  </m:oMath>
                </a14:m>
                <a:r>
                  <a:rPr lang="en-GB" sz="1800" dirty="0" smtClean="0">
                    <a:solidFill>
                      <a:srgbClr val="0000FF"/>
                    </a:solidFill>
                  </a:rPr>
                  <a:t> end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GB" sz="1400" dirty="0" smtClean="0">
                    <a:solidFill>
                      <a:srgbClr val="0000FF"/>
                    </a:solidFill>
                  </a:rPr>
                  <a:t>Not really </a:t>
                </a:r>
                <a:r>
                  <a:rPr lang="en-GB" sz="1400" dirty="0" smtClean="0">
                    <a:solidFill>
                      <a:srgbClr val="0000FF"/>
                    </a:solidFill>
                  </a:rPr>
                  <a:t>observed</a:t>
                </a:r>
              </a:p>
              <a:p>
                <a:pPr lvl="1">
                  <a:lnSpc>
                    <a:spcPct val="150000"/>
                  </a:lnSpc>
                </a:pPr>
                <a:endParaRPr lang="en-GB" sz="400" dirty="0"/>
              </a:p>
              <a:p>
                <a:pPr>
                  <a:lnSpc>
                    <a:spcPct val="120000"/>
                  </a:lnSpc>
                </a:pPr>
                <a:r>
                  <a:rPr lang="en-GB" sz="1800" dirty="0" smtClean="0">
                    <a:solidFill>
                      <a:srgbClr val="0000FF"/>
                    </a:solidFill>
                  </a:rPr>
                  <a:t>In this picture, even binary </a:t>
                </a:r>
                <a:r>
                  <a:rPr lang="en-GB" sz="1800" dirty="0" smtClean="0">
                    <a:solidFill>
                      <a:srgbClr val="0000FF"/>
                    </a:solidFill>
                  </a:rPr>
                  <a:t>BSSs </a:t>
                </a:r>
                <a:r>
                  <a:rPr lang="en-GB" sz="1800" dirty="0" smtClean="0">
                    <a:solidFill>
                      <a:srgbClr val="0000FF"/>
                    </a:solidFill>
                  </a:rPr>
                  <a:t>require </a:t>
                </a:r>
                <a:r>
                  <a:rPr lang="en-GB" sz="1800" dirty="0" smtClean="0">
                    <a:solidFill>
                      <a:srgbClr val="0000FF"/>
                    </a:solidFill>
                  </a:rPr>
                  <a:t>dynamical encounters, so actually still expect a linear scaling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800" b="0" i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Γ</m:t>
                        </m:r>
                      </m:e>
                      <m:sub>
                        <m:r>
                          <a:rPr lang="en-GB" sz="18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𝑐𝑜𝑙𝑙</m:t>
                        </m:r>
                      </m:sub>
                    </m:sSub>
                  </m:oMath>
                </a14:m>
                <a:r>
                  <a:rPr lang="en-GB" sz="1800" dirty="0" smtClean="0">
                    <a:solidFill>
                      <a:srgbClr val="0000FF"/>
                    </a:solidFill>
                  </a:rPr>
                  <a:t> (via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800" b="0" i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Γ</m:t>
                        </m:r>
                      </m:e>
                      <m:sub>
                        <m:r>
                          <a:rPr lang="en-GB" sz="18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1+2</m:t>
                        </m:r>
                      </m:sub>
                    </m:sSub>
                  </m:oMath>
                </a14:m>
                <a:r>
                  <a:rPr lang="en-GB" sz="1800" dirty="0" smtClean="0">
                    <a:solidFill>
                      <a:srgbClr val="0000FF"/>
                    </a:solidFill>
                  </a:rPr>
                  <a:t>)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GB" sz="1400" dirty="0" smtClean="0">
                    <a:solidFill>
                      <a:srgbClr val="0000FF"/>
                    </a:solidFill>
                  </a:rPr>
                  <a:t>Not observed</a:t>
                </a:r>
              </a:p>
              <a:p>
                <a:pPr marL="457200" lvl="1" indent="0">
                  <a:buNone/>
                </a:pPr>
                <a:endParaRPr lang="en-GB" sz="1800" dirty="0"/>
              </a:p>
              <a:p>
                <a:pPr>
                  <a:lnSpc>
                    <a:spcPct val="150000"/>
                  </a:lnSpc>
                </a:pPr>
                <a:r>
                  <a:rPr lang="en-GB" sz="1800" dirty="0" smtClean="0">
                    <a:solidFill>
                      <a:srgbClr val="FF0000"/>
                    </a:solidFill>
                  </a:rPr>
                  <a:t>“Binary burning” scenario is speculative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GB" sz="1400" dirty="0" smtClean="0">
                    <a:solidFill>
                      <a:srgbClr val="FF0000"/>
                    </a:solidFill>
                  </a:rPr>
                  <a:t>Ignores </a:t>
                </a:r>
                <a:r>
                  <a:rPr lang="en-GB" sz="1400" dirty="0" smtClean="0">
                    <a:solidFill>
                      <a:srgbClr val="FF0000"/>
                    </a:solidFill>
                  </a:rPr>
                  <a:t>late supply of binaries from halo to core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GB" sz="1400" dirty="0" smtClean="0">
                    <a:solidFill>
                      <a:srgbClr val="FF0000"/>
                    </a:solidFill>
                  </a:rPr>
                  <a:t>Ignores changing environment as cluster evolves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GB" sz="1400" dirty="0" smtClean="0">
                    <a:solidFill>
                      <a:srgbClr val="FF0000"/>
                    </a:solidFill>
                  </a:rPr>
                  <a:t>Specific </a:t>
                </a:r>
                <a:r>
                  <a:rPr lang="en-GB" sz="1400" dirty="0" smtClean="0">
                    <a:solidFill>
                      <a:srgbClr val="FF0000"/>
                    </a:solidFill>
                  </a:rPr>
                  <a:t>implementation </a:t>
                </a:r>
                <a:r>
                  <a:rPr lang="en-GB" sz="1400" dirty="0" smtClean="0">
                    <a:solidFill>
                      <a:srgbClr val="FF0000"/>
                    </a:solidFill>
                  </a:rPr>
                  <a:t>assumes persistent availability of stars with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solidFill>
                          <a:srgbClr val="FF0000"/>
                        </a:solidFill>
                        <a:latin typeface="Cambria Math"/>
                      </a:rPr>
                      <m:t>𝑀</m:t>
                    </m:r>
                    <m:r>
                      <a:rPr lang="en-GB" sz="1400" b="0" i="1" smtClean="0">
                        <a:solidFill>
                          <a:srgbClr val="FF0000"/>
                        </a:solidFill>
                        <a:latin typeface="Cambria Math"/>
                      </a:rPr>
                      <m:t>&gt;</m:t>
                    </m:r>
                    <m:sSub>
                      <m:sSubPr>
                        <m:ctrlP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𝑇𝑂</m:t>
                        </m:r>
                      </m:sub>
                    </m:sSub>
                  </m:oMath>
                </a14:m>
                <a:r>
                  <a:rPr lang="en-GB" sz="1400" dirty="0" smtClean="0">
                    <a:solidFill>
                      <a:srgbClr val="FF0000"/>
                    </a:solidFill>
                  </a:rPr>
                  <a:t> </a:t>
                </a:r>
                <a:endParaRPr lang="en-GB" sz="1400" dirty="0" smtClean="0">
                  <a:solidFill>
                    <a:srgbClr val="FF0000"/>
                  </a:solidFill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en-GB" sz="1400" dirty="0" smtClean="0">
                    <a:solidFill>
                      <a:srgbClr val="FF0000"/>
                    </a:solidFill>
                  </a:rPr>
                  <a:t>Should high-collision-rate </a:t>
                </a:r>
                <a:r>
                  <a:rPr lang="en-GB" sz="1400" dirty="0">
                    <a:solidFill>
                      <a:srgbClr val="FF0000"/>
                    </a:solidFill>
                  </a:rPr>
                  <a:t>GCs should have lower core binary </a:t>
                </a:r>
                <a:r>
                  <a:rPr lang="en-GB" sz="1400" dirty="0" smtClean="0">
                    <a:solidFill>
                      <a:srgbClr val="FF0000"/>
                    </a:solidFill>
                  </a:rPr>
                  <a:t>fractions?</a:t>
                </a:r>
                <a:endParaRPr lang="en-GB" sz="1400" dirty="0">
                  <a:solidFill>
                    <a:srgbClr val="FF0000"/>
                  </a:solidFill>
                </a:endParaRPr>
              </a:p>
              <a:p>
                <a:pPr lvl="2">
                  <a:lnSpc>
                    <a:spcPct val="150000"/>
                  </a:lnSpc>
                </a:pPr>
                <a:r>
                  <a:rPr lang="en-GB" sz="1400" dirty="0">
                    <a:solidFill>
                      <a:srgbClr val="FF0000"/>
                    </a:solidFill>
                  </a:rPr>
                  <a:t>Not observed (see later)</a:t>
                </a:r>
              </a:p>
              <a:p>
                <a:pPr lvl="1">
                  <a:lnSpc>
                    <a:spcPct val="150000"/>
                  </a:lnSpc>
                </a:pPr>
                <a:endParaRPr lang="en-GB" sz="1400" dirty="0" smtClean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1784" y="1340768"/>
                <a:ext cx="7990656" cy="4656168"/>
              </a:xfrm>
              <a:blipFill rotWithShape="1">
                <a:blip r:embed="rId3"/>
                <a:stretch>
                  <a:fillRect l="-686" r="-1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044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7384"/>
            <a:ext cx="7772400" cy="11430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GB" dirty="0" smtClean="0"/>
              <a:t>What else can we still do?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860032" y="1196752"/>
                <a:ext cx="4392488" cy="5145360"/>
              </a:xfrm>
            </p:spPr>
            <p:txBody>
              <a:bodyPr/>
              <a:lstStyle/>
              <a:p>
                <a:pPr>
                  <a:lnSpc>
                    <a:spcPct val="110000"/>
                  </a:lnSpc>
                </a:pPr>
                <a:r>
                  <a:rPr lang="en-GB" sz="2000" dirty="0" smtClean="0">
                    <a:solidFill>
                      <a:srgbClr val="0000FF"/>
                    </a:solidFill>
                  </a:rPr>
                  <a:t>Spectroscopy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GB" sz="1400" dirty="0" smtClean="0">
                    <a:solidFill>
                      <a:srgbClr val="0000FF"/>
                    </a:solidFill>
                  </a:rPr>
                  <a:t>Abundances</a:t>
                </a:r>
              </a:p>
              <a:p>
                <a:pPr lvl="2">
                  <a:lnSpc>
                    <a:spcPct val="110000"/>
                  </a:lnSpc>
                </a:pPr>
                <a:r>
                  <a:rPr lang="en-GB" sz="1400" dirty="0" smtClean="0">
                    <a:solidFill>
                      <a:srgbClr val="0000FF"/>
                    </a:solidFill>
                  </a:rPr>
                  <a:t>Are MT-BSS CO-depleted?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GB" sz="1400" dirty="0" smtClean="0">
                    <a:solidFill>
                      <a:srgbClr val="0000FF"/>
                    </a:solidFill>
                  </a:rPr>
                  <a:t>Rotation</a:t>
                </a:r>
              </a:p>
              <a:p>
                <a:pPr lvl="2">
                  <a:lnSpc>
                    <a:spcPct val="110000"/>
                  </a:lnSpc>
                </a:pPr>
                <a:r>
                  <a:rPr lang="en-GB" sz="1400" dirty="0" smtClean="0">
                    <a:solidFill>
                      <a:srgbClr val="0000FF"/>
                    </a:solidFill>
                  </a:rPr>
                  <a:t>Is the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solidFill>
                          <a:srgbClr val="0000FF"/>
                        </a:solidFill>
                        <a:latin typeface="Cambria Math"/>
                      </a:rPr>
                      <m:t>𝑣</m:t>
                    </m:r>
                    <m:func>
                      <m:funcPr>
                        <m:ctrlPr>
                          <a:rPr lang="en-GB" sz="14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400" b="0" i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sin</m:t>
                        </m:r>
                      </m:fName>
                      <m:e>
                        <m:r>
                          <a:rPr lang="en-GB" sz="14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𝑖</m:t>
                        </m:r>
                      </m:e>
                    </m:func>
                  </m:oMath>
                </a14:m>
                <a:r>
                  <a:rPr lang="en-GB" sz="1400" dirty="0" smtClean="0">
                    <a:solidFill>
                      <a:srgbClr val="0000FF"/>
                    </a:solidFill>
                  </a:rPr>
                  <a:t> distribution bimodal?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GB" sz="1400" dirty="0" smtClean="0">
                    <a:solidFill>
                      <a:srgbClr val="0000FF"/>
                    </a:solidFill>
                  </a:rPr>
                  <a:t>Kinematics</a:t>
                </a:r>
              </a:p>
              <a:p>
                <a:pPr lvl="2">
                  <a:lnSpc>
                    <a:spcPct val="110000"/>
                  </a:lnSpc>
                </a:pPr>
                <a:r>
                  <a:rPr lang="en-GB" sz="1400" dirty="0" smtClean="0">
                    <a:solidFill>
                      <a:srgbClr val="0000FF"/>
                    </a:solidFill>
                  </a:rPr>
                  <a:t>Do COLL-BSS get a measurable kick?</a:t>
                </a:r>
              </a:p>
              <a:p>
                <a:pPr lvl="1"/>
                <a:endParaRPr lang="en-GB" sz="1100" dirty="0" smtClean="0"/>
              </a:p>
              <a:p>
                <a:pPr>
                  <a:lnSpc>
                    <a:spcPct val="110000"/>
                  </a:lnSpc>
                </a:pPr>
                <a:r>
                  <a:rPr lang="en-GB" sz="2000" dirty="0" err="1" smtClean="0">
                    <a:solidFill>
                      <a:srgbClr val="FF0000"/>
                    </a:solidFill>
                  </a:rPr>
                  <a:t>Binarity</a:t>
                </a:r>
                <a:endParaRPr lang="en-GB" sz="1800" dirty="0" smtClean="0">
                  <a:solidFill>
                    <a:srgbClr val="FF0000"/>
                  </a:solidFill>
                </a:endParaRPr>
              </a:p>
              <a:p>
                <a:pPr lvl="1">
                  <a:lnSpc>
                    <a:spcPct val="110000"/>
                  </a:lnSpc>
                </a:pPr>
                <a:r>
                  <a:rPr lang="en-GB" sz="1400" dirty="0" smtClean="0">
                    <a:solidFill>
                      <a:srgbClr val="FF0000"/>
                    </a:solidFill>
                  </a:rPr>
                  <a:t>Radial velocity variations?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GB" sz="1400" dirty="0" smtClean="0">
                    <a:solidFill>
                      <a:srgbClr val="FF0000"/>
                    </a:solidFill>
                  </a:rPr>
                  <a:t>Photometric variability</a:t>
                </a:r>
              </a:p>
              <a:p>
                <a:pPr lvl="2">
                  <a:lnSpc>
                    <a:spcPct val="110000"/>
                  </a:lnSpc>
                </a:pPr>
                <a:r>
                  <a:rPr lang="en-GB" sz="1400" dirty="0" smtClean="0">
                    <a:solidFill>
                      <a:srgbClr val="FF0000"/>
                    </a:solidFill>
                  </a:rPr>
                  <a:t>Eclipses, W </a:t>
                </a:r>
                <a:r>
                  <a:rPr lang="en-GB" sz="1400" dirty="0" err="1" smtClean="0">
                    <a:solidFill>
                      <a:srgbClr val="FF0000"/>
                    </a:solidFill>
                  </a:rPr>
                  <a:t>UMa</a:t>
                </a:r>
                <a:r>
                  <a:rPr lang="en-GB" sz="1400" dirty="0" smtClean="0">
                    <a:solidFill>
                      <a:srgbClr val="FF0000"/>
                    </a:solidFill>
                  </a:rPr>
                  <a:t>, …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GB" sz="1400" dirty="0" smtClean="0">
                    <a:solidFill>
                      <a:srgbClr val="FF0000"/>
                    </a:solidFill>
                  </a:rPr>
                  <a:t>Direct detection of companions</a:t>
                </a:r>
              </a:p>
              <a:p>
                <a:pPr lvl="2">
                  <a:lnSpc>
                    <a:spcPct val="110000"/>
                  </a:lnSpc>
                </a:pPr>
                <a:r>
                  <a:rPr lang="en-GB" sz="1400" dirty="0" smtClean="0">
                    <a:solidFill>
                      <a:srgbClr val="FF0000"/>
                    </a:solidFill>
                  </a:rPr>
                  <a:t>UV, X-ray…</a:t>
                </a:r>
              </a:p>
              <a:p>
                <a:endParaRPr lang="en-GB" sz="1400" dirty="0" smtClean="0">
                  <a:solidFill>
                    <a:srgbClr val="00CC00"/>
                  </a:solidFill>
                </a:endParaRPr>
              </a:p>
              <a:p>
                <a:r>
                  <a:rPr lang="en-GB" sz="1800" dirty="0" smtClean="0">
                    <a:solidFill>
                      <a:srgbClr val="00CC00"/>
                    </a:solidFill>
                  </a:rPr>
                  <a:t>Pulsations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GB" sz="1400" dirty="0" smtClean="0">
                    <a:solidFill>
                      <a:srgbClr val="00CC00"/>
                    </a:solidFill>
                  </a:rPr>
                  <a:t>Some BSS are SX </a:t>
                </a:r>
                <a:r>
                  <a:rPr lang="en-GB" sz="1400" dirty="0" err="1">
                    <a:solidFill>
                      <a:srgbClr val="00CC00"/>
                    </a:solidFill>
                  </a:rPr>
                  <a:t>Phe</a:t>
                </a:r>
                <a:r>
                  <a:rPr lang="en-GB" sz="1400" dirty="0">
                    <a:solidFill>
                      <a:srgbClr val="00CC00"/>
                    </a:solidFill>
                  </a:rPr>
                  <a:t> </a:t>
                </a:r>
                <a:r>
                  <a:rPr lang="en-GB" sz="1400" dirty="0" err="1">
                    <a:solidFill>
                      <a:srgbClr val="00CC00"/>
                    </a:solidFill>
                  </a:rPr>
                  <a:t>pulsators</a:t>
                </a:r>
                <a:endParaRPr lang="en-GB" sz="1400" dirty="0">
                  <a:solidFill>
                    <a:srgbClr val="00CC00"/>
                  </a:solidFill>
                </a:endParaRPr>
              </a:p>
              <a:p>
                <a:pPr lvl="2">
                  <a:lnSpc>
                    <a:spcPct val="110000"/>
                  </a:lnSpc>
                </a:pPr>
                <a:r>
                  <a:rPr lang="en-GB" sz="1400" dirty="0" smtClean="0">
                    <a:solidFill>
                      <a:srgbClr val="00CC00"/>
                    </a:solidFill>
                  </a:rPr>
                  <a:t>Mode analysis can </a:t>
                </a:r>
                <a:r>
                  <a:rPr lang="en-GB" sz="1400" dirty="0">
                    <a:solidFill>
                      <a:srgbClr val="00CC00"/>
                    </a:solidFill>
                  </a:rPr>
                  <a:t>yield masses</a:t>
                </a:r>
                <a:r>
                  <a:rPr lang="en-GB" sz="1400" dirty="0">
                    <a:solidFill>
                      <a:srgbClr val="FF0000"/>
                    </a:solidFill>
                  </a:rPr>
                  <a:t>!</a:t>
                </a:r>
              </a:p>
              <a:p>
                <a:endParaRPr lang="en-GB" sz="1800" dirty="0">
                  <a:solidFill>
                    <a:srgbClr val="00CC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60032" y="1196752"/>
                <a:ext cx="4392488" cy="5145360"/>
              </a:xfrm>
              <a:blipFill rotWithShape="1">
                <a:blip r:embed="rId2"/>
                <a:stretch>
                  <a:fillRect l="-1387" t="-474" b="-22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University of Southampton</a:t>
            </a:r>
          </a:p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School of Physics &amp; </a:t>
            </a:r>
            <a:r>
              <a:rPr lang="en-GB" dirty="0" err="1" smtClean="0">
                <a:latin typeface="Myriad Pro" pitchFamily="34" charset="0"/>
              </a:rPr>
              <a:t>Astronoy</a:t>
            </a:r>
            <a:endParaRPr lang="en-GB" dirty="0">
              <a:latin typeface="Myriad Pro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2" y="1484784"/>
            <a:ext cx="3960440" cy="2124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6432" y="1214682"/>
            <a:ext cx="14046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Myriad Pro" pitchFamily="34" charset="0"/>
              </a:rPr>
              <a:t>Ferraro et al. (2006)</a:t>
            </a:r>
            <a:endParaRPr lang="en-GB" sz="1200" dirty="0">
              <a:latin typeface="Myriad Pro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418" y="3635771"/>
            <a:ext cx="2536502" cy="25250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991" y="2636912"/>
            <a:ext cx="2379033" cy="2376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28974" y="5013176"/>
            <a:ext cx="90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 err="1" smtClean="0">
                <a:latin typeface="Myriad Pro" pitchFamily="34" charset="0"/>
              </a:rPr>
              <a:t>Lovisi</a:t>
            </a:r>
            <a:r>
              <a:rPr lang="en-GB" sz="1200" dirty="0" smtClean="0">
                <a:latin typeface="Myriad Pro" pitchFamily="34" charset="0"/>
              </a:rPr>
              <a:t> et al. </a:t>
            </a:r>
          </a:p>
          <a:p>
            <a:pPr algn="l"/>
            <a:r>
              <a:rPr lang="en-GB" sz="1200" dirty="0" smtClean="0">
                <a:latin typeface="Myriad Pro" pitchFamily="34" charset="0"/>
              </a:rPr>
              <a:t>(2012)</a:t>
            </a:r>
            <a:endParaRPr lang="en-GB" sz="1200" dirty="0">
              <a:latin typeface="Myriad Pro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0" y="1214682"/>
            <a:ext cx="4788024" cy="50946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99" y="2583122"/>
            <a:ext cx="4576602" cy="24300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85090" y="2431921"/>
            <a:ext cx="1453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>
                <a:latin typeface="Myriad Pro" pitchFamily="34" charset="0"/>
              </a:rPr>
              <a:t>Kaluzny</a:t>
            </a:r>
            <a:r>
              <a:rPr lang="en-GB" sz="1200" dirty="0" smtClean="0">
                <a:latin typeface="Myriad Pro" pitchFamily="34" charset="0"/>
              </a:rPr>
              <a:t> et al. (2009)</a:t>
            </a:r>
            <a:endParaRPr lang="en-GB" sz="1200" dirty="0">
              <a:latin typeface="Myriad Pro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52329" y="1214682"/>
            <a:ext cx="4662590" cy="51666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556792"/>
            <a:ext cx="3995695" cy="28308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922247"/>
            <a:ext cx="3031885" cy="138707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2038" y="1286690"/>
            <a:ext cx="1406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>
                <a:latin typeface="Myriad Pro" pitchFamily="34" charset="0"/>
              </a:rPr>
              <a:t>Knigge</a:t>
            </a:r>
            <a:r>
              <a:rPr lang="en-GB" sz="1200" dirty="0" smtClean="0">
                <a:latin typeface="Myriad Pro" pitchFamily="34" charset="0"/>
              </a:rPr>
              <a:t> et al. (2008)</a:t>
            </a:r>
            <a:endParaRPr lang="en-GB" sz="1200" dirty="0">
              <a:latin typeface="Myriad Pro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92676" y="4655204"/>
            <a:ext cx="1406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dirty="0" err="1" smtClean="0">
                <a:latin typeface="Myriad Pro" pitchFamily="34" charset="0"/>
              </a:rPr>
              <a:t>Knigge</a:t>
            </a:r>
            <a:r>
              <a:rPr lang="en-GB" sz="1200" dirty="0" smtClean="0">
                <a:latin typeface="Myriad Pro" pitchFamily="34" charset="0"/>
              </a:rPr>
              <a:t> et al. (2006)</a:t>
            </a:r>
            <a:endParaRPr lang="en-GB" sz="1200" dirty="0">
              <a:latin typeface="Myriad Pro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5496" y="1286690"/>
            <a:ext cx="4779423" cy="50946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4650" y="2431921"/>
            <a:ext cx="1555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Myriad Pro" pitchFamily="34" charset="0"/>
              </a:rPr>
              <a:t>Thomson et al. (2010)</a:t>
            </a:r>
            <a:endParaRPr lang="en-GB" sz="1200" dirty="0">
              <a:latin typeface="Myriad Pro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42" y="2636912"/>
            <a:ext cx="4026542" cy="29068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50733"/>
            <a:ext cx="4269520" cy="484891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496" y="1196752"/>
            <a:ext cx="280831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Myriad Pro" pitchFamily="34" charset="0"/>
              </a:rPr>
              <a:t>Gilliland et al. (1998)</a:t>
            </a:r>
            <a:endParaRPr lang="en-GB" sz="1200" dirty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46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8" grpId="0" animBg="1"/>
      <p:bldP spid="12" grpId="0"/>
      <p:bldP spid="17" grpId="0" animBg="1"/>
      <p:bldP spid="20" grpId="0"/>
      <p:bldP spid="21" grpId="0"/>
      <p:bldP spid="19" grpId="0" animBg="1"/>
      <p:bldP spid="14" grpId="0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Straw-Man Models for BSS Formation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340768"/>
                <a:ext cx="3958208" cy="4648200"/>
              </a:xfrm>
            </p:spPr>
            <p:txBody>
              <a:bodyPr/>
              <a:lstStyle/>
              <a:p>
                <a:r>
                  <a:rPr lang="en-GB" sz="2400" dirty="0" smtClean="0">
                    <a:solidFill>
                      <a:schemeClr val="accent2"/>
                    </a:solidFill>
                  </a:rPr>
                  <a:t>Stellar Collisions          </a:t>
                </a:r>
              </a:p>
              <a:p>
                <a:pPr lvl="1"/>
                <a:r>
                  <a:rPr lang="en-GB" sz="2000" dirty="0" smtClean="0">
                    <a:solidFill>
                      <a:schemeClr val="accent2"/>
                    </a:solidFill>
                  </a:rPr>
                  <a:t>single-single</a:t>
                </a:r>
              </a:p>
              <a:p>
                <a:pPr lvl="1"/>
                <a:endParaRPr lang="en-GB" sz="2000" dirty="0">
                  <a:solidFill>
                    <a:schemeClr val="accent2"/>
                  </a:solidFill>
                </a:endParaRPr>
              </a:p>
              <a:p>
                <a:pPr lvl="1"/>
                <a:endParaRPr lang="en-GB" sz="2800" dirty="0" smtClean="0">
                  <a:solidFill>
                    <a:schemeClr val="accent2"/>
                  </a:solidFill>
                </a:endParaRPr>
              </a:p>
              <a:p>
                <a:pPr lvl="1"/>
                <a:endParaRPr lang="en-GB" sz="2000" dirty="0">
                  <a:solidFill>
                    <a:schemeClr val="accent2"/>
                  </a:solidFill>
                </a:endParaRPr>
              </a:p>
              <a:p>
                <a:pPr lvl="1"/>
                <a:endParaRPr lang="en-GB" sz="2000" dirty="0" smtClean="0">
                  <a:solidFill>
                    <a:schemeClr val="accent2"/>
                  </a:solidFill>
                </a:endParaRPr>
              </a:p>
              <a:p>
                <a:pPr lvl="1"/>
                <a:endParaRPr lang="en-GB" sz="2000" dirty="0">
                  <a:solidFill>
                    <a:schemeClr val="accent2"/>
                  </a:solidFill>
                </a:endParaRPr>
              </a:p>
              <a:p>
                <a:pPr lvl="1"/>
                <a:endParaRPr lang="en-GB" sz="2000" dirty="0" smtClean="0">
                  <a:solidFill>
                    <a:schemeClr val="accent2"/>
                  </a:solidFill>
                </a:endParaRPr>
              </a:p>
              <a:p>
                <a:pPr lvl="1"/>
                <a:endParaRPr lang="en-GB" sz="2000" dirty="0">
                  <a:solidFill>
                    <a:schemeClr val="accent2"/>
                  </a:solidFill>
                </a:endParaRPr>
              </a:p>
              <a:p>
                <a:pPr lvl="1"/>
                <a:endParaRPr lang="en-GB" sz="2000" dirty="0" smtClean="0">
                  <a:solidFill>
                    <a:schemeClr val="accent2"/>
                  </a:solidFill>
                </a:endParaRPr>
              </a:p>
              <a:p>
                <a:pPr lvl="1"/>
                <a:endParaRPr lang="en-GB" sz="2000" dirty="0">
                  <a:solidFill>
                    <a:schemeClr val="accent2"/>
                  </a:solidFill>
                </a:endParaRPr>
              </a:p>
              <a:p>
                <a:pPr lvl="1"/>
                <a:endParaRPr lang="en-GB" sz="2000" dirty="0" smtClean="0">
                  <a:solidFill>
                    <a:schemeClr val="accent2"/>
                  </a:solidFill>
                </a:endParaRP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𝐵𝑆𝑆</m:t>
                        </m:r>
                      </m:sub>
                    </m:sSub>
                    <m:r>
                      <a:rPr lang="en-GB" sz="2000" b="0" i="1" smtClean="0">
                        <a:solidFill>
                          <a:schemeClr val="accent2"/>
                        </a:solidFill>
                        <a:latin typeface="Cambria Math"/>
                      </a:rPr>
                      <m:t>∝</m:t>
                    </m:r>
                    <m:sSub>
                      <m:sSubPr>
                        <m:ctrlPr>
                          <a:rPr lang="en-GB" sz="20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b="0" i="0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Γ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𝑐𝑜𝑙𝑙</m:t>
                        </m:r>
                        <m:r>
                          <a:rPr lang="en-GB" sz="20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,1+1</m:t>
                        </m:r>
                      </m:sub>
                    </m:sSub>
                    <m:r>
                      <a:rPr lang="en-GB" sz="2000" b="0" i="1" smtClean="0">
                        <a:solidFill>
                          <a:schemeClr val="accent2"/>
                        </a:solidFill>
                        <a:latin typeface="Cambria Math"/>
                      </a:rPr>
                      <m:t>∝</m:t>
                    </m:r>
                    <m:sSubSup>
                      <m:sSubSupPr>
                        <m:ctrlPr>
                          <a:rPr lang="en-GB" sz="20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GB" sz="20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𝑐</m:t>
                        </m:r>
                      </m:sub>
                      <m:sup>
                        <m:r>
                          <a:rPr lang="en-GB" sz="20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3</m:t>
                        </m:r>
                      </m:sup>
                    </m:sSubSup>
                    <m:sSubSup>
                      <m:sSubSupPr>
                        <m:ctrlPr>
                          <a:rPr lang="en-GB" sz="20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GB" sz="20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𝑐</m:t>
                        </m:r>
                      </m:sub>
                      <m:sup>
                        <m:r>
                          <a:rPr lang="en-GB" sz="20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2</m:t>
                        </m:r>
                      </m:sup>
                    </m:sSubSup>
                    <m:sSubSup>
                      <m:sSubSupPr>
                        <m:ctrlPr>
                          <a:rPr lang="en-GB" sz="20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GB" sz="20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𝑐</m:t>
                        </m:r>
                      </m:sub>
                      <m:sup>
                        <m:r>
                          <a:rPr lang="en-GB" sz="20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−1</m:t>
                        </m:r>
                      </m:sup>
                    </m:sSubSup>
                  </m:oMath>
                </a14:m>
                <a:r>
                  <a:rPr lang="en-GB" sz="2000" dirty="0" smtClean="0">
                    <a:solidFill>
                      <a:schemeClr val="accent2"/>
                    </a:solidFill>
                  </a:rPr>
                  <a:t>  </a:t>
                </a:r>
                <a:endParaRPr lang="en-GB" sz="20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340768"/>
                <a:ext cx="3958208" cy="4648200"/>
              </a:xfrm>
              <a:blipFill rotWithShape="1">
                <a:blip r:embed="rId6"/>
                <a:stretch>
                  <a:fillRect l="-2465" t="-1050" b="-78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University of Southampton</a:t>
            </a:r>
          </a:p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School of Physics &amp; </a:t>
            </a:r>
            <a:r>
              <a:rPr lang="en-GB" dirty="0" err="1" smtClean="0">
                <a:latin typeface="Myriad Pro" pitchFamily="34" charset="0"/>
              </a:rPr>
              <a:t>Astronoy</a:t>
            </a:r>
            <a:endParaRPr lang="en-GB" dirty="0">
              <a:latin typeface="Myriad Pro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/>
              <p:cNvSpPr txBox="1">
                <a:spLocks/>
              </p:cNvSpPr>
              <p:nvPr/>
            </p:nvSpPr>
            <p:spPr bwMode="auto">
              <a:xfrm>
                <a:off x="4864809" y="1340768"/>
                <a:ext cx="3670176" cy="464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4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GB" sz="2400" dirty="0" smtClean="0">
                    <a:solidFill>
                      <a:srgbClr val="FF0000"/>
                    </a:solidFill>
                    <a:latin typeface="Myriad Pro" pitchFamily="34" charset="0"/>
                  </a:rPr>
                  <a:t>Binary Evolution</a:t>
                </a:r>
              </a:p>
              <a:p>
                <a:pPr lvl="1"/>
                <a:r>
                  <a:rPr lang="en-GB" sz="2000" dirty="0" smtClean="0">
                    <a:solidFill>
                      <a:srgbClr val="FF0000"/>
                    </a:solidFill>
                    <a:latin typeface="Myriad Pro" pitchFamily="34" charset="0"/>
                  </a:rPr>
                  <a:t>mass-transfer…</a:t>
                </a:r>
                <a:endParaRPr lang="en-GB" sz="2000" dirty="0" smtClean="0">
                  <a:solidFill>
                    <a:srgbClr val="FF0000"/>
                  </a:solidFill>
                  <a:latin typeface="Myriad Pro" pitchFamily="34" charset="0"/>
                </a:endParaRPr>
              </a:p>
              <a:p>
                <a:pPr lvl="1"/>
                <a:r>
                  <a:rPr lang="en-GB" sz="2000" dirty="0" smtClean="0">
                    <a:solidFill>
                      <a:srgbClr val="FF0000"/>
                    </a:solidFill>
                    <a:latin typeface="Myriad Pro" pitchFamily="34" charset="0"/>
                  </a:rPr>
                  <a:t>…or already coalesced</a:t>
                </a:r>
              </a:p>
              <a:p>
                <a:pPr lvl="1"/>
                <a:endParaRPr lang="en-GB" sz="2000" dirty="0" smtClean="0">
                  <a:solidFill>
                    <a:srgbClr val="FF0000"/>
                  </a:solidFill>
                  <a:latin typeface="Myriad Pro" pitchFamily="34" charset="0"/>
                </a:endParaRPr>
              </a:p>
              <a:p>
                <a:pPr lvl="1"/>
                <a:endParaRPr lang="en-GB" sz="2000" dirty="0">
                  <a:solidFill>
                    <a:srgbClr val="FF0000"/>
                  </a:solidFill>
                  <a:latin typeface="Myriad Pro" pitchFamily="34" charset="0"/>
                </a:endParaRPr>
              </a:p>
              <a:p>
                <a:pPr lvl="1"/>
                <a:endParaRPr lang="en-GB" sz="2000" dirty="0" smtClean="0">
                  <a:solidFill>
                    <a:srgbClr val="FF0000"/>
                  </a:solidFill>
                  <a:latin typeface="Myriad Pro" pitchFamily="34" charset="0"/>
                </a:endParaRPr>
              </a:p>
              <a:p>
                <a:pPr lvl="1"/>
                <a:endParaRPr lang="en-GB" sz="3200" dirty="0">
                  <a:solidFill>
                    <a:srgbClr val="FF0000"/>
                  </a:solidFill>
                  <a:latin typeface="Myriad Pro" pitchFamily="34" charset="0"/>
                </a:endParaRPr>
              </a:p>
              <a:p>
                <a:pPr lvl="1"/>
                <a:endParaRPr lang="en-GB" sz="2000" dirty="0" smtClean="0">
                  <a:solidFill>
                    <a:srgbClr val="FF0000"/>
                  </a:solidFill>
                  <a:latin typeface="Myriad Pro" pitchFamily="34" charset="0"/>
                </a:endParaRPr>
              </a:p>
              <a:p>
                <a:pPr lvl="1"/>
                <a:endParaRPr lang="en-GB" sz="2000" dirty="0">
                  <a:solidFill>
                    <a:srgbClr val="FF0000"/>
                  </a:solidFill>
                  <a:latin typeface="Myriad Pro" pitchFamily="34" charset="0"/>
                </a:endParaRPr>
              </a:p>
              <a:p>
                <a:pPr lvl="1"/>
                <a:endParaRPr lang="en-GB" sz="2000" dirty="0" smtClean="0">
                  <a:solidFill>
                    <a:srgbClr val="FF0000"/>
                  </a:solidFill>
                  <a:latin typeface="Myriad Pro" pitchFamily="34" charset="0"/>
                </a:endParaRPr>
              </a:p>
              <a:p>
                <a:pPr lvl="1"/>
                <a:endParaRPr lang="en-GB" sz="2000" dirty="0">
                  <a:solidFill>
                    <a:srgbClr val="FF0000"/>
                  </a:solidFill>
                  <a:latin typeface="Myriad Pro" pitchFamily="34" charset="0"/>
                </a:endParaRPr>
              </a:p>
              <a:p>
                <a:pPr lvl="1"/>
                <a:endParaRPr lang="en-GB" sz="2000" dirty="0">
                  <a:solidFill>
                    <a:srgbClr val="FF0000"/>
                  </a:solidFill>
                  <a:latin typeface="Myriad Pro" pitchFamily="34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𝐵𝑆𝑆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∝</m:t>
                      </m:r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𝑏𝑖𝑛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∝</m:t>
                      </m:r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𝑏𝑖𝑛</m:t>
                          </m:r>
                        </m:sub>
                      </m:sSub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𝑡𝑜𝑡</m:t>
                          </m:r>
                        </m:sub>
                      </m:sSub>
                    </m:oMath>
                  </m:oMathPara>
                </a14:m>
                <a:endParaRPr lang="en-GB" sz="2000" dirty="0">
                  <a:solidFill>
                    <a:srgbClr val="FF0000"/>
                  </a:solidFill>
                  <a:latin typeface="Myriad Pro" pitchFamily="34" charset="0"/>
                </a:endParaRPr>
              </a:p>
            </p:txBody>
          </p:sp>
        </mc:Choice>
        <mc:Fallback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64809" y="1340768"/>
                <a:ext cx="3670176" cy="4648200"/>
              </a:xfrm>
              <a:prstGeom prst="rect">
                <a:avLst/>
              </a:prstGeom>
              <a:blipFill rotWithShape="1">
                <a:blip r:embed="rId7"/>
                <a:stretch>
                  <a:fillRect l="-2492" t="-1050" b="-91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ss2_collision3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5576" y="2665715"/>
            <a:ext cx="3888432" cy="2851517"/>
          </a:xfrm>
          <a:prstGeom prst="rect">
            <a:avLst/>
          </a:prstGeom>
        </p:spPr>
      </p:pic>
      <p:pic>
        <p:nvPicPr>
          <p:cNvPr id="7" name="binary_merger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17821" y="2662332"/>
            <a:ext cx="3658635" cy="29269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205280"/>
            <a:ext cx="3047801" cy="3744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6200000">
            <a:off x="7041773" y="4570659"/>
            <a:ext cx="2560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Lucida Calligraphy" pitchFamily="66" charset="0"/>
              </a:rPr>
              <a:t>©2005 Pearson Prentice Hall</a:t>
            </a:r>
            <a:endParaRPr lang="en-GB" sz="1200" dirty="0">
              <a:latin typeface="Lucida Calligraphy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7991589" y="4607680"/>
            <a:ext cx="1737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Lucida Calligraphy" pitchFamily="66" charset="0"/>
              </a:rPr>
              <a:t>Jamie Lombardi</a:t>
            </a:r>
            <a:endParaRPr lang="en-GB" sz="1400" dirty="0">
              <a:latin typeface="Lucida Calligraphy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267301" y="4519065"/>
            <a:ext cx="1737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Lucida Calligraphy" pitchFamily="66" charset="0"/>
              </a:rPr>
              <a:t>Jamie Lombardi</a:t>
            </a:r>
            <a:endParaRPr lang="en-GB" sz="1400" dirty="0">
              <a:latin typeface="Lucida Calligraphy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67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 uiExpand="1" build="p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18256"/>
            <a:ext cx="7772400" cy="11430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GB" sz="2600" dirty="0" smtClean="0"/>
              <a:t>Digression I: All Theory is Grey</a:t>
            </a:r>
            <a:br>
              <a:rPr lang="en-GB" sz="2600" dirty="0" smtClean="0"/>
            </a:br>
            <a:r>
              <a:rPr lang="en-GB" sz="2600" dirty="0" smtClean="0"/>
              <a:t>              </a:t>
            </a:r>
            <a:endParaRPr lang="en-GB" sz="2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4810125" cy="46434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University of Southampton</a:t>
            </a:r>
          </a:p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School of Physics &amp; </a:t>
            </a:r>
            <a:r>
              <a:rPr lang="en-GB" dirty="0" err="1" smtClean="0">
                <a:latin typeface="Myriad Pro" pitchFamily="34" charset="0"/>
              </a:rPr>
              <a:t>Astronoy</a:t>
            </a:r>
            <a:endParaRPr lang="en-GB" dirty="0">
              <a:latin typeface="Myriad Pro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 txBox="1">
                <a:spLocks/>
              </p:cNvSpPr>
              <p:nvPr/>
            </p:nvSpPr>
            <p:spPr bwMode="auto">
              <a:xfrm>
                <a:off x="5292080" y="1268760"/>
                <a:ext cx="3816424" cy="4968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4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182563" indent="-182563"/>
                <a:r>
                  <a:rPr lang="en-GB" sz="1600" dirty="0" smtClean="0">
                    <a:solidFill>
                      <a:schemeClr val="tx1"/>
                    </a:solidFill>
                    <a:latin typeface="Myriad Pro" pitchFamily="34" charset="0"/>
                  </a:rPr>
                  <a:t>Astronomers in Japan and China discover Nova </a:t>
                </a:r>
                <a:r>
                  <a:rPr lang="en-GB" sz="1600" dirty="0" err="1" smtClean="0">
                    <a:solidFill>
                      <a:schemeClr val="tx1"/>
                    </a:solidFill>
                    <a:latin typeface="Myriad Pro" pitchFamily="34" charset="0"/>
                  </a:rPr>
                  <a:t>Sco</a:t>
                </a:r>
                <a:r>
                  <a:rPr lang="en-GB" sz="1600" dirty="0" smtClean="0">
                    <a:solidFill>
                      <a:schemeClr val="tx1"/>
                    </a:solidFill>
                    <a:latin typeface="Myriad Pro" pitchFamily="34" charset="0"/>
                  </a:rPr>
                  <a:t> 2008</a:t>
                </a:r>
              </a:p>
              <a:p>
                <a:pPr marL="182563" indent="-182563"/>
                <a:endParaRPr lang="en-GB" sz="1600" dirty="0">
                  <a:solidFill>
                    <a:schemeClr val="tx1"/>
                  </a:solidFill>
                  <a:latin typeface="Myriad Pro" pitchFamily="34" charset="0"/>
                </a:endParaRPr>
              </a:p>
              <a:p>
                <a:pPr marL="182563" indent="-182563"/>
                <a:r>
                  <a:rPr lang="en-GB" sz="1600" dirty="0" smtClean="0">
                    <a:solidFill>
                      <a:schemeClr val="tx1"/>
                    </a:solidFill>
                    <a:latin typeface="Myriad Pro" pitchFamily="34" charset="0"/>
                  </a:rPr>
                  <a:t>Spectroscopy </a:t>
                </a:r>
                <a:r>
                  <a:rPr lang="en-GB" sz="1400" dirty="0" smtClean="0">
                    <a:solidFill>
                      <a:schemeClr val="tx1"/>
                    </a:solidFill>
                    <a:latin typeface="Myriad Pro" pitchFamily="34" charset="0"/>
                  </a:rPr>
                  <a:t>(Mason et al. 2010):</a:t>
                </a:r>
                <a:endParaRPr lang="en-GB" sz="1600" dirty="0" smtClean="0">
                  <a:solidFill>
                    <a:schemeClr val="tx1"/>
                  </a:solidFill>
                  <a:latin typeface="Myriad Pro" pitchFamily="34" charset="0"/>
                </a:endParaRPr>
              </a:p>
              <a:p>
                <a:pPr marL="357188" lvl="1" indent="-174625"/>
                <a:r>
                  <a:rPr lang="en-GB" sz="1400" dirty="0" smtClean="0">
                    <a:solidFill>
                      <a:schemeClr val="tx1"/>
                    </a:solidFill>
                    <a:latin typeface="Myriad Pro" pitchFamily="34" charset="0"/>
                  </a:rPr>
                  <a:t>not a normal classical nova</a:t>
                </a:r>
              </a:p>
              <a:p>
                <a:pPr marL="357188" lvl="1" indent="-174625"/>
                <a:endParaRPr lang="en-GB" sz="200" dirty="0" smtClean="0">
                  <a:solidFill>
                    <a:schemeClr val="tx1"/>
                  </a:solidFill>
                  <a:latin typeface="Myriad Pro" pitchFamily="34" charset="0"/>
                </a:endParaRPr>
              </a:p>
              <a:p>
                <a:pPr marL="357188" lvl="1" indent="-174625"/>
                <a:r>
                  <a:rPr lang="en-GB" sz="1400" dirty="0" smtClean="0">
                    <a:solidFill>
                      <a:schemeClr val="tx1"/>
                    </a:solidFill>
                    <a:latin typeface="Myriad Pro" pitchFamily="34" charset="0"/>
                  </a:rPr>
                  <a:t>probably a “red nova” (like V838 Mon)</a:t>
                </a:r>
              </a:p>
              <a:p>
                <a:pPr marL="182563" indent="-182563"/>
                <a:endParaRPr lang="en-GB" sz="1600" dirty="0">
                  <a:solidFill>
                    <a:schemeClr val="tx1"/>
                  </a:solidFill>
                  <a:latin typeface="Myriad Pro" pitchFamily="34" charset="0"/>
                </a:endParaRPr>
              </a:p>
              <a:p>
                <a:pPr marL="182563" indent="-182563"/>
                <a:r>
                  <a:rPr lang="en-GB" sz="1600" dirty="0" err="1" smtClean="0">
                    <a:solidFill>
                      <a:srgbClr val="0000FF"/>
                    </a:solidFill>
                    <a:latin typeface="Myriad Pro" pitchFamily="34" charset="0"/>
                  </a:rPr>
                  <a:t>Tylenda</a:t>
                </a:r>
                <a:r>
                  <a:rPr lang="en-GB" sz="1600" dirty="0" smtClean="0">
                    <a:solidFill>
                      <a:srgbClr val="0000FF"/>
                    </a:solidFill>
                    <a:latin typeface="Myriad Pro" pitchFamily="34" charset="0"/>
                  </a:rPr>
                  <a:t> et al. (2011) realize the object is included in OGLE footprint!</a:t>
                </a:r>
              </a:p>
              <a:p>
                <a:pPr marL="582613" lvl="1" indent="-182563">
                  <a:lnSpc>
                    <a:spcPct val="120000"/>
                  </a:lnSpc>
                </a:pPr>
                <a:r>
                  <a:rPr lang="en-GB" sz="1400" dirty="0" smtClean="0">
                    <a:solidFill>
                      <a:srgbClr val="0000FF"/>
                    </a:solidFill>
                    <a:latin typeface="Myriad Pro" pitchFamily="34" charset="0"/>
                  </a:rPr>
                  <a:t>Amazing outburst light curve</a:t>
                </a:r>
              </a:p>
              <a:p>
                <a:pPr marL="582613" lvl="1" indent="-182563">
                  <a:lnSpc>
                    <a:spcPct val="120000"/>
                  </a:lnSpc>
                </a:pPr>
                <a:endParaRPr lang="en-GB" sz="600" dirty="0" smtClean="0">
                  <a:solidFill>
                    <a:schemeClr val="tx1"/>
                  </a:solidFill>
                  <a:latin typeface="Myriad Pro" pitchFamily="34" charset="0"/>
                </a:endParaRPr>
              </a:p>
              <a:p>
                <a:pPr marL="582613" lvl="1" indent="-182563"/>
                <a:r>
                  <a:rPr lang="en-GB" sz="1400" dirty="0" smtClean="0">
                    <a:solidFill>
                      <a:srgbClr val="FF0000"/>
                    </a:solidFill>
                    <a:latin typeface="Myriad Pro" pitchFamily="34" charset="0"/>
                  </a:rPr>
                  <a:t>Before the outburst, the system was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𝑜𝑟𝑏</m:t>
                        </m:r>
                      </m:sub>
                    </m:sSub>
                    <m:r>
                      <a:rPr lang="en-GB" sz="1400" b="0" i="1" smtClean="0">
                        <a:solidFill>
                          <a:srgbClr val="FF0000"/>
                        </a:solidFill>
                        <a:latin typeface="Cambria Math"/>
                      </a:rPr>
                      <m:t>≃1.4 </m:t>
                    </m:r>
                    <m:r>
                      <a:rPr lang="en-GB" sz="1400" b="0" i="1" smtClean="0">
                        <a:solidFill>
                          <a:srgbClr val="FF0000"/>
                        </a:solidFill>
                        <a:latin typeface="Cambria Math"/>
                      </a:rPr>
                      <m:t>𝑑</m:t>
                    </m:r>
                  </m:oMath>
                </a14:m>
                <a:r>
                  <a:rPr lang="en-GB" sz="1400" dirty="0" smtClean="0">
                    <a:solidFill>
                      <a:srgbClr val="FF0000"/>
                    </a:solidFill>
                    <a:latin typeface="Myriad Pro" pitchFamily="34" charset="0"/>
                  </a:rPr>
                  <a:t> W-UMa contact binary!</a:t>
                </a:r>
              </a:p>
              <a:p>
                <a:pPr marL="582613" lvl="1" indent="-182563"/>
                <a:endParaRPr lang="en-GB" sz="600" dirty="0" smtClean="0">
                  <a:solidFill>
                    <a:srgbClr val="FF0000"/>
                  </a:solidFill>
                  <a:latin typeface="Myriad Pro" pitchFamily="34" charset="0"/>
                </a:endParaRPr>
              </a:p>
              <a:p>
                <a:pPr marL="400050" lvl="1" indent="0">
                  <a:buNone/>
                </a:pPr>
                <a:endParaRPr lang="en-GB" sz="600" dirty="0" smtClean="0">
                  <a:solidFill>
                    <a:srgbClr val="FF0000"/>
                  </a:solidFill>
                  <a:latin typeface="Myriad Pro" pitchFamily="34" charset="0"/>
                </a:endParaRPr>
              </a:p>
              <a:p>
                <a:pPr marL="582613" lvl="1" indent="-182563"/>
                <a:r>
                  <a:rPr lang="en-GB" sz="1400" dirty="0" smtClean="0">
                    <a:solidFill>
                      <a:srgbClr val="FF0000"/>
                    </a:solidFill>
                    <a:latin typeface="Myriad Pro" pitchFamily="34" charset="0"/>
                  </a:rPr>
                  <a:t>Dramatic period decrease in the lead-up to outburst </a:t>
                </a:r>
                <a:r>
                  <a:rPr lang="en-GB" sz="1400" dirty="0" smtClean="0">
                    <a:solidFill>
                      <a:srgbClr val="FF0000"/>
                    </a:solidFill>
                    <a:latin typeface="Myriad Pro" pitchFamily="34" charset="0"/>
                    <a:sym typeface="Wingdings" pitchFamily="2" charset="2"/>
                  </a:rPr>
                  <a:t> coalescence!</a:t>
                </a:r>
                <a:endParaRPr lang="en-GB" sz="1400" dirty="0" smtClean="0">
                  <a:solidFill>
                    <a:srgbClr val="FF0000"/>
                  </a:solidFill>
                  <a:latin typeface="Myriad Pro" pitchFamily="34" charset="0"/>
                </a:endParaRPr>
              </a:p>
              <a:p>
                <a:pPr marL="582613" lvl="1" indent="-182563"/>
                <a:endParaRPr lang="en-GB" sz="1200" dirty="0" smtClean="0">
                  <a:solidFill>
                    <a:schemeClr val="tx1"/>
                  </a:solidFill>
                  <a:latin typeface="Myriad Pro" pitchFamily="34" charset="0"/>
                </a:endParaRPr>
              </a:p>
              <a:p>
                <a:pPr marL="182563" indent="-182563"/>
                <a:r>
                  <a:rPr lang="en-GB" sz="1600" dirty="0" smtClean="0">
                    <a:solidFill>
                      <a:schemeClr val="tx1"/>
                    </a:solidFill>
                    <a:latin typeface="Myriad Pro" pitchFamily="34" charset="0"/>
                  </a:rPr>
                  <a:t>Still detected post-outburst</a:t>
                </a:r>
              </a:p>
              <a:p>
                <a:pPr marL="582613" lvl="1" indent="-182563"/>
                <a:r>
                  <a:rPr lang="en-GB" sz="1400" dirty="0" smtClean="0">
                    <a:solidFill>
                      <a:schemeClr val="tx1"/>
                    </a:solidFill>
                    <a:latin typeface="Myriad Pro" pitchFamily="34" charset="0"/>
                  </a:rPr>
                  <a:t>Incredible chance to witness a binary merger and its aftermath in real time!</a:t>
                </a:r>
              </a:p>
            </p:txBody>
          </p:sp>
        </mc:Choice>
        <mc:Fallback xmlns="">
          <p:sp>
            <p:nvSpPr>
              <p:cNvPr id="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92080" y="1268760"/>
                <a:ext cx="3816424" cy="4968553"/>
              </a:xfrm>
              <a:prstGeom prst="rect">
                <a:avLst/>
              </a:prstGeom>
              <a:blipFill rotWithShape="1">
                <a:blip r:embed="rId3"/>
                <a:stretch>
                  <a:fillRect l="-639" t="-368" b="-404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058"/>
            <a:ext cx="4896544" cy="47532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1" y="1484784"/>
            <a:ext cx="5117653" cy="47532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" y="1312219"/>
            <a:ext cx="5176484" cy="4997101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 bwMode="auto">
          <a:xfrm>
            <a:off x="3995936" y="1700808"/>
            <a:ext cx="1008112" cy="4104456"/>
          </a:xfrm>
          <a:prstGeom prst="roundRect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5652120" y="4167010"/>
            <a:ext cx="3384376" cy="576064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5652120" y="4869160"/>
            <a:ext cx="3384376" cy="576064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688032" y="-18419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Arial" charset="0"/>
              </a:defRPr>
            </a:lvl5pPr>
            <a:lvl6pPr marL="457200"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Arial" charset="0"/>
              </a:defRPr>
            </a:lvl6pPr>
            <a:lvl7pPr marL="914400"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Arial" charset="0"/>
              </a:defRPr>
            </a:lvl7pPr>
            <a:lvl8pPr marL="1371600"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Arial" charset="0"/>
              </a:defRPr>
            </a:lvl8pPr>
            <a:lvl9pPr marL="1828800"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FF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</a:pPr>
            <a:endParaRPr lang="en-GB" sz="2600" dirty="0" smtClean="0">
              <a:latin typeface="Myriad Pro" pitchFamily="34" charset="0"/>
            </a:endParaRPr>
          </a:p>
          <a:p>
            <a:pPr>
              <a:lnSpc>
                <a:spcPct val="120000"/>
              </a:lnSpc>
            </a:pPr>
            <a:r>
              <a:rPr lang="en-GB" sz="2600" dirty="0" smtClean="0">
                <a:solidFill>
                  <a:srgbClr val="FF0000"/>
                </a:solidFill>
                <a:latin typeface="Myriad Pro" pitchFamily="34" charset="0"/>
              </a:rPr>
              <a:t>Binary Coalescence in Practice!</a:t>
            </a:r>
            <a:endParaRPr lang="en-GB" sz="2600" dirty="0">
              <a:solidFill>
                <a:srgbClr val="FF0000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31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624"/>
            <a:ext cx="7772400" cy="1143000"/>
          </a:xfrm>
        </p:spPr>
        <p:txBody>
          <a:bodyPr/>
          <a:lstStyle/>
          <a:p>
            <a:r>
              <a:rPr lang="en-GB" sz="1100" dirty="0" smtClean="0"/>
              <a:t>Back to our original programming…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Less Straw, More Model…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University of Southampton</a:t>
            </a:r>
          </a:p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School of Physics &amp; </a:t>
            </a:r>
            <a:r>
              <a:rPr lang="en-GB" dirty="0" err="1" smtClean="0">
                <a:latin typeface="Myriad Pro" pitchFamily="34" charset="0"/>
              </a:rPr>
              <a:t>Astronoy</a:t>
            </a:r>
            <a:endParaRPr lang="en-GB" dirty="0">
              <a:latin typeface="Myriad Pro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644008" y="1268760"/>
            <a:ext cx="4032448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400" dirty="0" smtClean="0">
                <a:solidFill>
                  <a:srgbClr val="FF0000"/>
                </a:solidFill>
                <a:latin typeface="Myriad Pro" pitchFamily="34" charset="0"/>
              </a:rPr>
              <a:t>Binary Evolution</a:t>
            </a:r>
          </a:p>
          <a:p>
            <a:pPr lvl="1"/>
            <a:r>
              <a:rPr lang="en-GB" sz="1800" dirty="0" smtClean="0">
                <a:solidFill>
                  <a:srgbClr val="FF0000"/>
                </a:solidFill>
                <a:latin typeface="Myriad Pro" pitchFamily="34" charset="0"/>
              </a:rPr>
              <a:t>What about binaries formed/altered in dynamical encounters?</a:t>
            </a:r>
          </a:p>
          <a:p>
            <a:pPr marL="457200" lvl="1" indent="0">
              <a:buNone/>
            </a:pPr>
            <a:endParaRPr lang="en-GB" sz="3600" dirty="0" smtClean="0">
              <a:solidFill>
                <a:srgbClr val="FF0000"/>
              </a:solidFill>
              <a:latin typeface="Myriad Pro" pitchFamily="34" charset="0"/>
            </a:endParaRPr>
          </a:p>
          <a:p>
            <a:pPr marL="457200" lvl="1" indent="0">
              <a:buNone/>
            </a:pPr>
            <a:endParaRPr lang="en-GB" sz="3200" dirty="0">
              <a:solidFill>
                <a:srgbClr val="FF0000"/>
              </a:solidFill>
              <a:latin typeface="Myriad Pro" pitchFamily="34" charset="0"/>
            </a:endParaRPr>
          </a:p>
          <a:p>
            <a:pPr marL="457200" lvl="1" indent="0" algn="r">
              <a:buNone/>
            </a:pPr>
            <a:r>
              <a:rPr lang="en-GB" b="1" i="1" dirty="0" smtClean="0">
                <a:solidFill>
                  <a:srgbClr val="FF0000"/>
                </a:solidFill>
                <a:latin typeface="Myriad Pro" pitchFamily="34" charset="0"/>
              </a:rPr>
              <a:t>Binaries can involve collisions/encounters!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31640" y="5661248"/>
            <a:ext cx="6644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 smtClean="0">
                <a:latin typeface="Myriad Pro" pitchFamily="34" charset="0"/>
              </a:rPr>
              <a:t>Does this make the straw man models useless?</a:t>
            </a:r>
            <a:endParaRPr lang="en-GB" sz="2000" b="1" i="1" dirty="0"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216495"/>
            <a:ext cx="3168352" cy="3092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044" y="3234704"/>
            <a:ext cx="3105956" cy="3041989"/>
          </a:xfrm>
          <a:prstGeom prst="rect">
            <a:avLst/>
          </a:prstGeom>
        </p:spPr>
      </p:pic>
      <p:pic>
        <p:nvPicPr>
          <p:cNvPr id="10" name="3body_loop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36096" y="3284984"/>
            <a:ext cx="2736304" cy="27363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7897" y="5570076"/>
            <a:ext cx="1181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Myriad Pro" pitchFamily="34" charset="0"/>
              </a:rPr>
              <a:t>Leigh &amp; Sills  (2011)</a:t>
            </a:r>
            <a:endParaRPr lang="en-GB" sz="1400" dirty="0">
              <a:latin typeface="Myriad Pro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008" y="5570076"/>
            <a:ext cx="1331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Myriad Pro" pitchFamily="34" charset="0"/>
              </a:rPr>
              <a:t>Leigh &amp; Geller  (2012)</a:t>
            </a:r>
            <a:endParaRPr lang="en-GB" sz="1400" dirty="0">
              <a:latin typeface="Myriad Pro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7210165" y="5111316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Lucida Calligraphy" pitchFamily="66" charset="0"/>
              </a:rPr>
              <a:t>Steve McMillan</a:t>
            </a:r>
            <a:endParaRPr lang="en-GB" sz="1400" dirty="0">
              <a:latin typeface="Lucida Calligraphy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268760"/>
            <a:ext cx="4392488" cy="4648200"/>
          </a:xfrm>
        </p:spPr>
        <p:txBody>
          <a:bodyPr/>
          <a:lstStyle/>
          <a:p>
            <a:pPr>
              <a:tabLst>
                <a:tab pos="0" algn="l"/>
              </a:tabLst>
            </a:pPr>
            <a:r>
              <a:rPr lang="en-GB" sz="2400" dirty="0" smtClean="0">
                <a:solidFill>
                  <a:schemeClr val="accent2"/>
                </a:solidFill>
              </a:rPr>
              <a:t>Collisions</a:t>
            </a:r>
          </a:p>
          <a:p>
            <a:pPr lvl="1">
              <a:tabLst>
                <a:tab pos="0" algn="l"/>
              </a:tabLst>
            </a:pPr>
            <a:r>
              <a:rPr lang="en-GB" sz="1800" dirty="0" smtClean="0">
                <a:solidFill>
                  <a:schemeClr val="accent2"/>
                </a:solidFill>
              </a:rPr>
              <a:t>What about other encounters?</a:t>
            </a:r>
          </a:p>
          <a:p>
            <a:pPr lvl="2">
              <a:tabLst>
                <a:tab pos="0" algn="l"/>
              </a:tabLst>
            </a:pPr>
            <a:r>
              <a:rPr lang="en-GB" sz="1600" dirty="0" smtClean="0">
                <a:solidFill>
                  <a:schemeClr val="accent2"/>
                </a:solidFill>
              </a:rPr>
              <a:t>Binary-Single</a:t>
            </a:r>
          </a:p>
          <a:p>
            <a:pPr lvl="2">
              <a:tabLst>
                <a:tab pos="0" algn="l"/>
              </a:tabLst>
            </a:pPr>
            <a:r>
              <a:rPr lang="en-GB" sz="1600" dirty="0" smtClean="0">
                <a:solidFill>
                  <a:schemeClr val="accent2"/>
                </a:solidFill>
              </a:rPr>
              <a:t>Binary-Binary</a:t>
            </a:r>
          </a:p>
          <a:p>
            <a:pPr lvl="2">
              <a:tabLst>
                <a:tab pos="0" algn="l"/>
              </a:tabLst>
            </a:pPr>
            <a:r>
              <a:rPr lang="en-GB" sz="1600" dirty="0" smtClean="0">
                <a:solidFill>
                  <a:schemeClr val="accent2"/>
                </a:solidFill>
              </a:rPr>
              <a:t>(Triples? Quads?)</a:t>
            </a:r>
            <a:endParaRPr lang="en-GB" sz="1800" dirty="0">
              <a:solidFill>
                <a:schemeClr val="accent2"/>
              </a:solidFill>
            </a:endParaRPr>
          </a:p>
          <a:p>
            <a:pPr marL="457200" lvl="1" indent="0">
              <a:buNone/>
              <a:tabLst>
                <a:tab pos="0" algn="l"/>
              </a:tabLst>
            </a:pPr>
            <a:endParaRPr lang="en-GB" dirty="0" smtClean="0">
              <a:solidFill>
                <a:schemeClr val="accent2"/>
              </a:solidFill>
            </a:endParaRPr>
          </a:p>
          <a:p>
            <a:pPr marL="457200" lvl="1" indent="0">
              <a:buNone/>
              <a:tabLst>
                <a:tab pos="0" algn="l"/>
              </a:tabLst>
            </a:pPr>
            <a:endParaRPr lang="en-GB" dirty="0" smtClean="0">
              <a:solidFill>
                <a:schemeClr val="accent2"/>
              </a:solidFill>
            </a:endParaRPr>
          </a:p>
          <a:p>
            <a:pPr marL="57150" indent="0">
              <a:buNone/>
              <a:tabLst>
                <a:tab pos="0" algn="l"/>
              </a:tabLst>
            </a:pPr>
            <a:r>
              <a:rPr lang="en-GB" sz="2400" b="1" i="1" dirty="0" smtClean="0">
                <a:solidFill>
                  <a:schemeClr val="accent2"/>
                </a:solidFill>
              </a:rPr>
              <a:t>Collisions/</a:t>
            </a:r>
            <a:r>
              <a:rPr lang="en-GB" sz="2400" b="1" i="1" dirty="0">
                <a:solidFill>
                  <a:schemeClr val="accent2"/>
                </a:solidFill>
              </a:rPr>
              <a:t>e</a:t>
            </a:r>
            <a:r>
              <a:rPr lang="en-GB" sz="2400" b="1" i="1" dirty="0" smtClean="0">
                <a:solidFill>
                  <a:schemeClr val="accent2"/>
                </a:solidFill>
              </a:rPr>
              <a:t>ncounters                  can involve binaries!</a:t>
            </a:r>
          </a:p>
          <a:p>
            <a:pPr>
              <a:tabLst>
                <a:tab pos="0" algn="l"/>
              </a:tabLst>
            </a:pPr>
            <a:endParaRPr lang="en-GB" i="1" dirty="0">
              <a:solidFill>
                <a:schemeClr val="accent2"/>
              </a:solidFill>
            </a:endParaRPr>
          </a:p>
          <a:p>
            <a:pPr marL="457200" lvl="1" indent="0">
              <a:buNone/>
              <a:tabLst>
                <a:tab pos="0" algn="l"/>
              </a:tabLst>
            </a:pPr>
            <a:endParaRPr lang="en-GB" i="1" dirty="0">
              <a:solidFill>
                <a:schemeClr val="accent2"/>
              </a:solidFill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618686" y="3753036"/>
            <a:ext cx="3456384" cy="936104"/>
          </a:xfrm>
          <a:prstGeom prst="roundRect">
            <a:avLst/>
          </a:prstGeom>
          <a:noFill/>
          <a:ln w="508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5256076" y="3777372"/>
            <a:ext cx="3456384" cy="936104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57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" grpId="0"/>
      <p:bldP spid="11" grpId="0"/>
      <p:bldP spid="12" grpId="0"/>
      <p:bldP spid="13" grpId="0"/>
      <p:bldP spid="8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 smtClean="0"/>
              <a:t>Utility </a:t>
            </a:r>
            <a:r>
              <a:rPr lang="en-GB" dirty="0" smtClean="0"/>
              <a:t>of </a:t>
            </a:r>
            <a:r>
              <a:rPr lang="en-GB" dirty="0" smtClean="0"/>
              <a:t>Straw-Man </a:t>
            </a:r>
            <a:r>
              <a:rPr lang="en-GB" dirty="0"/>
              <a:t>M</a:t>
            </a:r>
            <a:r>
              <a:rPr lang="en-GB" dirty="0" smtClean="0"/>
              <a:t>odels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268760"/>
                <a:ext cx="7990656" cy="4648200"/>
              </a:xfrm>
            </p:spPr>
            <p:txBody>
              <a:bodyPr/>
              <a:lstStyle/>
              <a:p>
                <a:r>
                  <a:rPr lang="en-GB" dirty="0" smtClean="0"/>
                  <a:t>No!</a:t>
                </a:r>
                <a:endParaRPr lang="en-GB" dirty="0"/>
              </a:p>
              <a:p>
                <a:pPr lvl="1"/>
                <a:r>
                  <a:rPr lang="en-GB" sz="1800" dirty="0" smtClean="0">
                    <a:solidFill>
                      <a:srgbClr val="0000FF"/>
                    </a:solidFill>
                  </a:rPr>
                  <a:t>If </a:t>
                </a:r>
                <a:r>
                  <a:rPr lang="en-GB" sz="1800" b="1" i="1" u="sng" dirty="0" smtClean="0">
                    <a:solidFill>
                      <a:srgbClr val="0000FF"/>
                    </a:solidFill>
                  </a:rPr>
                  <a:t>dynamical encounters</a:t>
                </a:r>
                <a:r>
                  <a:rPr lang="en-GB" sz="1800" dirty="0" smtClean="0">
                    <a:solidFill>
                      <a:srgbClr val="0000FF"/>
                    </a:solidFill>
                  </a:rPr>
                  <a:t> dominate BSS production, expect</a:t>
                </a:r>
              </a:p>
              <a:p>
                <a:pPr lvl="1"/>
                <a:endParaRPr lang="en-GB" sz="1800" dirty="0" smtClean="0">
                  <a:solidFill>
                    <a:srgbClr val="0000FF"/>
                  </a:solidFill>
                </a:endParaRPr>
              </a:p>
              <a:p>
                <a:pPr marL="5715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2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22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GB" sz="22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𝐵𝑆𝑆</m:t>
                        </m:r>
                      </m:sub>
                    </m:sSub>
                    <m:r>
                      <a:rPr lang="en-GB" sz="2200" b="0" i="1" smtClean="0">
                        <a:solidFill>
                          <a:srgbClr val="0000FF"/>
                        </a:solidFill>
                        <a:latin typeface="Cambria Math"/>
                      </a:rPr>
                      <m:t>∝</m:t>
                    </m:r>
                    <m:sSub>
                      <m:sSubPr>
                        <m:ctrlPr>
                          <a:rPr lang="en-GB" sz="22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200" b="0" i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Γ</m:t>
                        </m:r>
                      </m:e>
                      <m:sub>
                        <m:r>
                          <a:rPr lang="en-GB" sz="22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𝑐𝑜𝑙𝑙</m:t>
                        </m:r>
                        <m:r>
                          <a:rPr lang="en-GB" sz="22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,1+1</m:t>
                        </m:r>
                      </m:sub>
                    </m:sSub>
                  </m:oMath>
                </a14:m>
                <a:r>
                  <a:rPr lang="en-GB" sz="2200" dirty="0" smtClean="0">
                    <a:solidFill>
                      <a:srgbClr val="0000FF"/>
                    </a:solidFill>
                  </a:rPr>
                  <a:t> </a:t>
                </a:r>
              </a:p>
              <a:p>
                <a:pPr marL="457200" lvl="1" indent="0">
                  <a:buNone/>
                </a:pPr>
                <a:r>
                  <a:rPr lang="en-GB" sz="1800" dirty="0">
                    <a:solidFill>
                      <a:srgbClr val="0000FF"/>
                    </a:solidFill>
                  </a:rPr>
                  <a:t> </a:t>
                </a:r>
                <a:r>
                  <a:rPr lang="en-GB" sz="1800" dirty="0" smtClean="0">
                    <a:solidFill>
                      <a:srgbClr val="0000FF"/>
                    </a:solidFill>
                  </a:rPr>
                  <a:t>   </a:t>
                </a:r>
              </a:p>
              <a:p>
                <a:pPr marL="457200" lvl="1" indent="0">
                  <a:buNone/>
                </a:pPr>
                <a:r>
                  <a:rPr lang="en-GB" sz="1800" dirty="0" smtClean="0">
                    <a:solidFill>
                      <a:srgbClr val="0000FF"/>
                    </a:solidFill>
                  </a:rPr>
                  <a:t>     regardless of the multiplicity of the objects involved </a:t>
                </a:r>
              </a:p>
              <a:p>
                <a:pPr marL="457200" lvl="1" indent="0">
                  <a:buNone/>
                </a:pPr>
                <a:endParaRPr lang="en-GB" sz="1800" dirty="0" smtClean="0">
                  <a:solidFill>
                    <a:srgbClr val="0000FF"/>
                  </a:solidFill>
                </a:endParaRPr>
              </a:p>
              <a:p>
                <a:pPr marL="457200" lvl="1" indent="0">
                  <a:buNone/>
                </a:pPr>
                <a:r>
                  <a:rPr lang="en-GB" sz="1800" dirty="0">
                    <a:solidFill>
                      <a:srgbClr val="0000FF"/>
                    </a:solidFill>
                  </a:rPr>
                  <a:t> </a:t>
                </a:r>
                <a:r>
                  <a:rPr lang="en-GB" sz="1800" dirty="0" smtClean="0">
                    <a:solidFill>
                      <a:srgbClr val="0000FF"/>
                    </a:solidFill>
                  </a:rPr>
                  <a:t>    </a:t>
                </a:r>
                <a:r>
                  <a:rPr lang="en-GB" sz="1800" dirty="0" smtClean="0">
                    <a:solidFill>
                      <a:srgbClr val="0000FF"/>
                    </a:solidFill>
                    <a:sym typeface="Wingdings" pitchFamily="2" charset="2"/>
                  </a:rPr>
                  <a:t> for example, </a:t>
                </a:r>
                <a14:m>
                  <m:oMath xmlns:m="http://schemas.openxmlformats.org/officeDocument/2006/math">
                    <m:r>
                      <a:rPr lang="en-GB" sz="1800" b="0" i="0" smtClean="0">
                        <a:solidFill>
                          <a:srgbClr val="0000FF"/>
                        </a:solidFill>
                        <a:latin typeface="Cambria Math"/>
                      </a:rPr>
                      <m:t>       </m:t>
                    </m:r>
                    <m:sSub>
                      <m:sSubPr>
                        <m:ctrlPr>
                          <a:rPr lang="en-GB" sz="18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800" b="0" i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800" b="0" i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coll</m:t>
                        </m:r>
                        <m:r>
                          <a:rPr lang="en-GB" sz="1800" b="0" i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,1+2</m:t>
                        </m:r>
                      </m:sub>
                    </m:sSub>
                    <m:r>
                      <a:rPr lang="en-GB" sz="1800" b="0" i="1" smtClean="0">
                        <a:solidFill>
                          <a:srgbClr val="0000FF"/>
                        </a:solidFill>
                        <a:latin typeface="Cambria Math"/>
                      </a:rPr>
                      <m:t>∝</m:t>
                    </m:r>
                    <m:sSub>
                      <m:sSubPr>
                        <m:ctrlPr>
                          <a:rPr lang="en-GB" sz="18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sSubSup>
                          <m:sSubSupPr>
                            <m:ctrlPr>
                              <a:rPr lang="en-GB" sz="1800" b="0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GB" sz="1800" b="0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GB" sz="1800" b="0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𝑏</m:t>
                            </m:r>
                          </m:sub>
                          <m:sup/>
                        </m:sSubSup>
                        <m:d>
                          <m:dPr>
                            <m:ctrlPr>
                              <a:rPr lang="en-GB" sz="1800" b="0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sz="1800" b="0" i="1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GB" sz="1800" b="0" i="1" smtClean="0">
                                        <a:solidFill>
                                          <a:srgbClr val="0000FF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0" i="1" smtClean="0">
                                        <a:solidFill>
                                          <a:srgbClr val="0000FF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GB" sz="1800" b="0" i="1" smtClean="0">
                                        <a:solidFill>
                                          <a:srgbClr val="0000FF"/>
                                        </a:solidFill>
                                        <a:latin typeface="Cambria Math"/>
                                      </a:rPr>
                                      <m:t>𝑏𝑖𝑛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GB" sz="1800" b="0" i="1" smtClean="0">
                                        <a:solidFill>
                                          <a:srgbClr val="0000FF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0" i="1" smtClean="0">
                                        <a:solidFill>
                                          <a:srgbClr val="0000FF"/>
                                        </a:solidFill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GB" sz="1800" b="0" i="1" smtClean="0">
                                        <a:solidFill>
                                          <a:srgbClr val="0000FF"/>
                                        </a:solidFill>
                                        <a:latin typeface="Cambria Math"/>
                                      </a:rPr>
                                      <m:t>∗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  <m:sSub>
                          <m:sSubPr>
                            <m:ctrlPr>
                              <a:rPr lang="en-GB" sz="1800" b="0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sz="1800" b="0" i="0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P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1800" b="0" i="0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coll</m:t>
                            </m:r>
                            <m:r>
                              <a:rPr lang="en-GB" sz="1800" b="0" i="0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,1+2 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GB" sz="1800" b="0" i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Γ</m:t>
                        </m:r>
                      </m:e>
                      <m:sub>
                        <m:r>
                          <a:rPr lang="en-GB" sz="18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𝑐𝑜𝑙𝑙</m:t>
                        </m:r>
                        <m:r>
                          <a:rPr lang="en-GB" sz="18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,1+1</m:t>
                        </m:r>
                      </m:sub>
                    </m:sSub>
                  </m:oMath>
                </a14:m>
                <a:endParaRPr lang="en-GB" sz="1800" dirty="0" smtClean="0">
                  <a:solidFill>
                    <a:srgbClr val="0000FF"/>
                  </a:solidFill>
                </a:endParaRPr>
              </a:p>
              <a:p>
                <a:pPr marL="457200" lvl="1" indent="0">
                  <a:buNone/>
                </a:pPr>
                <a:endParaRPr lang="en-GB" sz="1800" dirty="0" smtClean="0"/>
              </a:p>
              <a:p>
                <a:pPr lvl="1"/>
                <a:r>
                  <a:rPr lang="en-GB" sz="1800" dirty="0" smtClean="0">
                    <a:solidFill>
                      <a:srgbClr val="FF0000"/>
                    </a:solidFill>
                  </a:rPr>
                  <a:t>If </a:t>
                </a:r>
                <a:r>
                  <a:rPr lang="en-GB" sz="1800" b="1" i="1" u="sng" dirty="0" smtClean="0">
                    <a:solidFill>
                      <a:srgbClr val="FF0000"/>
                    </a:solidFill>
                  </a:rPr>
                  <a:t>binary evolution</a:t>
                </a:r>
                <a:r>
                  <a:rPr lang="en-GB" sz="1800" dirty="0" smtClean="0">
                    <a:solidFill>
                      <a:srgbClr val="FF0000"/>
                    </a:solidFill>
                  </a:rPr>
                  <a:t> (mass transfer/coalescence) dominates, expect</a:t>
                </a:r>
              </a:p>
              <a:p>
                <a:pPr lvl="1"/>
                <a:endParaRPr lang="en-GB" sz="1800" dirty="0" smtClean="0">
                  <a:solidFill>
                    <a:srgbClr val="FF0000"/>
                  </a:solidFill>
                </a:endParaRPr>
              </a:p>
              <a:p>
                <a:pPr marL="571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2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sz="2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𝐵𝑆𝑆</m:t>
                          </m:r>
                        </m:sub>
                      </m:sSub>
                      <m:r>
                        <a:rPr lang="en-GB" sz="22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∝</m:t>
                      </m:r>
                      <m:sSub>
                        <m:sSubPr>
                          <m:ctrlPr>
                            <a:rPr lang="en-GB" sz="2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2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sz="2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𝑏𝑖𝑛</m:t>
                          </m:r>
                        </m:sub>
                      </m:sSub>
                    </m:oMath>
                  </m:oMathPara>
                </a14:m>
                <a:endParaRPr lang="en-GB" sz="2200" dirty="0" smtClean="0">
                  <a:solidFill>
                    <a:srgbClr val="FF0000"/>
                  </a:solidFill>
                </a:endParaRPr>
              </a:p>
              <a:p>
                <a:pPr marL="457200" lvl="1" indent="0" algn="ctr">
                  <a:buNone/>
                </a:pPr>
                <a:endParaRPr lang="en-GB" sz="1800" dirty="0" smtClean="0">
                  <a:solidFill>
                    <a:srgbClr val="FF0000"/>
                  </a:solidFill>
                </a:endParaRPr>
              </a:p>
              <a:p>
                <a:pPr marL="457200" lvl="1" indent="0">
                  <a:buNone/>
                </a:pPr>
                <a:r>
                  <a:rPr lang="en-GB" sz="1800" dirty="0">
                    <a:solidFill>
                      <a:srgbClr val="FF0000"/>
                    </a:solidFill>
                  </a:rPr>
                  <a:t> </a:t>
                </a:r>
                <a:r>
                  <a:rPr lang="en-GB" sz="1800" dirty="0" smtClean="0">
                    <a:solidFill>
                      <a:srgbClr val="FF0000"/>
                    </a:solidFill>
                  </a:rPr>
                  <a:t>   regardless of how these binaries were formed</a:t>
                </a:r>
              </a:p>
              <a:p>
                <a:pPr lvl="1"/>
                <a:endParaRPr lang="en-GB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268760"/>
                <a:ext cx="7990656" cy="4648200"/>
              </a:xfrm>
              <a:blipFill rotWithShape="1">
                <a:blip r:embed="rId2"/>
                <a:stretch>
                  <a:fillRect l="-1603" t="-1311" b="-115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University of Southampton</a:t>
            </a:r>
          </a:p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School of Physics &amp; </a:t>
            </a:r>
            <a:r>
              <a:rPr lang="en-GB" dirty="0" err="1" smtClean="0">
                <a:latin typeface="Myriad Pro" pitchFamily="34" charset="0"/>
              </a:rPr>
              <a:t>Astronoy</a:t>
            </a:r>
            <a:endParaRPr lang="en-GB" dirty="0">
              <a:latin typeface="Myriad Pro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635896" y="2348880"/>
            <a:ext cx="2088232" cy="648072"/>
          </a:xfrm>
          <a:prstGeom prst="roundRect">
            <a:avLst/>
          </a:prstGeom>
          <a:noFill/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3627271" y="5157192"/>
            <a:ext cx="2088232" cy="648072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1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One </a:t>
            </a:r>
            <a:r>
              <a:rPr lang="en-GB" dirty="0" smtClean="0"/>
              <a:t>Last </a:t>
            </a:r>
            <a:r>
              <a:rPr lang="en-GB" dirty="0"/>
              <a:t>T</a:t>
            </a:r>
            <a:r>
              <a:rPr lang="en-GB" dirty="0" smtClean="0"/>
              <a:t>hing</a:t>
            </a:r>
            <a:r>
              <a:rPr lang="en-GB" dirty="0" smtClean="0"/>
              <a:t>…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76064" y="1373088"/>
                <a:ext cx="8604448" cy="4648200"/>
              </a:xfrm>
            </p:spPr>
            <p:txBody>
              <a:bodyPr/>
              <a:lstStyle/>
              <a:p>
                <a:r>
                  <a:rPr lang="en-GB" sz="1800" dirty="0" smtClean="0"/>
                  <a:t>Two different conventions are used in statistical studies of BSSs </a:t>
                </a:r>
              </a:p>
              <a:p>
                <a:endParaRPr lang="en-GB" sz="1050" dirty="0" smtClean="0"/>
              </a:p>
              <a:p>
                <a:endParaRPr lang="en-GB" sz="1050" dirty="0" smtClean="0"/>
              </a:p>
              <a:p>
                <a:pPr lvl="1"/>
                <a:r>
                  <a:rPr lang="en-GB" sz="1600" dirty="0" smtClean="0">
                    <a:solidFill>
                      <a:srgbClr val="0000FF"/>
                    </a:solidFill>
                  </a:rPr>
                  <a:t>BSS </a:t>
                </a:r>
                <a:r>
                  <a:rPr lang="en-GB" sz="1600" b="1" i="1" u="sng" dirty="0" smtClean="0">
                    <a:solidFill>
                      <a:srgbClr val="0000FF"/>
                    </a:solidFill>
                  </a:rPr>
                  <a:t>numbers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𝐵𝑆𝑆</m:t>
                        </m:r>
                      </m:sub>
                    </m:sSub>
                  </m:oMath>
                </a14:m>
                <a:r>
                  <a:rPr lang="en-GB" sz="1600" dirty="0" smtClean="0">
                    <a:solidFill>
                      <a:srgbClr val="0000FF"/>
                    </a:solidFill>
                  </a:rPr>
                  <a:t>, corrected for / normalized to the observed </a:t>
                </a:r>
                <a:r>
                  <a:rPr lang="en-GB" sz="1600" dirty="0" smtClean="0">
                    <a:solidFill>
                      <a:srgbClr val="0000FF"/>
                    </a:solidFill>
                  </a:rPr>
                  <a:t>fraction of the relevant area </a:t>
                </a:r>
              </a:p>
              <a:p>
                <a:pPr lvl="2"/>
                <a:endParaRPr lang="en-GB" sz="1600" dirty="0">
                  <a:solidFill>
                    <a:srgbClr val="0000FF"/>
                  </a:solidFill>
                </a:endParaRPr>
              </a:p>
              <a:p>
                <a:pPr lvl="2"/>
                <a:endParaRPr lang="en-GB" sz="1000" dirty="0" smtClean="0"/>
              </a:p>
              <a:p>
                <a:pPr lvl="1"/>
                <a:r>
                  <a:rPr lang="en-GB" sz="1600" dirty="0" smtClean="0">
                    <a:solidFill>
                      <a:srgbClr val="FF0000"/>
                    </a:solidFill>
                  </a:rPr>
                  <a:t>BSS </a:t>
                </a:r>
                <a:r>
                  <a:rPr lang="en-GB" sz="1600" b="1" i="1" u="sng" dirty="0" smtClean="0">
                    <a:solidFill>
                      <a:srgbClr val="FF0000"/>
                    </a:solidFill>
                  </a:rPr>
                  <a:t>frequencies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𝐵𝑆𝑆</m:t>
                        </m:r>
                      </m:sub>
                    </m:sSub>
                    <m:r>
                      <a:rPr lang="en-GB" sz="1600" b="0" i="1" smtClean="0">
                        <a:solidFill>
                          <a:srgbClr val="FF0000"/>
                        </a:solidFill>
                        <a:latin typeface="Cambria Math"/>
                      </a:rPr>
                      <m:t>/</m:t>
                    </m:r>
                    <m:sSub>
                      <m:sSubPr>
                        <m:ctrlPr>
                          <a:rPr lang="en-GB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𝑟𝑒𝑓</m:t>
                        </m:r>
                      </m:sub>
                    </m:sSub>
                  </m:oMath>
                </a14:m>
                <a:r>
                  <a:rPr lang="en-GB" sz="1600" dirty="0" smtClean="0">
                    <a:solidFill>
                      <a:srgbClr val="FF0000"/>
                    </a:solidFill>
                  </a:rPr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𝑟𝑒𝑓</m:t>
                        </m:r>
                      </m:sub>
                    </m:sSub>
                  </m:oMath>
                </a14:m>
                <a:r>
                  <a:rPr lang="en-GB" sz="1600" dirty="0" smtClean="0">
                    <a:solidFill>
                      <a:srgbClr val="FF0000"/>
                    </a:solidFill>
                  </a:rPr>
                  <a:t> is the number of some reference population (e.g. HB stars) </a:t>
                </a:r>
                <a:r>
                  <a:rPr lang="en-GB" sz="1600" dirty="0" smtClean="0">
                    <a:solidFill>
                      <a:srgbClr val="FF0000"/>
                    </a:solidFill>
                  </a:rPr>
                  <a:t>       in </a:t>
                </a:r>
                <a:r>
                  <a:rPr lang="en-GB" sz="1600" dirty="0" smtClean="0">
                    <a:solidFill>
                      <a:srgbClr val="FF0000"/>
                    </a:solidFill>
                  </a:rPr>
                  <a:t>the same field of view</a:t>
                </a:r>
              </a:p>
              <a:p>
                <a:pPr lvl="2"/>
                <a:endParaRPr lang="en-GB" sz="1600" dirty="0" smtClean="0">
                  <a:solidFill>
                    <a:srgbClr val="FF0000"/>
                  </a:solidFill>
                </a:endParaRPr>
              </a:p>
              <a:p>
                <a:r>
                  <a:rPr lang="en-GB" sz="1800" dirty="0" smtClean="0"/>
                  <a:t>The difference </a:t>
                </a:r>
                <a:r>
                  <a:rPr lang="en-GB" sz="1800" dirty="0"/>
                  <a:t>matters</a:t>
                </a:r>
                <a:r>
                  <a:rPr lang="en-GB" sz="1800" dirty="0" smtClean="0"/>
                  <a:t>!</a:t>
                </a:r>
              </a:p>
              <a:p>
                <a:endParaRPr lang="en-GB" sz="500" dirty="0" smtClean="0"/>
              </a:p>
              <a:p>
                <a:endParaRPr lang="en-GB" sz="500" dirty="0"/>
              </a:p>
              <a:p>
                <a:pPr lvl="1"/>
                <a:r>
                  <a:rPr lang="en-GB" sz="1600" dirty="0"/>
                  <a:t>The </a:t>
                </a:r>
                <a:r>
                  <a:rPr lang="en-GB" sz="1600" dirty="0" err="1"/>
                  <a:t>scalings</a:t>
                </a:r>
                <a:r>
                  <a:rPr lang="en-GB" sz="1600" dirty="0"/>
                  <a:t> shown previously only hold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GB" sz="1600" i="1">
                            <a:latin typeface="Cambria Math"/>
                          </a:rPr>
                          <m:t>𝐵𝑆𝑆</m:t>
                        </m:r>
                      </m:sub>
                    </m:sSub>
                  </m:oMath>
                </a14:m>
                <a:r>
                  <a:rPr lang="en-GB" sz="1600" dirty="0"/>
                  <a:t>!</a:t>
                </a:r>
                <a:endParaRPr lang="en-GB" sz="1600" dirty="0" smtClean="0"/>
              </a:p>
              <a:p>
                <a:pPr lvl="1"/>
                <a:endParaRPr lang="en-GB" sz="600" dirty="0" smtClean="0"/>
              </a:p>
              <a:p>
                <a:pPr lvl="1"/>
                <a:endParaRPr lang="en-GB" sz="600" dirty="0"/>
              </a:p>
              <a:p>
                <a:pPr lvl="1"/>
                <a:r>
                  <a:rPr lang="en-GB" sz="1600" dirty="0" smtClean="0">
                    <a:solidFill>
                      <a:srgbClr val="0000FF"/>
                    </a:solidFill>
                  </a:rPr>
                  <a:t>In </a:t>
                </a:r>
                <a:r>
                  <a:rPr lang="en-GB" sz="1600" dirty="0">
                    <a:solidFill>
                      <a:srgbClr val="0000FF"/>
                    </a:solidFill>
                  </a:rPr>
                  <a:t>the </a:t>
                </a:r>
                <a:r>
                  <a:rPr lang="en-GB" sz="1600" b="1" i="1" u="sng" dirty="0">
                    <a:solidFill>
                      <a:srgbClr val="0000FF"/>
                    </a:solidFill>
                  </a:rPr>
                  <a:t>collision</a:t>
                </a:r>
                <a:r>
                  <a:rPr lang="en-GB" sz="1600" dirty="0">
                    <a:solidFill>
                      <a:srgbClr val="0000FF"/>
                    </a:solidFill>
                  </a:rPr>
                  <a:t> </a:t>
                </a:r>
                <a:r>
                  <a:rPr lang="en-GB" sz="1600" dirty="0" smtClean="0">
                    <a:solidFill>
                      <a:srgbClr val="0000FF"/>
                    </a:solidFill>
                  </a:rPr>
                  <a:t>scenario</a:t>
                </a:r>
                <a:r>
                  <a:rPr lang="en-GB" sz="1600" dirty="0">
                    <a:solidFill>
                      <a:srgbClr val="0000FF"/>
                    </a:solidFill>
                  </a:rPr>
                  <a:t>, BSS </a:t>
                </a:r>
                <a:r>
                  <a:rPr lang="en-GB" sz="1600" i="1" dirty="0">
                    <a:solidFill>
                      <a:srgbClr val="0000FF"/>
                    </a:solidFill>
                  </a:rPr>
                  <a:t>frequencies</a:t>
                </a:r>
                <a:r>
                  <a:rPr lang="en-GB" sz="1600" dirty="0">
                    <a:solidFill>
                      <a:srgbClr val="0000FF"/>
                    </a:solidFill>
                  </a:rPr>
                  <a:t> should scale with </a:t>
                </a:r>
                <a:r>
                  <a:rPr lang="en-GB" sz="1600" i="1" dirty="0">
                    <a:solidFill>
                      <a:srgbClr val="0000FF"/>
                    </a:solidFill>
                  </a:rPr>
                  <a:t>specific</a:t>
                </a:r>
                <a:r>
                  <a:rPr lang="en-GB" sz="1600" dirty="0">
                    <a:solidFill>
                      <a:srgbClr val="0000FF"/>
                    </a:solidFill>
                  </a:rPr>
                  <a:t> encounter rate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600">
                        <a:solidFill>
                          <a:srgbClr val="0000FF"/>
                        </a:solidFill>
                        <a:latin typeface="Cambria Math"/>
                      </a:rPr>
                      <m:t>Γ</m:t>
                    </m:r>
                    <m:r>
                      <a:rPr lang="en-GB" sz="1600" i="1">
                        <a:solidFill>
                          <a:srgbClr val="0000FF"/>
                        </a:solidFill>
                        <a:latin typeface="Cambria Math"/>
                      </a:rPr>
                      <m:t>/</m:t>
                    </m:r>
                    <m:sSub>
                      <m:sSubPr>
                        <m:ctrlPr>
                          <a:rPr lang="en-GB" sz="16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GB" sz="16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𝑡𝑜𝑡</m:t>
                        </m:r>
                      </m:sub>
                    </m:sSub>
                    <m:r>
                      <a:rPr lang="en-GB" sz="1600" i="1">
                        <a:solidFill>
                          <a:srgbClr val="0000FF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GB" sz="1600" dirty="0" smtClean="0">
                  <a:solidFill>
                    <a:srgbClr val="0000FF"/>
                  </a:solidFill>
                </a:endParaRPr>
              </a:p>
              <a:p>
                <a:pPr lvl="1"/>
                <a:endParaRPr lang="en-GB" sz="600" dirty="0" smtClean="0"/>
              </a:p>
              <a:p>
                <a:pPr lvl="1"/>
                <a:endParaRPr lang="en-GB" sz="600" dirty="0"/>
              </a:p>
              <a:p>
                <a:pPr lvl="1"/>
                <a:r>
                  <a:rPr lang="en-GB" sz="1600" dirty="0">
                    <a:solidFill>
                      <a:srgbClr val="FF0000"/>
                    </a:solidFill>
                  </a:rPr>
                  <a:t>In the </a:t>
                </a:r>
                <a:r>
                  <a:rPr lang="en-GB" sz="1600" b="1" i="1" u="sng" dirty="0">
                    <a:solidFill>
                      <a:srgbClr val="FF0000"/>
                    </a:solidFill>
                  </a:rPr>
                  <a:t>binary</a:t>
                </a:r>
                <a:r>
                  <a:rPr lang="en-GB" sz="1600" dirty="0">
                    <a:solidFill>
                      <a:srgbClr val="FF0000"/>
                    </a:solidFill>
                  </a:rPr>
                  <a:t> </a:t>
                </a:r>
                <a:r>
                  <a:rPr lang="en-GB" sz="1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GB" sz="1600" dirty="0">
                    <a:solidFill>
                      <a:srgbClr val="FF0000"/>
                    </a:solidFill>
                  </a:rPr>
                  <a:t>scenario, BSS </a:t>
                </a:r>
                <a:r>
                  <a:rPr lang="en-GB" sz="1600" i="1" dirty="0">
                    <a:solidFill>
                      <a:srgbClr val="FF0000"/>
                    </a:solidFill>
                  </a:rPr>
                  <a:t>frequencies</a:t>
                </a:r>
                <a:r>
                  <a:rPr lang="en-GB" sz="1600" dirty="0">
                    <a:solidFill>
                      <a:srgbClr val="FF0000"/>
                    </a:solidFill>
                  </a:rPr>
                  <a:t> should scale with </a:t>
                </a:r>
                <a:r>
                  <a:rPr lang="en-GB" sz="1600" i="1" dirty="0">
                    <a:solidFill>
                      <a:srgbClr val="FF0000"/>
                    </a:solidFill>
                  </a:rPr>
                  <a:t>binary fraction</a:t>
                </a:r>
              </a:p>
              <a:p>
                <a:endParaRPr lang="en-GB" sz="1800" dirty="0"/>
              </a:p>
              <a:p>
                <a:endParaRPr lang="en-GB" sz="1800" dirty="0" smtClean="0"/>
              </a:p>
              <a:p>
                <a:pPr lvl="2"/>
                <a:endParaRPr lang="en-GB" sz="14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64" y="1373088"/>
                <a:ext cx="8604448" cy="4648200"/>
              </a:xfrm>
              <a:blipFill rotWithShape="1">
                <a:blip r:embed="rId2"/>
                <a:stretch>
                  <a:fillRect l="-567" t="-524" b="-45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University of Southampton</a:t>
            </a:r>
          </a:p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School of Physics &amp; </a:t>
            </a:r>
            <a:r>
              <a:rPr lang="en-GB" dirty="0" err="1" smtClean="0">
                <a:latin typeface="Myriad Pro" pitchFamily="34" charset="0"/>
              </a:rPr>
              <a:t>Astronoy</a:t>
            </a:r>
            <a:endParaRPr lang="en-GB" dirty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15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06" y="3471034"/>
            <a:ext cx="7035195" cy="29102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Search for the Smoking Gun Correlation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792" y="1268760"/>
            <a:ext cx="8134672" cy="4648200"/>
          </a:xfrm>
        </p:spPr>
        <p:txBody>
          <a:bodyPr/>
          <a:lstStyle/>
          <a:p>
            <a:r>
              <a:rPr lang="en-GB" sz="1800" dirty="0" err="1" smtClean="0"/>
              <a:t>Piotto</a:t>
            </a:r>
            <a:r>
              <a:rPr lang="en-GB" sz="1800" dirty="0" smtClean="0"/>
              <a:t> et al. (2004) presented and analysed the first reasonably complete BSS catalogue, based on the HST/WFPC2 survey of 74 GCs </a:t>
            </a:r>
            <a:r>
              <a:rPr lang="en-GB" sz="1200" dirty="0" smtClean="0"/>
              <a:t>(</a:t>
            </a:r>
            <a:r>
              <a:rPr lang="en-GB" sz="1200" dirty="0" err="1" smtClean="0"/>
              <a:t>Piotto</a:t>
            </a:r>
            <a:r>
              <a:rPr lang="en-GB" sz="1200" dirty="0" smtClean="0"/>
              <a:t> et al. 2002)</a:t>
            </a:r>
            <a:endParaRPr lang="en-GB" sz="1800" dirty="0" smtClean="0"/>
          </a:p>
          <a:p>
            <a:endParaRPr lang="en-GB" sz="1200" dirty="0" smtClean="0"/>
          </a:p>
          <a:p>
            <a:r>
              <a:rPr lang="en-GB" sz="1800" dirty="0" smtClean="0"/>
              <a:t>Surprising results</a:t>
            </a:r>
            <a:r>
              <a:rPr lang="en-GB" sz="1800" dirty="0"/>
              <a:t>!</a:t>
            </a:r>
            <a:endParaRPr lang="en-GB" sz="1800" dirty="0" smtClean="0"/>
          </a:p>
          <a:p>
            <a:endParaRPr lang="en-GB" sz="600" dirty="0" smtClean="0"/>
          </a:p>
          <a:p>
            <a:pPr lvl="1"/>
            <a:r>
              <a:rPr lang="en-GB" sz="1600" b="1" i="1" u="sng" dirty="0" smtClean="0">
                <a:solidFill>
                  <a:srgbClr val="0000FF"/>
                </a:solidFill>
              </a:rPr>
              <a:t>No</a:t>
            </a:r>
            <a:r>
              <a:rPr lang="en-GB" sz="1600" dirty="0" smtClean="0">
                <a:solidFill>
                  <a:srgbClr val="0000FF"/>
                </a:solidFill>
              </a:rPr>
              <a:t> correlation between BSS </a:t>
            </a:r>
            <a:r>
              <a:rPr lang="en-GB" sz="1600" i="1" dirty="0" smtClean="0">
                <a:solidFill>
                  <a:srgbClr val="0000FF"/>
                </a:solidFill>
              </a:rPr>
              <a:t>frequency</a:t>
            </a:r>
            <a:r>
              <a:rPr lang="en-GB" sz="1600" dirty="0" smtClean="0">
                <a:solidFill>
                  <a:srgbClr val="0000FF"/>
                </a:solidFill>
              </a:rPr>
              <a:t> and collision rate!</a:t>
            </a:r>
          </a:p>
          <a:p>
            <a:pPr lvl="1"/>
            <a:endParaRPr lang="en-GB" sz="1000" dirty="0" smtClean="0"/>
          </a:p>
          <a:p>
            <a:pPr lvl="1"/>
            <a:r>
              <a:rPr lang="en-GB" sz="1600" b="1" i="1" u="sng" dirty="0" smtClean="0">
                <a:solidFill>
                  <a:srgbClr val="FF0000"/>
                </a:solidFill>
              </a:rPr>
              <a:t>Anti</a:t>
            </a:r>
            <a:r>
              <a:rPr lang="en-GB" sz="1600" dirty="0" smtClean="0">
                <a:solidFill>
                  <a:srgbClr val="FF0000"/>
                </a:solidFill>
              </a:rPr>
              <a:t>-correlation between BSS </a:t>
            </a:r>
            <a:r>
              <a:rPr lang="en-GB" sz="1600" i="1" dirty="0" smtClean="0">
                <a:solidFill>
                  <a:srgbClr val="FF0000"/>
                </a:solidFill>
              </a:rPr>
              <a:t>frequency</a:t>
            </a:r>
            <a:r>
              <a:rPr lang="en-GB" sz="1600" dirty="0" smtClean="0">
                <a:solidFill>
                  <a:srgbClr val="FF0000"/>
                </a:solidFill>
              </a:rPr>
              <a:t> and cluster luminosity/mass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University of Southampton</a:t>
            </a:r>
          </a:p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School of Physics &amp; </a:t>
            </a:r>
            <a:r>
              <a:rPr lang="en-GB" dirty="0" err="1" smtClean="0">
                <a:latin typeface="Myriad Pro" pitchFamily="34" charset="0"/>
              </a:rPr>
              <a:t>Astronoy</a:t>
            </a:r>
            <a:endParaRPr lang="en-GB" dirty="0">
              <a:latin typeface="Myriad Pro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92" y="3542481"/>
            <a:ext cx="7078064" cy="28388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56376" y="5157192"/>
            <a:ext cx="1270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dirty="0" err="1" smtClean="0">
                <a:latin typeface="Myriad Pro" pitchFamily="34" charset="0"/>
              </a:rPr>
              <a:t>Piotto</a:t>
            </a:r>
            <a:r>
              <a:rPr lang="en-GB" sz="1400" dirty="0" smtClean="0">
                <a:latin typeface="Myriad Pro" pitchFamily="34" charset="0"/>
              </a:rPr>
              <a:t> et al. (2004)</a:t>
            </a:r>
            <a:endParaRPr lang="en-GB" sz="1400" dirty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5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Search for the Smoking Gun Correlation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268760"/>
            <a:ext cx="8280920" cy="1440160"/>
          </a:xfrm>
        </p:spPr>
        <p:txBody>
          <a:bodyPr/>
          <a:lstStyle/>
          <a:p>
            <a:r>
              <a:rPr lang="en-GB" sz="1800" dirty="0" smtClean="0"/>
              <a:t>But remember  the issue with </a:t>
            </a:r>
            <a:r>
              <a:rPr lang="en-GB" sz="1800" i="1" u="sng" dirty="0" smtClean="0"/>
              <a:t>numbers</a:t>
            </a:r>
            <a:r>
              <a:rPr lang="en-GB" sz="1800" dirty="0" smtClean="0"/>
              <a:t> </a:t>
            </a:r>
            <a:r>
              <a:rPr lang="en-GB" sz="1800" dirty="0" err="1" smtClean="0"/>
              <a:t>vs</a:t>
            </a:r>
            <a:r>
              <a:rPr lang="en-GB" sz="1800" dirty="0" smtClean="0"/>
              <a:t> </a:t>
            </a:r>
            <a:r>
              <a:rPr lang="en-GB" sz="1800" i="1" u="sng" dirty="0" smtClean="0"/>
              <a:t>frequencies</a:t>
            </a:r>
            <a:r>
              <a:rPr lang="en-GB" sz="1800" dirty="0" smtClean="0"/>
              <a:t>!</a:t>
            </a:r>
          </a:p>
          <a:p>
            <a:pPr lvl="1"/>
            <a:r>
              <a:rPr lang="en-GB" sz="1400" dirty="0" smtClean="0"/>
              <a:t>Is the expected result somehow hidden in the data?</a:t>
            </a:r>
          </a:p>
          <a:p>
            <a:endParaRPr lang="en-GB" sz="800" dirty="0" smtClean="0"/>
          </a:p>
          <a:p>
            <a:r>
              <a:rPr lang="en-GB" sz="1800" dirty="0" smtClean="0"/>
              <a:t>Here are the same results shown in terms of BSS </a:t>
            </a:r>
            <a:r>
              <a:rPr lang="en-GB" sz="1800" i="1" u="sng" dirty="0" smtClean="0"/>
              <a:t>numbers</a:t>
            </a:r>
            <a:endParaRPr lang="en-GB" sz="1800" i="1" u="sn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University of Southampton</a:t>
            </a:r>
          </a:p>
          <a:p>
            <a:pPr>
              <a:defRPr/>
            </a:pPr>
            <a:r>
              <a:rPr lang="en-GB" dirty="0" smtClean="0">
                <a:latin typeface="Myriad Pro" pitchFamily="34" charset="0"/>
              </a:rPr>
              <a:t>School of Physics &amp; </a:t>
            </a:r>
            <a:r>
              <a:rPr lang="en-GB" dirty="0" err="1" smtClean="0">
                <a:latin typeface="Myriad Pro" pitchFamily="34" charset="0"/>
              </a:rPr>
              <a:t>Astronoy</a:t>
            </a:r>
            <a:endParaRPr lang="en-GB" dirty="0"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148" y="2655640"/>
            <a:ext cx="5149648" cy="27175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329" y="2825254"/>
            <a:ext cx="1723599" cy="3877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32240" y="4551511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 smtClean="0">
                <a:latin typeface="Myriad Pro" pitchFamily="34" charset="0"/>
              </a:rPr>
              <a:t>Davies, </a:t>
            </a:r>
            <a:r>
              <a:rPr lang="en-GB" sz="1200" dirty="0" err="1" smtClean="0">
                <a:latin typeface="Myriad Pro" pitchFamily="34" charset="0"/>
              </a:rPr>
              <a:t>Piotto</a:t>
            </a:r>
            <a:r>
              <a:rPr lang="en-GB" sz="1200" dirty="0" smtClean="0">
                <a:latin typeface="Myriad Pro" pitchFamily="34" charset="0"/>
              </a:rPr>
              <a:t> &amp; </a:t>
            </a:r>
          </a:p>
          <a:p>
            <a:pPr algn="l"/>
            <a:r>
              <a:rPr lang="en-GB" sz="1200" dirty="0" smtClean="0">
                <a:latin typeface="Myriad Pro" pitchFamily="34" charset="0"/>
              </a:rPr>
              <a:t>de </a:t>
            </a:r>
            <a:r>
              <a:rPr lang="en-GB" sz="1200" dirty="0" err="1" smtClean="0">
                <a:latin typeface="Myriad Pro" pitchFamily="34" charset="0"/>
              </a:rPr>
              <a:t>Angeli</a:t>
            </a:r>
            <a:r>
              <a:rPr lang="en-GB" sz="1200" dirty="0" smtClean="0">
                <a:latin typeface="Myriad Pro" pitchFamily="34" charset="0"/>
              </a:rPr>
              <a:t> (2004)</a:t>
            </a:r>
            <a:endParaRPr lang="en-GB" sz="1200" dirty="0">
              <a:latin typeface="Myriad Pro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755576" y="5589240"/>
            <a:ext cx="8316924" cy="84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1800" dirty="0" smtClean="0">
                <a:solidFill>
                  <a:srgbClr val="0000FF"/>
                </a:solidFill>
                <a:latin typeface="Myriad Pro" pitchFamily="34" charset="0"/>
              </a:rPr>
              <a:t>Still </a:t>
            </a:r>
            <a:r>
              <a:rPr lang="en-GB" sz="1800" i="1" u="sng" dirty="0" smtClean="0">
                <a:solidFill>
                  <a:srgbClr val="0000FF"/>
                </a:solidFill>
                <a:latin typeface="Myriad Pro" pitchFamily="34" charset="0"/>
              </a:rPr>
              <a:t>no</a:t>
            </a:r>
            <a:r>
              <a:rPr lang="en-GB" sz="1800" dirty="0" smtClean="0">
                <a:solidFill>
                  <a:srgbClr val="0000FF"/>
                </a:solidFill>
                <a:latin typeface="Myriad Pro" pitchFamily="34" charset="0"/>
              </a:rPr>
              <a:t> correlation with collision rate </a:t>
            </a:r>
          </a:p>
          <a:p>
            <a:endParaRPr lang="en-GB" sz="500" dirty="0">
              <a:latin typeface="Myriad Pro" pitchFamily="34" charset="0"/>
            </a:endParaRPr>
          </a:p>
          <a:p>
            <a:r>
              <a:rPr lang="en-GB" sz="1800" dirty="0" smtClean="0">
                <a:solidFill>
                  <a:srgbClr val="FF0000"/>
                </a:solidFill>
                <a:latin typeface="Myriad Pro" pitchFamily="34" charset="0"/>
              </a:rPr>
              <a:t>Maybe a mild (sub-linear) </a:t>
            </a:r>
            <a:r>
              <a:rPr lang="en-GB" sz="1800" i="1" u="sng" dirty="0" smtClean="0">
                <a:solidFill>
                  <a:srgbClr val="FF0000"/>
                </a:solidFill>
                <a:latin typeface="Myriad Pro" pitchFamily="34" charset="0"/>
              </a:rPr>
              <a:t>positive</a:t>
            </a:r>
            <a:r>
              <a:rPr lang="en-GB" sz="1800" dirty="0" smtClean="0">
                <a:solidFill>
                  <a:srgbClr val="FF0000"/>
                </a:solidFill>
                <a:latin typeface="Myriad Pro" pitchFamily="34" charset="0"/>
              </a:rPr>
              <a:t> correlation with cluster mass?</a:t>
            </a:r>
            <a:endParaRPr lang="en-GB" sz="1800" i="1" u="sng" dirty="0">
              <a:solidFill>
                <a:srgbClr val="FF0000"/>
              </a:solidFill>
              <a:latin typeface="Myriad Pro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196" y="2664202"/>
            <a:ext cx="5206044" cy="278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RG_Panel_Master">
  <a:themeElements>
    <a:clrScheme name="RG_Panel_Master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RG_Panel_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G_Panel_Master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_Panel_Master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G_Panel_Master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G_Panel_Master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G_Panel_Mast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G_Panel_Mast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G_Panel_Mast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ymaster">
  <a:themeElements>
    <a:clrScheme name="mymaster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y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ymaster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master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master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master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mast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mast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mast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Settings\christian\Application Data\Microsoft\Templates\RG_Panel_Master.pot</Template>
  <TotalTime>39828</TotalTime>
  <Words>2697</Words>
  <Application>Microsoft Office PowerPoint</Application>
  <PresentationFormat>On-screen Show (4:3)</PresentationFormat>
  <Paragraphs>551</Paragraphs>
  <Slides>27</Slides>
  <Notes>3</Notes>
  <HiddenSlides>0</HiddenSlides>
  <MMClips>3</MMClips>
  <ScaleCrop>false</ScaleCrop>
  <HeadingPairs>
    <vt:vector size="6" baseType="variant"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  <vt:variant>
        <vt:lpstr>Custom Shows</vt:lpstr>
      </vt:variant>
      <vt:variant>
        <vt:i4>6</vt:i4>
      </vt:variant>
    </vt:vector>
  </HeadingPairs>
  <TitlesOfParts>
    <vt:vector size="36" baseType="lpstr">
      <vt:lpstr>RG_Panel_Master</vt:lpstr>
      <vt:lpstr>mymaster</vt:lpstr>
      <vt:lpstr>Custom Design</vt:lpstr>
      <vt:lpstr>PowerPoint Presentation</vt:lpstr>
      <vt:lpstr>Outline</vt:lpstr>
      <vt:lpstr>Straw-Man Models for BSS Formation</vt:lpstr>
      <vt:lpstr>Digression I: All Theory is Grey               </vt:lpstr>
      <vt:lpstr>Back to our original programming… Less Straw, More Model…</vt:lpstr>
      <vt:lpstr>The Utility of Straw-Man Models</vt:lpstr>
      <vt:lpstr>One Last Thing…</vt:lpstr>
      <vt:lpstr>The Search for the Smoking Gun Correlation</vt:lpstr>
      <vt:lpstr>The Search for the Smoking Gun Correlation</vt:lpstr>
      <vt:lpstr>Digression II: Does this stuff ever actually work? </vt:lpstr>
      <vt:lpstr>A Different Approach: Radial Distributions</vt:lpstr>
      <vt:lpstr>Modelling Radial BSS Distributions</vt:lpstr>
      <vt:lpstr>Radial Distributions:  Issues, Questions, Caveats</vt:lpstr>
      <vt:lpstr>The Search for the Smoking Gun Correlation II:  An Obvious Idea</vt:lpstr>
      <vt:lpstr>The Search for the Smoking Gun Correlation II: A Last-Ditch Attempt</vt:lpstr>
      <vt:lpstr>The N_(BSS,core)  vs M_core correlation</vt:lpstr>
      <vt:lpstr>So, it’s all binaries then? But what about…</vt:lpstr>
      <vt:lpstr>So, it’s all binaries then? But what about…</vt:lpstr>
      <vt:lpstr>The Search for the Smoking Gun Correlation III:            Once more, with feeling</vt:lpstr>
      <vt:lpstr>PowerPoint Presentation</vt:lpstr>
      <vt:lpstr>PowerPoint Presentation</vt:lpstr>
      <vt:lpstr>Summary</vt:lpstr>
      <vt:lpstr>Now with free bonus slides…</vt:lpstr>
      <vt:lpstr>But let’s remember that…</vt:lpstr>
      <vt:lpstr>A Possible Interpretation?</vt:lpstr>
      <vt:lpstr>Predictions &amp; Problems</vt:lpstr>
      <vt:lpstr>What else can we still do?</vt:lpstr>
      <vt:lpstr>Custom Show 1</vt:lpstr>
      <vt:lpstr>Custom Show 2</vt:lpstr>
      <vt:lpstr>Custom Show 3</vt:lpstr>
      <vt:lpstr>Custom Show 4</vt:lpstr>
      <vt:lpstr>Custom Show 5</vt:lpstr>
      <vt:lpstr>Custom Show 6</vt:lpstr>
    </vt:vector>
  </TitlesOfParts>
  <Company>physics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A: The Astrophysics of the X-ray Universe</dc:title>
  <dc:creator>astro1-pc</dc:creator>
  <cp:lastModifiedBy>Christian Knigge</cp:lastModifiedBy>
  <cp:revision>1047</cp:revision>
  <dcterms:created xsi:type="dcterms:W3CDTF">2003-04-24T12:02:51Z</dcterms:created>
  <dcterms:modified xsi:type="dcterms:W3CDTF">2012-11-08T17:00:52Z</dcterms:modified>
</cp:coreProperties>
</file>