
<file path=[Content_Types].xml><?xml version="1.0" encoding="utf-8"?>
<Types xmlns="http://schemas.openxmlformats.org/package/2006/content-types">
  <Default Extension="bin" ContentType="application/vnd.openxmlformats-officedocument.presentationml.printerSettings"/>
  <Override PartName="/ppt/notesSlides/notesSlide24.xml" ContentType="application/vnd.openxmlformats-officedocument.presentationml.notesSlide+xml"/>
  <Override PartName="/ppt/slides/slide14.xml" ContentType="application/vnd.openxmlformats-officedocument.presentationml.slide+xml"/>
  <Default Extension="rels" ContentType="application/vnd.openxmlformats-package.relationships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31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theme/themeOverride1.xml" ContentType="application/vnd.openxmlformats-officedocument.themeOverr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Default Extension="tiff" ContentType="image/tiff"/>
  <Override PartName="/ppt/notesSlides/notesSlide17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pdf" ContentType="application/pdf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40"/>
  </p:notesMasterIdLst>
  <p:sldIdLst>
    <p:sldId id="586" r:id="rId2"/>
    <p:sldId id="518" r:id="rId3"/>
    <p:sldId id="467" r:id="rId4"/>
    <p:sldId id="416" r:id="rId5"/>
    <p:sldId id="445" r:id="rId6"/>
    <p:sldId id="502" r:id="rId7"/>
    <p:sldId id="525" r:id="rId8"/>
    <p:sldId id="589" r:id="rId9"/>
    <p:sldId id="513" r:id="rId10"/>
    <p:sldId id="514" r:id="rId11"/>
    <p:sldId id="527" r:id="rId12"/>
    <p:sldId id="575" r:id="rId13"/>
    <p:sldId id="584" r:id="rId14"/>
    <p:sldId id="528" r:id="rId15"/>
    <p:sldId id="576" r:id="rId16"/>
    <p:sldId id="587" r:id="rId17"/>
    <p:sldId id="529" r:id="rId18"/>
    <p:sldId id="530" r:id="rId19"/>
    <p:sldId id="531" r:id="rId20"/>
    <p:sldId id="532" r:id="rId21"/>
    <p:sldId id="533" r:id="rId22"/>
    <p:sldId id="577" r:id="rId23"/>
    <p:sldId id="536" r:id="rId24"/>
    <p:sldId id="437" r:id="rId25"/>
    <p:sldId id="385" r:id="rId26"/>
    <p:sldId id="537" r:id="rId27"/>
    <p:sldId id="538" r:id="rId28"/>
    <p:sldId id="539" r:id="rId29"/>
    <p:sldId id="540" r:id="rId30"/>
    <p:sldId id="541" r:id="rId31"/>
    <p:sldId id="542" r:id="rId32"/>
    <p:sldId id="581" r:id="rId33"/>
    <p:sldId id="534" r:id="rId34"/>
    <p:sldId id="535" r:id="rId35"/>
    <p:sldId id="596" r:id="rId36"/>
    <p:sldId id="585" r:id="rId37"/>
    <p:sldId id="590" r:id="rId38"/>
    <p:sldId id="588" r:id="rId39"/>
  </p:sldIdLst>
  <p:sldSz cx="9144000" cy="6858000" type="letter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1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1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1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1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12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pitchFamily="-112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pitchFamily="-112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pitchFamily="-112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pitchFamily="-11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BEBED"/>
    <a:srgbClr val="EDEDED"/>
    <a:srgbClr val="EDCDCD"/>
    <a:srgbClr val="FFFE91"/>
    <a:srgbClr val="EDE95C"/>
    <a:srgbClr val="301AC9"/>
    <a:srgbClr val="1E25DA"/>
    <a:srgbClr val="1E25C9"/>
    <a:srgbClr val="322FC9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vertBarState="maximized" horzBarState="minimized" preferSingleView="1">
    <p:restoredLeft sz="32787"/>
    <p:restoredTop sz="90929"/>
  </p:normalViewPr>
  <p:slideViewPr>
    <p:cSldViewPr snapToGrid="0">
      <p:cViewPr>
        <p:scale>
          <a:sx n="125" d="100"/>
          <a:sy n="125" d="100"/>
        </p:scale>
        <p:origin x="-944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-1248" y="-10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47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47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7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47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9C763B8-EE16-FE4A-98A3-B556F52666A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8DA8B4-BAE6-AA4B-B818-EA115BCF54A8}" type="slidenum">
              <a:rPr lang="en-US"/>
              <a:pPr/>
              <a:t>1</a:t>
            </a:fld>
            <a:endParaRPr lang="en-US"/>
          </a:p>
        </p:txBody>
      </p:sp>
      <p:sp>
        <p:nvSpPr>
          <p:cNvPr id="4444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41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2CCD0C-866F-E343-BC51-8A92B19DBE06}" type="slidenum">
              <a:rPr lang="en-US"/>
              <a:pPr/>
              <a:t>10</a:t>
            </a:fld>
            <a:endParaRPr lang="en-US"/>
          </a:p>
        </p:txBody>
      </p:sp>
      <p:sp>
        <p:nvSpPr>
          <p:cNvPr id="463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2CCD0C-866F-E343-BC51-8A92B19DBE06}" type="slidenum">
              <a:rPr lang="en-US"/>
              <a:pPr/>
              <a:t>11</a:t>
            </a:fld>
            <a:endParaRPr lang="en-US"/>
          </a:p>
        </p:txBody>
      </p:sp>
      <p:sp>
        <p:nvSpPr>
          <p:cNvPr id="463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2CCD0C-866F-E343-BC51-8A92B19DBE06}" type="slidenum">
              <a:rPr lang="en-US"/>
              <a:pPr/>
              <a:t>12</a:t>
            </a:fld>
            <a:endParaRPr lang="en-US"/>
          </a:p>
        </p:txBody>
      </p:sp>
      <p:sp>
        <p:nvSpPr>
          <p:cNvPr id="463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2CCD0C-866F-E343-BC51-8A92B19DBE06}" type="slidenum">
              <a:rPr lang="en-US"/>
              <a:pPr/>
              <a:t>13</a:t>
            </a:fld>
            <a:endParaRPr lang="en-US"/>
          </a:p>
        </p:txBody>
      </p:sp>
      <p:sp>
        <p:nvSpPr>
          <p:cNvPr id="463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2CCD0C-866F-E343-BC51-8A92B19DBE06}" type="slidenum">
              <a:rPr lang="en-US"/>
              <a:pPr/>
              <a:t>14</a:t>
            </a:fld>
            <a:endParaRPr lang="en-US"/>
          </a:p>
        </p:txBody>
      </p:sp>
      <p:sp>
        <p:nvSpPr>
          <p:cNvPr id="463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2CCD0C-866F-E343-BC51-8A92B19DBE06}" type="slidenum">
              <a:rPr lang="en-US"/>
              <a:pPr/>
              <a:t>15</a:t>
            </a:fld>
            <a:endParaRPr lang="en-US"/>
          </a:p>
        </p:txBody>
      </p:sp>
      <p:sp>
        <p:nvSpPr>
          <p:cNvPr id="463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69C2C-5B3B-6242-8044-810546AB2C50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2CCD0C-866F-E343-BC51-8A92B19DBE06}" type="slidenum">
              <a:rPr lang="en-US"/>
              <a:pPr/>
              <a:t>17</a:t>
            </a:fld>
            <a:endParaRPr lang="en-US"/>
          </a:p>
        </p:txBody>
      </p:sp>
      <p:sp>
        <p:nvSpPr>
          <p:cNvPr id="463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2CCD0C-866F-E343-BC51-8A92B19DBE06}" type="slidenum">
              <a:rPr lang="en-US"/>
              <a:pPr/>
              <a:t>18</a:t>
            </a:fld>
            <a:endParaRPr lang="en-US"/>
          </a:p>
        </p:txBody>
      </p:sp>
      <p:sp>
        <p:nvSpPr>
          <p:cNvPr id="463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2CCD0C-866F-E343-BC51-8A92B19DBE06}" type="slidenum">
              <a:rPr lang="en-US"/>
              <a:pPr/>
              <a:t>19</a:t>
            </a:fld>
            <a:endParaRPr lang="en-US"/>
          </a:p>
        </p:txBody>
      </p:sp>
      <p:sp>
        <p:nvSpPr>
          <p:cNvPr id="463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B89A86-24FD-224C-9FF4-0B3FE25A44DC}" type="slidenum">
              <a:rPr lang="en-US"/>
              <a:pPr/>
              <a:t>2</a:t>
            </a:fld>
            <a:endParaRPr lang="en-US"/>
          </a:p>
        </p:txBody>
      </p:sp>
      <p:sp>
        <p:nvSpPr>
          <p:cNvPr id="6277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77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2CCD0C-866F-E343-BC51-8A92B19DBE06}" type="slidenum">
              <a:rPr lang="en-US"/>
              <a:pPr/>
              <a:t>20</a:t>
            </a:fld>
            <a:endParaRPr lang="en-US"/>
          </a:p>
        </p:txBody>
      </p:sp>
      <p:sp>
        <p:nvSpPr>
          <p:cNvPr id="463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2CCD0C-866F-E343-BC51-8A92B19DBE06}" type="slidenum">
              <a:rPr lang="en-US"/>
              <a:pPr/>
              <a:t>21</a:t>
            </a:fld>
            <a:endParaRPr lang="en-US"/>
          </a:p>
        </p:txBody>
      </p:sp>
      <p:sp>
        <p:nvSpPr>
          <p:cNvPr id="463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2CCD0C-866F-E343-BC51-8A92B19DBE06}" type="slidenum">
              <a:rPr lang="en-US"/>
              <a:pPr/>
              <a:t>22</a:t>
            </a:fld>
            <a:endParaRPr lang="en-US"/>
          </a:p>
        </p:txBody>
      </p:sp>
      <p:sp>
        <p:nvSpPr>
          <p:cNvPr id="463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2CCD0C-866F-E343-BC51-8A92B19DBE06}" type="slidenum">
              <a:rPr lang="en-US"/>
              <a:pPr/>
              <a:t>23</a:t>
            </a:fld>
            <a:endParaRPr lang="en-US"/>
          </a:p>
        </p:txBody>
      </p:sp>
      <p:sp>
        <p:nvSpPr>
          <p:cNvPr id="463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3F4CB6-3793-1143-B164-B7BEA3F25E08}" type="slidenum">
              <a:rPr lang="en-US"/>
              <a:pPr/>
              <a:t>24</a:t>
            </a:fld>
            <a:endParaRPr lang="en-US"/>
          </a:p>
        </p:txBody>
      </p:sp>
      <p:sp>
        <p:nvSpPr>
          <p:cNvPr id="473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0D37D9-E31F-A34D-98DC-F0AFE2310387}" type="slidenum">
              <a:rPr lang="en-US"/>
              <a:pPr/>
              <a:t>25</a:t>
            </a:fld>
            <a:endParaRPr lang="en-US"/>
          </a:p>
        </p:txBody>
      </p:sp>
      <p:sp>
        <p:nvSpPr>
          <p:cNvPr id="474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8A4E31-8137-1B4A-BB48-2951ADDA2EC4}" type="slidenum">
              <a:rPr lang="en-US"/>
              <a:pPr/>
              <a:t>26</a:t>
            </a:fld>
            <a:endParaRPr lang="en-US"/>
          </a:p>
        </p:txBody>
      </p:sp>
      <p:sp>
        <p:nvSpPr>
          <p:cNvPr id="6072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7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60167E-AB99-A147-B329-F0A2229345B2}" type="slidenum">
              <a:rPr lang="en-US"/>
              <a:pPr/>
              <a:t>27</a:t>
            </a:fld>
            <a:endParaRPr lang="en-US"/>
          </a:p>
        </p:txBody>
      </p:sp>
      <p:sp>
        <p:nvSpPr>
          <p:cNvPr id="6092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E814C4-70E8-594C-AC40-0E6F310253A3}" type="slidenum">
              <a:rPr lang="en-US"/>
              <a:pPr/>
              <a:t>28</a:t>
            </a:fld>
            <a:endParaRPr lang="en-US"/>
          </a:p>
        </p:txBody>
      </p:sp>
      <p:sp>
        <p:nvSpPr>
          <p:cNvPr id="6113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1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BB5D68-9EE0-C749-9BA4-C0DF852F055A}" type="slidenum">
              <a:rPr lang="en-US"/>
              <a:pPr/>
              <a:t>29</a:t>
            </a:fld>
            <a:endParaRPr lang="en-US"/>
          </a:p>
        </p:txBody>
      </p:sp>
      <p:sp>
        <p:nvSpPr>
          <p:cNvPr id="6133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3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96081D-8928-EC4D-A757-8A051F386987}" type="slidenum">
              <a:rPr lang="en-US"/>
              <a:pPr/>
              <a:t>3</a:t>
            </a:fld>
            <a:endParaRPr lang="en-US"/>
          </a:p>
        </p:txBody>
      </p:sp>
      <p:sp>
        <p:nvSpPr>
          <p:cNvPr id="57753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753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501391-D140-CC4D-BAF6-8E3AC716B298}" type="slidenum">
              <a:rPr lang="en-US"/>
              <a:pPr/>
              <a:t>30</a:t>
            </a:fld>
            <a:endParaRPr lang="en-US"/>
          </a:p>
        </p:txBody>
      </p:sp>
      <p:sp>
        <p:nvSpPr>
          <p:cNvPr id="6154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5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FE5FBD-88DC-A44E-9691-E1AA453FB7ED}" type="slidenum">
              <a:rPr lang="en-US"/>
              <a:pPr/>
              <a:t>31</a:t>
            </a:fld>
            <a:endParaRPr lang="en-US"/>
          </a:p>
        </p:txBody>
      </p:sp>
      <p:sp>
        <p:nvSpPr>
          <p:cNvPr id="6174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2CCD0C-866F-E343-BC51-8A92B19DBE06}" type="slidenum">
              <a:rPr lang="en-US"/>
              <a:pPr/>
              <a:t>32</a:t>
            </a:fld>
            <a:endParaRPr lang="en-US"/>
          </a:p>
        </p:txBody>
      </p:sp>
      <p:sp>
        <p:nvSpPr>
          <p:cNvPr id="463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2CCD0C-866F-E343-BC51-8A92B19DBE06}" type="slidenum">
              <a:rPr lang="en-US"/>
              <a:pPr/>
              <a:t>35</a:t>
            </a:fld>
            <a:endParaRPr lang="en-US"/>
          </a:p>
        </p:txBody>
      </p:sp>
      <p:sp>
        <p:nvSpPr>
          <p:cNvPr id="463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2CCD0C-866F-E343-BC51-8A92B19DBE06}" type="slidenum">
              <a:rPr lang="en-US"/>
              <a:pPr/>
              <a:t>36</a:t>
            </a:fld>
            <a:endParaRPr lang="en-US"/>
          </a:p>
        </p:txBody>
      </p:sp>
      <p:sp>
        <p:nvSpPr>
          <p:cNvPr id="463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2CCD0C-866F-E343-BC51-8A92B19DBE06}" type="slidenum">
              <a:rPr lang="en-US"/>
              <a:pPr/>
              <a:t>37</a:t>
            </a:fld>
            <a:endParaRPr lang="en-US"/>
          </a:p>
        </p:txBody>
      </p:sp>
      <p:sp>
        <p:nvSpPr>
          <p:cNvPr id="463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392F9C-3431-3148-B2EC-FC14B1E54F9A}" type="slidenum">
              <a:rPr lang="en-US"/>
              <a:pPr/>
              <a:t>4</a:t>
            </a:fld>
            <a:endParaRPr lang="en-US"/>
          </a:p>
        </p:txBody>
      </p:sp>
      <p:sp>
        <p:nvSpPr>
          <p:cNvPr id="45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DC3BD8-220E-8A48-BA09-438AD40BD753}" type="slidenum">
              <a:rPr lang="en-US"/>
              <a:pPr/>
              <a:t>5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05CCBB-B7CF-3142-91F5-FC9E9E1416DF}" type="slidenum">
              <a:rPr lang="en-US"/>
              <a:pPr/>
              <a:t>6</a:t>
            </a:fld>
            <a:endParaRPr lang="en-US"/>
          </a:p>
        </p:txBody>
      </p:sp>
      <p:sp>
        <p:nvSpPr>
          <p:cNvPr id="64409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409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05CCBB-B7CF-3142-91F5-FC9E9E1416DF}" type="slidenum">
              <a:rPr lang="en-US"/>
              <a:pPr/>
              <a:t>7</a:t>
            </a:fld>
            <a:endParaRPr lang="en-US"/>
          </a:p>
        </p:txBody>
      </p:sp>
      <p:sp>
        <p:nvSpPr>
          <p:cNvPr id="64409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409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B89A86-24FD-224C-9FF4-0B3FE25A44DC}" type="slidenum">
              <a:rPr lang="en-US"/>
              <a:pPr/>
              <a:t>8</a:t>
            </a:fld>
            <a:endParaRPr lang="en-US"/>
          </a:p>
        </p:txBody>
      </p:sp>
      <p:sp>
        <p:nvSpPr>
          <p:cNvPr id="6277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77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2CCD0C-866F-E343-BC51-8A92B19DBE06}" type="slidenum">
              <a:rPr lang="en-US"/>
              <a:pPr/>
              <a:t>9</a:t>
            </a:fld>
            <a:endParaRPr lang="en-US"/>
          </a:p>
        </p:txBody>
      </p:sp>
      <p:sp>
        <p:nvSpPr>
          <p:cNvPr id="463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42F8957-3C58-104A-8F6C-DC0F63ADB8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1AFA167-7D14-D84D-9833-3FB128FD01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D303B36-4D8D-EE4F-B5FE-35967ADC7B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FD6429C-BAEE-DC42-91C4-A97F2A4DF4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9F1DEEC-6278-A04F-9CCE-DE6E9DD577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69C2027-482F-B147-852C-6276D32558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754CEF6-F940-6542-ABC0-708E57D083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06BFD6B-06A2-AE45-85F0-7E78000526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E174DFC-6C20-BE45-8A53-A5A2BEA493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B2094A6-DF0B-3448-9D90-3B9E9C52C18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D5F0C4B-4598-4741-8953-1D16F68EC8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1E25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BB05A17-3999-6945-AE62-333EC5BE0BD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13.jpeg"/><Relationship Id="rId5" Type="http://schemas.openxmlformats.org/officeDocument/2006/relationships/image" Target="../media/image14.pdf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df"/><Relationship Id="rId4" Type="http://schemas.openxmlformats.org/officeDocument/2006/relationships/image" Target="../media/image17.png"/><Relationship Id="rId5" Type="http://schemas.openxmlformats.org/officeDocument/2006/relationships/image" Target="../media/image7.jpeg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13.jpeg"/><Relationship Id="rId5" Type="http://schemas.openxmlformats.org/officeDocument/2006/relationships/image" Target="../media/image18.pdf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13.jpeg"/><Relationship Id="rId5" Type="http://schemas.openxmlformats.org/officeDocument/2006/relationships/image" Target="../media/image20.pdf"/><Relationship Id="rId6" Type="http://schemas.openxmlformats.org/officeDocument/2006/relationships/image" Target="../media/image21.png"/><Relationship Id="rId7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23.pdf"/><Relationship Id="rId5" Type="http://schemas.openxmlformats.org/officeDocument/2006/relationships/image" Target="../media/image24.png"/><Relationship Id="rId6" Type="http://schemas.openxmlformats.org/officeDocument/2006/relationships/image" Target="../media/image13.jpeg"/><Relationship Id="rId7" Type="http://schemas.openxmlformats.org/officeDocument/2006/relationships/image" Target="../media/image25.pdf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df"/><Relationship Id="rId4" Type="http://schemas.openxmlformats.org/officeDocument/2006/relationships/image" Target="../media/image28.png"/><Relationship Id="rId5" Type="http://schemas.openxmlformats.org/officeDocument/2006/relationships/image" Target="../media/image29.pdf"/><Relationship Id="rId6" Type="http://schemas.openxmlformats.org/officeDocument/2006/relationships/image" Target="../media/image30.png"/><Relationship Id="rId7" Type="http://schemas.openxmlformats.org/officeDocument/2006/relationships/image" Target="../media/image31.pdf"/><Relationship Id="rId8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df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df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2.jpe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df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df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df"/><Relationship Id="rId4" Type="http://schemas.openxmlformats.org/officeDocument/2006/relationships/image" Target="../media/image28.png"/><Relationship Id="rId5" Type="http://schemas.openxmlformats.org/officeDocument/2006/relationships/image" Target="../media/image11.pdf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df"/><Relationship Id="rId4" Type="http://schemas.openxmlformats.org/officeDocument/2006/relationships/image" Target="../media/image28.png"/><Relationship Id="rId5" Type="http://schemas.openxmlformats.org/officeDocument/2006/relationships/slide" Target="slide26.xml"/><Relationship Id="rId6" Type="http://schemas.openxmlformats.org/officeDocument/2006/relationships/image" Target="../media/image37.pdf"/><Relationship Id="rId7" Type="http://schemas.openxmlformats.org/officeDocument/2006/relationships/image" Target="../media/image38.png"/><Relationship Id="rId8" Type="http://schemas.openxmlformats.org/officeDocument/2006/relationships/image" Target="../media/image11.pdf"/><Relationship Id="rId9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8.jpe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slide" Target="slide3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df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df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df"/><Relationship Id="rId3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df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2.jpeg"/><Relationship Id="rId1" Type="http://schemas.openxmlformats.org/officeDocument/2006/relationships/themeOverride" Target="../theme/themeOverride2.xml"/><Relationship Id="rId2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df"/><Relationship Id="rId4" Type="http://schemas.openxmlformats.org/officeDocument/2006/relationships/image" Target="../media/image12.png"/><Relationship Id="rId5" Type="http://schemas.openxmlformats.org/officeDocument/2006/relationships/image" Target="../media/image7.jpeg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396" name="Picture 4" descr="m67-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5875"/>
            <a:ext cx="9144000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3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054225"/>
            <a:ext cx="9144000" cy="1143000"/>
          </a:xfrm>
        </p:spPr>
        <p:txBody>
          <a:bodyPr/>
          <a:lstStyle/>
          <a:p>
            <a:pPr>
              <a:lnSpc>
                <a:spcPct val="145000"/>
              </a:lnSpc>
            </a:pPr>
            <a:r>
              <a:rPr lang="en-US" sz="4800" dirty="0">
                <a:solidFill>
                  <a:srgbClr val="F5FF1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Open Clusters:</a:t>
            </a:r>
            <a:r>
              <a:rPr lang="en-US" sz="4800" dirty="0" smtClean="0">
                <a:solidFill>
                  <a:srgbClr val="F5FF1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4800" dirty="0" smtClean="0">
                <a:solidFill>
                  <a:srgbClr val="F5FF1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800" dirty="0" smtClean="0">
                <a:solidFill>
                  <a:srgbClr val="F5FF1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 The Interface of </a:t>
            </a:r>
            <a:br>
              <a:rPr lang="en-US" sz="4800" dirty="0" smtClean="0">
                <a:solidFill>
                  <a:srgbClr val="F5FF1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800" dirty="0" smtClean="0">
                <a:solidFill>
                  <a:srgbClr val="F5FF1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Stellar Evolution</a:t>
            </a:r>
            <a:br>
              <a:rPr lang="en-US" sz="4800" dirty="0" smtClean="0">
                <a:solidFill>
                  <a:srgbClr val="F5FF1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800" dirty="0" smtClean="0">
                <a:solidFill>
                  <a:srgbClr val="F5FF1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Stellar Dynamics</a:t>
            </a:r>
            <a:r>
              <a:rPr lang="en-US" sz="5400" dirty="0" smtClean="0">
                <a:solidFill>
                  <a:srgbClr val="FF0000"/>
                </a:solidFill>
              </a:rPr>
              <a:t/>
            </a:r>
            <a:br>
              <a:rPr lang="en-US" sz="5400" dirty="0" smtClean="0">
                <a:solidFill>
                  <a:srgbClr val="FF0000"/>
                </a:solidFill>
              </a:rPr>
            </a:b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443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81013" y="4651375"/>
            <a:ext cx="7823200" cy="175260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Robert D. Mathieu</a:t>
            </a:r>
          </a:p>
          <a:p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University of Wisconsin - Madison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70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V="1">
            <a:off x="6915150" y="5405438"/>
            <a:ext cx="2184400" cy="1419225"/>
          </a:xfrm>
          <a:prstGeom prst="rect">
            <a:avLst/>
          </a:prstGeom>
          <a:noFill/>
        </p:spPr>
      </p:pic>
      <p:pic>
        <p:nvPicPr>
          <p:cNvPr id="456721" name="Picture 17" descr="n18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" y="5286375"/>
            <a:ext cx="1543050" cy="1543050"/>
          </a:xfrm>
          <a:prstGeom prst="rect">
            <a:avLst/>
          </a:prstGeom>
          <a:noFill/>
        </p:spPr>
      </p:pic>
      <p:grpSp>
        <p:nvGrpSpPr>
          <p:cNvPr id="17" name="Group 16"/>
          <p:cNvGrpSpPr/>
          <p:nvPr/>
        </p:nvGrpSpPr>
        <p:grpSpPr>
          <a:xfrm>
            <a:off x="162560" y="1889760"/>
            <a:ext cx="8798560" cy="3037840"/>
            <a:chOff x="0" y="1889760"/>
            <a:chExt cx="9144000" cy="3108960"/>
          </a:xfrm>
        </p:grpSpPr>
        <p:sp>
          <p:nvSpPr>
            <p:cNvPr id="16" name="Rectangle 15"/>
            <p:cNvSpPr/>
            <p:nvPr/>
          </p:nvSpPr>
          <p:spPr bwMode="auto">
            <a:xfrm>
              <a:off x="0" y="1889760"/>
              <a:ext cx="9144000" cy="310896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Times" pitchFamily="-112" charset="0"/>
              </a:endParaRPr>
            </a:p>
          </p:txBody>
        </p:sp>
        <p:pic>
          <p:nvPicPr>
            <p:cNvPr id="15" name="Picture 14" descr="Mathieu &amp; Geller Figure 2 Nature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0" y="1905000"/>
              <a:ext cx="9144000" cy="3048000"/>
            </a:xfrm>
            <a:prstGeom prst="rect">
              <a:avLst/>
            </a:prstGeom>
          </p:spPr>
        </p:pic>
      </p:grpSp>
      <p:sp>
        <p:nvSpPr>
          <p:cNvPr id="19" name="Rectangle 16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NGC 188 Blue Stragglers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 rot="5400000">
            <a:off x="3048000" y="3456214"/>
            <a:ext cx="33020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1E25D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 Box 40"/>
          <p:cNvSpPr txBox="1">
            <a:spLocks noChangeArrowheads="1"/>
          </p:cNvSpPr>
          <p:nvPr/>
        </p:nvSpPr>
        <p:spPr bwMode="auto">
          <a:xfrm>
            <a:off x="2516084" y="5290061"/>
            <a:ext cx="4295918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Eccentricity - Period Distribution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070463" y="1163683"/>
            <a:ext cx="4926934" cy="3934884"/>
            <a:chOff x="1901370" y="2124780"/>
            <a:chExt cx="5281084" cy="4400904"/>
          </a:xfrm>
        </p:grpSpPr>
        <p:pic>
          <p:nvPicPr>
            <p:cNvPr id="9" name="Picture 8" descr="NGC188_M2freq_188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1901370" y="2124780"/>
              <a:ext cx="5281084" cy="4400904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5162550" y="6203950"/>
              <a:ext cx="171450" cy="2065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Wingdings"/>
                  <a:ea typeface="Wingdings"/>
                  <a:cs typeface="Wingdings"/>
                </a:rPr>
                <a:t></a:t>
              </a:r>
              <a:endParaRPr lang="en-US" sz="1200" dirty="0"/>
            </a:p>
          </p:txBody>
        </p:sp>
      </p:grpSp>
      <p:pic>
        <p:nvPicPr>
          <p:cNvPr id="45670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V="1">
            <a:off x="6915150" y="5405438"/>
            <a:ext cx="2184400" cy="1419225"/>
          </a:xfrm>
          <a:prstGeom prst="rect">
            <a:avLst/>
          </a:prstGeom>
          <a:noFill/>
        </p:spPr>
      </p:pic>
      <p:pic>
        <p:nvPicPr>
          <p:cNvPr id="456721" name="Picture 17" descr="n18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5" y="5286375"/>
            <a:ext cx="1543050" cy="1543050"/>
          </a:xfrm>
          <a:prstGeom prst="rect">
            <a:avLst/>
          </a:prstGeom>
          <a:noFill/>
        </p:spPr>
      </p:pic>
      <p:sp>
        <p:nvSpPr>
          <p:cNvPr id="19" name="Rectangle 16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NGC 188 Blue Stragglers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-20320" y="4848860"/>
            <a:ext cx="20974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Geller &amp; Mathieu 2011</a:t>
            </a:r>
          </a:p>
        </p:txBody>
      </p:sp>
      <p:sp>
        <p:nvSpPr>
          <p:cNvPr id="12" name="Text Box 40"/>
          <p:cNvSpPr txBox="1">
            <a:spLocks noChangeArrowheads="1"/>
          </p:cNvSpPr>
          <p:nvPr/>
        </p:nvSpPr>
        <p:spPr bwMode="auto">
          <a:xfrm>
            <a:off x="2776524" y="5290061"/>
            <a:ext cx="3775042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Secondary Mass Distribution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70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V="1">
            <a:off x="6915150" y="5405438"/>
            <a:ext cx="2184400" cy="1419225"/>
          </a:xfrm>
          <a:prstGeom prst="rect">
            <a:avLst/>
          </a:prstGeom>
          <a:noFill/>
        </p:spPr>
      </p:pic>
      <p:pic>
        <p:nvPicPr>
          <p:cNvPr id="456721" name="Picture 17" descr="n18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" y="5286375"/>
            <a:ext cx="1543050" cy="1543050"/>
          </a:xfrm>
          <a:prstGeom prst="rect">
            <a:avLst/>
          </a:prstGeom>
          <a:noFill/>
        </p:spPr>
      </p:pic>
      <p:sp>
        <p:nvSpPr>
          <p:cNvPr id="19" name="Rectangle 16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NGC 188 Blue Stragglers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-20320" y="4848860"/>
            <a:ext cx="20974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Geller &amp; Mathieu 2011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453640" y="985520"/>
            <a:ext cx="3733800" cy="5801360"/>
            <a:chOff x="2392680" y="0"/>
            <a:chExt cx="4150360" cy="6858000"/>
          </a:xfrm>
        </p:grpSpPr>
        <p:sp>
          <p:nvSpPr>
            <p:cNvPr id="13" name="Rectangle 12"/>
            <p:cNvSpPr/>
            <p:nvPr/>
          </p:nvSpPr>
          <p:spPr bwMode="auto">
            <a:xfrm>
              <a:off x="2672080" y="0"/>
              <a:ext cx="3870960" cy="6858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2" charset="0"/>
              </a:endParaRPr>
            </a:p>
          </p:txBody>
        </p:sp>
        <p:pic>
          <p:nvPicPr>
            <p:cNvPr id="14" name="Picture 13" descr="Mathieu&amp;Geller Figure 3 Nature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2392680" y="0"/>
              <a:ext cx="4114800" cy="6858000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4338320" y="1158240"/>
            <a:ext cx="659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7 </a:t>
            </a:r>
            <a:r>
              <a:rPr lang="en-US" sz="1600" dirty="0" err="1" smtClean="0">
                <a:solidFill>
                  <a:srgbClr val="FF0000"/>
                </a:solidFill>
              </a:rPr>
              <a:t>Gyr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07840" y="3698240"/>
            <a:ext cx="813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2.5 </a:t>
            </a:r>
            <a:r>
              <a:rPr lang="en-US" sz="1600" dirty="0" err="1" smtClean="0">
                <a:solidFill>
                  <a:srgbClr val="FF0000"/>
                </a:solidFill>
              </a:rPr>
              <a:t>Gyr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7" name="Text Box 40"/>
          <p:cNvSpPr txBox="1">
            <a:spLocks noChangeArrowheads="1"/>
          </p:cNvSpPr>
          <p:nvPr/>
        </p:nvSpPr>
        <p:spPr bwMode="auto">
          <a:xfrm>
            <a:off x="6429517" y="2033418"/>
            <a:ext cx="2202195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Rotation (</a:t>
            </a:r>
            <a:r>
              <a:rPr lang="en-US" dirty="0" err="1" smtClean="0">
                <a:solidFill>
                  <a:srgbClr val="FF0000"/>
                </a:solidFill>
              </a:rPr>
              <a:t>vsin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)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Distribution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70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V="1">
            <a:off x="6915150" y="5405438"/>
            <a:ext cx="2184400" cy="1419225"/>
          </a:xfrm>
          <a:prstGeom prst="rect">
            <a:avLst/>
          </a:prstGeom>
          <a:noFill/>
        </p:spPr>
      </p:pic>
      <p:pic>
        <p:nvPicPr>
          <p:cNvPr id="456721" name="Picture 17" descr="n18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" y="5286375"/>
            <a:ext cx="1543050" cy="1543050"/>
          </a:xfrm>
          <a:prstGeom prst="rect">
            <a:avLst/>
          </a:prstGeom>
          <a:noFill/>
        </p:spPr>
      </p:pic>
      <p:sp>
        <p:nvSpPr>
          <p:cNvPr id="19" name="Rectangle 16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NGC 188 Blue Stragglers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-20320" y="4848860"/>
            <a:ext cx="16090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Geller</a:t>
            </a:r>
            <a:r>
              <a:rPr lang="en-US" sz="1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1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et al. 2008</a:t>
            </a:r>
            <a:endParaRPr lang="en-US" sz="16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07840" y="3698240"/>
            <a:ext cx="813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2.5 </a:t>
            </a:r>
            <a:r>
              <a:rPr lang="en-US" sz="1600" dirty="0" err="1" smtClean="0">
                <a:solidFill>
                  <a:srgbClr val="FF0000"/>
                </a:solidFill>
              </a:rPr>
              <a:t>Gyr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7" name="Text Box 40"/>
          <p:cNvSpPr txBox="1">
            <a:spLocks noChangeArrowheads="1"/>
          </p:cNvSpPr>
          <p:nvPr/>
        </p:nvSpPr>
        <p:spPr bwMode="auto">
          <a:xfrm>
            <a:off x="2743201" y="5223658"/>
            <a:ext cx="3667760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Spatial Distribution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0" name="Picture 19" descr="NGC188.kscum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2263140" y="1478280"/>
            <a:ext cx="4818380" cy="3441700"/>
          </a:xfrm>
          <a:prstGeom prst="rect">
            <a:avLst/>
          </a:prstGeom>
          <a:solidFill>
            <a:schemeClr val="bg1"/>
          </a:solidFill>
          <a:effectLst/>
        </p:spPr>
      </p:pic>
      <p:grpSp>
        <p:nvGrpSpPr>
          <p:cNvPr id="12" name="Group 11"/>
          <p:cNvGrpSpPr/>
          <p:nvPr/>
        </p:nvGrpSpPr>
        <p:grpSpPr>
          <a:xfrm>
            <a:off x="2794000" y="3820160"/>
            <a:ext cx="5923280" cy="2879721"/>
            <a:chOff x="2794000" y="3820160"/>
            <a:chExt cx="5923280" cy="2879721"/>
          </a:xfrm>
        </p:grpSpPr>
        <p:pic>
          <p:nvPicPr>
            <p:cNvPr id="9" name="Picture 8" descr="temp.tif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68328" y="3820160"/>
              <a:ext cx="3548952" cy="2879721"/>
            </a:xfrm>
            <a:prstGeom prst="rect">
              <a:avLst/>
            </a:prstGeom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2794000" y="6291580"/>
              <a:ext cx="221897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 smtClean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Mathieu &amp; Latham 1986</a:t>
              </a:r>
              <a:endParaRPr lang="en-US" sz="1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70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V="1">
            <a:off x="6915150" y="5405438"/>
            <a:ext cx="2184400" cy="1419225"/>
          </a:xfrm>
          <a:prstGeom prst="rect">
            <a:avLst/>
          </a:prstGeom>
          <a:noFill/>
        </p:spPr>
      </p:pic>
      <p:pic>
        <p:nvPicPr>
          <p:cNvPr id="13" name="Picture 12" descr="5078_decompos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711700" y="1742805"/>
            <a:ext cx="4123267" cy="49479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56721" name="Picture 17" descr="n18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5" y="5286375"/>
            <a:ext cx="1543050" cy="1543050"/>
          </a:xfrm>
          <a:prstGeom prst="rect">
            <a:avLst/>
          </a:prstGeom>
          <a:noFill/>
        </p:spPr>
      </p:pic>
      <p:sp>
        <p:nvSpPr>
          <p:cNvPr id="19" name="Rectangle 16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NGC 188 Blue Stragglers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6" name="Picture 15" descr="5078_orbi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>
                <a:biLevel thresh="50000"/>
                <a:lum contrast="100000"/>
              </a:blip>
              <a:stretch>
                <a:fillRect/>
              </a:stretch>
            </p:blipFill>
          </mc:Choice>
          <mc:Fallback>
            <p:blipFill>
              <a:blip r:embed="rId8">
                <a:biLevel thresh="50000"/>
                <a:lum contrast="100000"/>
              </a:blip>
              <a:stretch>
                <a:fillRect/>
              </a:stretch>
            </p:blipFill>
          </mc:Fallback>
        </mc:AlternateContent>
        <p:spPr>
          <a:xfrm>
            <a:off x="709022" y="3977640"/>
            <a:ext cx="3751943" cy="2626360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0" y="2287270"/>
            <a:ext cx="44958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2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</a:rPr>
              <a:t>  Secondary </a:t>
            </a:r>
            <a:r>
              <a:rPr lang="en-US" sz="22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</a:rPr>
              <a:t>T</a:t>
            </a:r>
            <a:r>
              <a:rPr lang="en-US" sz="2200" baseline="-250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</a:rPr>
              <a:t>eff</a:t>
            </a:r>
            <a:r>
              <a:rPr lang="en-US" sz="2200" baseline="-25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sym typeface="Symbol" charset="2"/>
              </a:rPr>
              <a:t></a:t>
            </a:r>
            <a:r>
              <a:rPr lang="en-US" sz="2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sym typeface="Symbol" charset="2"/>
              </a:rPr>
              <a:t> M</a:t>
            </a:r>
            <a:r>
              <a:rPr lang="en-US" sz="2200" baseline="-25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sym typeface="Symbol" charset="2"/>
              </a:rPr>
              <a:t>2 </a:t>
            </a:r>
            <a:r>
              <a:rPr lang="en-US" sz="2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sym typeface="Symbol" charset="2"/>
              </a:rPr>
              <a:t>≈ 1 M</a:t>
            </a:r>
            <a:r>
              <a:rPr lang="en-US" sz="2200" baseline="-25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sym typeface="Wingdings" charset="2"/>
              </a:rPr>
              <a:t></a:t>
            </a:r>
          </a:p>
          <a:p>
            <a:pPr>
              <a:buFontTx/>
              <a:buChar char="•"/>
            </a:pPr>
            <a:r>
              <a:rPr lang="en-US" sz="2200" baseline="-25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sym typeface="Wingdings" charset="2"/>
              </a:rPr>
              <a:t> </a:t>
            </a:r>
            <a:r>
              <a:rPr lang="en-US" sz="2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</a:rPr>
              <a:t>q</a:t>
            </a:r>
            <a:r>
              <a:rPr lang="en-US" sz="22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</a:rPr>
              <a:t> = </a:t>
            </a:r>
            <a:r>
              <a:rPr lang="en-US" sz="2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</a:rPr>
              <a:t>0.68         </a:t>
            </a:r>
            <a:r>
              <a:rPr lang="en-US" sz="22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sym typeface="Symbol" charset="2"/>
              </a:rPr>
              <a:t></a:t>
            </a:r>
            <a:r>
              <a:rPr lang="en-US" sz="2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sym typeface="Symbol" charset="2"/>
              </a:rPr>
              <a:t> M</a:t>
            </a:r>
            <a:r>
              <a:rPr lang="en-US" sz="2200" baseline="-25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sym typeface="Symbol" charset="2"/>
              </a:rPr>
              <a:t>1 </a:t>
            </a:r>
            <a:r>
              <a:rPr lang="en-US" sz="22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sym typeface="Symbol" charset="2"/>
              </a:rPr>
              <a:t>≈ 1.5 M</a:t>
            </a:r>
            <a:r>
              <a:rPr lang="en-US" sz="2200" baseline="-25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sym typeface="Wingdings" charset="2"/>
              </a:rPr>
              <a:t></a:t>
            </a:r>
          </a:p>
          <a:p>
            <a:pPr>
              <a:buFontTx/>
              <a:buChar char="•"/>
            </a:pPr>
            <a:r>
              <a:rPr lang="en-US" sz="2200" baseline="-25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sym typeface="Wingdings" charset="2"/>
              </a:rPr>
              <a:t>  </a:t>
            </a:r>
            <a:r>
              <a:rPr lang="en-US" sz="22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sym typeface="Wingdings" charset="2"/>
              </a:rPr>
              <a:t>But</a:t>
            </a:r>
            <a:r>
              <a:rPr lang="en-US" sz="2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sym typeface="Wingdings" charset="2"/>
              </a:rPr>
              <a:t> L </a:t>
            </a:r>
            <a:r>
              <a:rPr lang="en-US" sz="22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sym typeface="Wingdings" charset="2"/>
              </a:rPr>
              <a:t>and </a:t>
            </a:r>
            <a:r>
              <a:rPr lang="en-US" sz="2200" dirty="0" err="1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sym typeface="Wingdings" charset="2"/>
              </a:rPr>
              <a:t>T</a:t>
            </a:r>
            <a:r>
              <a:rPr lang="en-US" sz="2200" baseline="-25000" dirty="0" err="1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sym typeface="Wingdings" charset="2"/>
              </a:rPr>
              <a:t>eff</a:t>
            </a:r>
            <a:r>
              <a:rPr lang="en-US" sz="2200" baseline="-25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sym typeface="Wingdings" charset="2"/>
              </a:rPr>
              <a:t>    </a:t>
            </a:r>
            <a:r>
              <a:rPr lang="en-US" sz="22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sym typeface="Symbol" charset="2"/>
              </a:rPr>
              <a:t></a:t>
            </a:r>
            <a:r>
              <a:rPr lang="en-US" sz="2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sym typeface="Symbol" charset="2"/>
              </a:rPr>
              <a:t> </a:t>
            </a:r>
            <a:r>
              <a:rPr lang="en-US" sz="22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sym typeface="Symbol" charset="2"/>
              </a:rPr>
              <a:t>M</a:t>
            </a:r>
            <a:r>
              <a:rPr lang="en-US" sz="2200" baseline="-25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sym typeface="Symbol" charset="2"/>
              </a:rPr>
              <a:t>1 </a:t>
            </a:r>
            <a:r>
              <a:rPr lang="en-US" sz="22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sym typeface="Symbol" charset="2"/>
              </a:rPr>
              <a:t>≈ </a:t>
            </a:r>
            <a:r>
              <a:rPr lang="en-US" sz="2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sym typeface="Symbol" charset="2"/>
              </a:rPr>
              <a:t>1.2 </a:t>
            </a:r>
            <a:r>
              <a:rPr lang="en-US" sz="22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sym typeface="Symbol" charset="2"/>
              </a:rPr>
              <a:t>M</a:t>
            </a:r>
            <a:r>
              <a:rPr lang="en-US" sz="2200" baseline="-25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sym typeface="Wingdings" charset="2"/>
              </a:rPr>
              <a:t>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567714" y="4735287"/>
            <a:ext cx="508000" cy="1496787"/>
            <a:chOff x="6567714" y="4735287"/>
            <a:chExt cx="508000" cy="1496787"/>
          </a:xfrm>
        </p:grpSpPr>
        <p:sp>
          <p:nvSpPr>
            <p:cNvPr id="28" name="Rectangle 27"/>
            <p:cNvSpPr/>
            <p:nvPr/>
          </p:nvSpPr>
          <p:spPr bwMode="auto">
            <a:xfrm>
              <a:off x="6613071" y="4735287"/>
              <a:ext cx="462643" cy="1487714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 w="9525" cap="flat" cmpd="sng" algn="ctr">
              <a:solidFill>
                <a:srgbClr val="EDCDC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2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 rot="5400000">
              <a:off x="5987143" y="5479146"/>
              <a:ext cx="1496786" cy="907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TextBox 24"/>
            <p:cNvSpPr txBox="1"/>
            <p:nvPr/>
          </p:nvSpPr>
          <p:spPr>
            <a:xfrm>
              <a:off x="6567714" y="5070937"/>
              <a:ext cx="347872" cy="323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6600"/>
                  </a:solidFill>
                  <a:latin typeface="Geneva"/>
                  <a:cs typeface="Geneva"/>
                </a:rPr>
                <a:t>x</a:t>
              </a:r>
              <a:endParaRPr lang="en-US" dirty="0">
                <a:solidFill>
                  <a:srgbClr val="FF6600"/>
                </a:solidFill>
                <a:latin typeface="Geneva"/>
                <a:cs typeface="Geneva"/>
              </a:endParaRPr>
            </a:p>
          </p:txBody>
        </p:sp>
      </p:grpSp>
      <p:sp>
        <p:nvSpPr>
          <p:cNvPr id="29" name="Text Box 40"/>
          <p:cNvSpPr txBox="1">
            <a:spLocks noChangeArrowheads="1"/>
          </p:cNvSpPr>
          <p:nvPr/>
        </p:nvSpPr>
        <p:spPr bwMode="auto">
          <a:xfrm>
            <a:off x="920278" y="1552632"/>
            <a:ext cx="2697824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Blue Straggler Mass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46320" y="4744720"/>
            <a:ext cx="1062272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Photometric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5867952" y="4602481"/>
            <a:ext cx="390608" cy="2961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Multiply 25"/>
          <p:cNvSpPr>
            <a:spLocks noChangeAspect="1"/>
          </p:cNvSpPr>
          <p:nvPr/>
        </p:nvSpPr>
        <p:spPr bwMode="auto">
          <a:xfrm>
            <a:off x="6289040" y="4399280"/>
            <a:ext cx="182880" cy="371856"/>
          </a:xfrm>
          <a:prstGeom prst="mathMultiply">
            <a:avLst/>
          </a:prstGeom>
          <a:solidFill>
            <a:srgbClr val="0000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1E25DA"/>
              </a:solidFill>
              <a:effectLst/>
              <a:latin typeface="Times" pitchFamily="-112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746240" y="2346960"/>
            <a:ext cx="1287289" cy="957421"/>
            <a:chOff x="6746240" y="2346960"/>
            <a:chExt cx="1287289" cy="957421"/>
          </a:xfrm>
        </p:grpSpPr>
        <p:sp>
          <p:nvSpPr>
            <p:cNvPr id="23" name="TextBox 22"/>
            <p:cNvSpPr txBox="1"/>
            <p:nvPr/>
          </p:nvSpPr>
          <p:spPr>
            <a:xfrm>
              <a:off x="7061200" y="2346960"/>
              <a:ext cx="972329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Dynamical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746240" y="3058160"/>
              <a:ext cx="595035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1E25DA"/>
                  </a:solidFill>
                  <a:latin typeface="Geneva"/>
                  <a:cs typeface="Geneva"/>
                </a:rPr>
                <a:t>1.5 M</a:t>
              </a:r>
              <a:r>
                <a:rPr lang="en-US" sz="1000" baseline="-25000" dirty="0" smtClean="0">
                  <a:solidFill>
                    <a:srgbClr val="1E25DA"/>
                  </a:solidFill>
                  <a:latin typeface="Geneva"/>
                  <a:cs typeface="Geneva"/>
                </a:rPr>
                <a:t>o</a:t>
              </a:r>
              <a:endParaRPr lang="en-US" sz="1000" baseline="-25000" dirty="0">
                <a:solidFill>
                  <a:srgbClr val="1E25DA"/>
                </a:solidFill>
                <a:latin typeface="Geneva"/>
                <a:cs typeface="Geneva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 bwMode="auto">
            <a:xfrm rot="5400000">
              <a:off x="7183121" y="2743199"/>
              <a:ext cx="355599" cy="23368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3" name="Oval 32"/>
          <p:cNvSpPr/>
          <p:nvPr/>
        </p:nvSpPr>
        <p:spPr bwMode="auto">
          <a:xfrm>
            <a:off x="6439592" y="4005161"/>
            <a:ext cx="108857" cy="117928"/>
          </a:xfrm>
          <a:prstGeom prst="ellipse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70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V="1">
            <a:off x="6915150" y="5405438"/>
            <a:ext cx="2184400" cy="1419225"/>
          </a:xfrm>
          <a:prstGeom prst="rect">
            <a:avLst/>
          </a:prstGeom>
          <a:noFill/>
        </p:spPr>
      </p:pic>
      <p:pic>
        <p:nvPicPr>
          <p:cNvPr id="456721" name="Picture 17" descr="n18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" y="5286375"/>
            <a:ext cx="1543050" cy="1543050"/>
          </a:xfrm>
          <a:prstGeom prst="rect">
            <a:avLst/>
          </a:prstGeom>
          <a:noFill/>
        </p:spPr>
      </p:pic>
      <p:sp>
        <p:nvSpPr>
          <p:cNvPr id="19" name="Rectangle 16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NGC 188 Blue Stragglers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42357" y="1165135"/>
            <a:ext cx="6652673" cy="3934410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Hard binary frequency           76%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Typical orbital period      ≈ 1000 days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Typical secondary mass       0.5 M</a:t>
            </a:r>
            <a:r>
              <a:rPr lang="en-US" sz="2800" baseline="-25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o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Rapidly rotating (modestly)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Bimodal spatial distribution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Dynamical mass &lt;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Evolution track mass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24"/>
          <p:cNvSpPr>
            <a:spLocks noChangeArrowheads="1"/>
          </p:cNvSpPr>
          <p:nvPr/>
        </p:nvSpPr>
        <p:spPr bwMode="auto">
          <a:xfrm>
            <a:off x="5329767" y="4474635"/>
            <a:ext cx="635000" cy="596900"/>
          </a:xfrm>
          <a:prstGeom prst="ellipse">
            <a:avLst/>
          </a:prstGeom>
          <a:solidFill>
            <a:schemeClr val="accent4">
              <a:alpha val="39999"/>
            </a:schemeClr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2" name="Picture 31" descr="NGC188.elogP.MSB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53333"/>
              <a:stretch>
                <a:fillRect/>
              </a:stretch>
            </p:blipFill>
          </mc:Choice>
          <mc:Fallback>
            <p:blipFill>
              <a:blip r:embed="rId4"/>
              <a:srcRect l="53333"/>
              <a:stretch>
                <a:fillRect/>
              </a:stretch>
            </p:blipFill>
          </mc:Fallback>
        </mc:AlternateContent>
        <p:spPr>
          <a:xfrm>
            <a:off x="4876769" y="2203704"/>
            <a:ext cx="4267231" cy="304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7" name="Picture 36" descr="Latham2007_M67BS_elogP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93039" y="1148080"/>
            <a:ext cx="4263019" cy="2829656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556034" y="1244376"/>
            <a:ext cx="13022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/>
                <a:cs typeface="Optima"/>
              </a:rPr>
              <a:t>M67</a:t>
            </a:r>
          </a:p>
          <a:p>
            <a:r>
              <a:rPr lang="en-US" sz="1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/>
                <a:cs typeface="Optima"/>
              </a:rPr>
              <a:t>(Latham 2007)</a:t>
            </a:r>
            <a:endParaRPr lang="en-US" sz="14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Optima"/>
              <a:cs typeface="Optima"/>
            </a:endParaRPr>
          </a:p>
        </p:txBody>
      </p:sp>
      <p:pic>
        <p:nvPicPr>
          <p:cNvPr id="42" name="Picture 41" descr="Carney2001_fieldBS_elogP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213360" y="4053840"/>
            <a:ext cx="4257039" cy="2756037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4576354" y="5942111"/>
            <a:ext cx="17114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/>
                <a:cs typeface="Optima"/>
              </a:rPr>
              <a:t>Field</a:t>
            </a:r>
          </a:p>
          <a:p>
            <a:r>
              <a:rPr lang="en-US" sz="1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/>
                <a:cs typeface="Optima"/>
              </a:rPr>
              <a:t>(Carney et al. 2001)</a:t>
            </a:r>
            <a:endParaRPr lang="en-US" sz="14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Optima"/>
              <a:cs typeface="Optima"/>
            </a:endParaRPr>
          </a:p>
        </p:txBody>
      </p:sp>
      <p:sp>
        <p:nvSpPr>
          <p:cNvPr id="23" name="Rectangle 16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Blue Stragglers in Old Populations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61794" y="5338856"/>
            <a:ext cx="17315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/>
                <a:cs typeface="Optima"/>
              </a:rPr>
              <a:t>NGC 188</a:t>
            </a:r>
            <a:endParaRPr lang="en-US" sz="14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Optima"/>
              <a:cs typeface="Opti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6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NGC 188 Blue Stragglers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232445"/>
            <a:ext cx="9144000" cy="707886"/>
          </a:xfrm>
          <a:prstGeom prst="rect">
            <a:avLst/>
          </a:prstGeom>
          <a:solidFill>
            <a:srgbClr val="EDE95C"/>
          </a:solidFill>
        </p:spPr>
        <p:txBody>
          <a:bodyPr wrap="square" rIns="274320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  <a:latin typeface="Optima"/>
                <a:cs typeface="Optima"/>
              </a:rPr>
              <a:t>How To Make Long-</a:t>
            </a:r>
            <a:r>
              <a:rPr lang="en-US" sz="4000" b="1" i="1" dirty="0" smtClean="0">
                <a:solidFill>
                  <a:srgbClr val="0000FF"/>
                </a:solidFill>
                <a:latin typeface="Optima"/>
                <a:cs typeface="Optima"/>
              </a:rPr>
              <a:t>P</a:t>
            </a:r>
            <a:r>
              <a:rPr lang="en-US" sz="4000" b="1" dirty="0" smtClean="0">
                <a:solidFill>
                  <a:srgbClr val="0000FF"/>
                </a:solidFill>
                <a:latin typeface="Optima"/>
                <a:cs typeface="Optima"/>
              </a:rPr>
              <a:t> Blue Stragglers </a:t>
            </a:r>
            <a:endParaRPr lang="en-US" sz="4000" b="1" dirty="0">
              <a:solidFill>
                <a:srgbClr val="0000FF"/>
              </a:solidFill>
              <a:latin typeface="Optima"/>
              <a:cs typeface="Optima"/>
            </a:endParaRPr>
          </a:p>
        </p:txBody>
      </p:sp>
      <p:sp>
        <p:nvSpPr>
          <p:cNvPr id="10" name="TextBox 25"/>
          <p:cNvSpPr txBox="1">
            <a:spLocks noChangeArrowheads="1"/>
          </p:cNvSpPr>
          <p:nvPr/>
        </p:nvSpPr>
        <p:spPr bwMode="auto">
          <a:xfrm>
            <a:off x="1308100" y="2052555"/>
            <a:ext cx="1673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ea typeface="Optima" charset="0"/>
                <a:cs typeface="Optima" charset="0"/>
              </a:rPr>
              <a:t>Hypothesis</a:t>
            </a:r>
          </a:p>
        </p:txBody>
      </p:sp>
      <p:sp>
        <p:nvSpPr>
          <p:cNvPr id="11" name="TextBox 26"/>
          <p:cNvSpPr txBox="1">
            <a:spLocks noChangeArrowheads="1"/>
          </p:cNvSpPr>
          <p:nvPr/>
        </p:nvSpPr>
        <p:spPr bwMode="auto">
          <a:xfrm>
            <a:off x="5384800" y="2103355"/>
            <a:ext cx="22034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ea typeface="Optima" charset="0"/>
                <a:cs typeface="Optima" charset="0"/>
              </a:rPr>
              <a:t>Secondary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ea typeface="Optima" charset="0"/>
                <a:cs typeface="Optima" charset="0"/>
              </a:rPr>
              <a:t>Star</a:t>
            </a:r>
          </a:p>
        </p:txBody>
      </p:sp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482600" y="3704040"/>
            <a:ext cx="33385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ea typeface="Optima" charset="0"/>
                <a:cs typeface="Optima" charset="0"/>
              </a:rPr>
              <a:t>McCrea (1964), Chen &amp; Han (2008), etc.</a:t>
            </a:r>
          </a:p>
        </p:txBody>
      </p:sp>
      <p:grpSp>
        <p:nvGrpSpPr>
          <p:cNvPr id="28" name="Group 48"/>
          <p:cNvGrpSpPr/>
          <p:nvPr/>
        </p:nvGrpSpPr>
        <p:grpSpPr>
          <a:xfrm>
            <a:off x="482600" y="4105360"/>
            <a:ext cx="8305800" cy="1360260"/>
            <a:chOff x="482600" y="3973280"/>
            <a:chExt cx="8305800" cy="1360260"/>
          </a:xfrm>
        </p:grpSpPr>
        <p:grpSp>
          <p:nvGrpSpPr>
            <p:cNvPr id="29" name="Group 29"/>
            <p:cNvGrpSpPr>
              <a:grpSpLocks/>
            </p:cNvGrpSpPr>
            <p:nvPr/>
          </p:nvGrpSpPr>
          <p:grpSpPr bwMode="auto">
            <a:xfrm>
              <a:off x="939800" y="3973280"/>
              <a:ext cx="7848600" cy="1168400"/>
              <a:chOff x="939800" y="3683000"/>
              <a:chExt cx="7848600" cy="1168400"/>
            </a:xfrm>
          </p:grpSpPr>
          <p:grpSp>
            <p:nvGrpSpPr>
              <p:cNvPr id="31" name="Group 30"/>
              <p:cNvGrpSpPr>
                <a:grpSpLocks noChangeAspect="1"/>
              </p:cNvGrpSpPr>
              <p:nvPr/>
            </p:nvGrpSpPr>
            <p:grpSpPr bwMode="auto">
              <a:xfrm>
                <a:off x="939800" y="3683000"/>
                <a:ext cx="3810000" cy="1092200"/>
                <a:chOff x="3040" y="1496"/>
                <a:chExt cx="2456" cy="817"/>
              </a:xfrm>
            </p:grpSpPr>
            <p:sp>
              <p:nvSpPr>
                <p:cNvPr id="36" name="AutoShape 22"/>
                <p:cNvSpPr>
                  <a:spLocks noChangeArrowheads="1"/>
                </p:cNvSpPr>
                <p:nvPr/>
              </p:nvSpPr>
              <p:spPr bwMode="auto">
                <a:xfrm>
                  <a:off x="3040" y="1496"/>
                  <a:ext cx="1607" cy="817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4">
                    <a:alpha val="65097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" name="Rectangle 23"/>
                <p:cNvSpPr>
                  <a:spLocks noChangeArrowheads="1"/>
                </p:cNvSpPr>
                <p:nvPr/>
              </p:nvSpPr>
              <p:spPr bwMode="auto">
                <a:xfrm>
                  <a:off x="3072" y="1544"/>
                  <a:ext cx="2424" cy="7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342900" indent="-342900" eaLnBrk="1" hangingPunct="1">
                    <a:spcBef>
                      <a:spcPct val="5000"/>
                    </a:spcBef>
                    <a:buClr>
                      <a:schemeClr val="accent1"/>
                    </a:buClr>
                  </a:pPr>
                  <a:r>
                    <a:rPr lang="en-US" sz="2400" dirty="0">
                      <a:solidFill>
                        <a:srgbClr val="FFFF00"/>
                      </a:solidFill>
                      <a:latin typeface="Optima" charset="0"/>
                    </a:rPr>
                    <a:t>Collision during </a:t>
                  </a:r>
                </a:p>
                <a:p>
                  <a:pPr marL="342900" indent="-342900" eaLnBrk="1" hangingPunct="1">
                    <a:spcBef>
                      <a:spcPct val="5000"/>
                    </a:spcBef>
                    <a:buClr>
                      <a:schemeClr val="accent1"/>
                    </a:buClr>
                  </a:pPr>
                  <a:r>
                    <a:rPr lang="en-US" sz="2400" dirty="0">
                      <a:solidFill>
                        <a:srgbClr val="FFFF00"/>
                      </a:solidFill>
                      <a:latin typeface="Optima" charset="0"/>
                    </a:rPr>
                    <a:t>binary encounter</a:t>
                  </a:r>
                </a:p>
              </p:txBody>
            </p:sp>
          </p:grpSp>
          <p:sp>
            <p:nvSpPr>
              <p:cNvPr id="32" name="Right Arrow 18"/>
              <p:cNvSpPr>
                <a:spLocks noChangeAspect="1" noChangeArrowheads="1"/>
              </p:cNvSpPr>
              <p:nvPr/>
            </p:nvSpPr>
            <p:spPr bwMode="auto">
              <a:xfrm>
                <a:off x="3886200" y="3886200"/>
                <a:ext cx="1181100" cy="584200"/>
              </a:xfrm>
              <a:prstGeom prst="rightArrow">
                <a:avLst>
                  <a:gd name="adj1" fmla="val 50000"/>
                  <a:gd name="adj2" fmla="val 50001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3" name="Group 24"/>
              <p:cNvGrpSpPr>
                <a:grpSpLocks noChangeAspect="1"/>
              </p:cNvGrpSpPr>
              <p:nvPr/>
            </p:nvGrpSpPr>
            <p:grpSpPr bwMode="auto">
              <a:xfrm>
                <a:off x="5168900" y="3860800"/>
                <a:ext cx="3619500" cy="990600"/>
                <a:chOff x="344" y="1496"/>
                <a:chExt cx="2456" cy="624"/>
              </a:xfrm>
            </p:grpSpPr>
            <p:sp>
              <p:nvSpPr>
                <p:cNvPr id="34" name="AutoShape 20"/>
                <p:cNvSpPr>
                  <a:spLocks noChangeArrowheads="1"/>
                </p:cNvSpPr>
                <p:nvPr/>
              </p:nvSpPr>
              <p:spPr bwMode="auto">
                <a:xfrm>
                  <a:off x="344" y="1496"/>
                  <a:ext cx="1999" cy="448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4">
                    <a:alpha val="65097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" name="Rectangle 21"/>
                <p:cNvSpPr>
                  <a:spLocks noChangeArrowheads="1"/>
                </p:cNvSpPr>
                <p:nvPr/>
              </p:nvSpPr>
              <p:spPr bwMode="auto">
                <a:xfrm>
                  <a:off x="376" y="1544"/>
                  <a:ext cx="2424" cy="5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342900" indent="-342900" eaLnBrk="1" hangingPunct="1">
                    <a:spcBef>
                      <a:spcPct val="5000"/>
                    </a:spcBef>
                    <a:buClr>
                      <a:schemeClr val="accent1"/>
                    </a:buClr>
                  </a:pPr>
                  <a:r>
                    <a:rPr lang="en-US" sz="2400" dirty="0">
                      <a:solidFill>
                        <a:srgbClr val="FFFF00"/>
                      </a:solidFill>
                      <a:latin typeface="Optima" charset="0"/>
                    </a:rPr>
                    <a:t>Main-sequence </a:t>
                  </a:r>
                  <a:r>
                    <a:rPr lang="en-US" sz="2400" dirty="0" smtClean="0">
                      <a:solidFill>
                        <a:srgbClr val="FFFF00"/>
                      </a:solidFill>
                      <a:latin typeface="Optima" charset="0"/>
                    </a:rPr>
                    <a:t>star</a:t>
                  </a:r>
                  <a:endParaRPr lang="en-US" sz="1600" dirty="0">
                    <a:solidFill>
                      <a:srgbClr val="FFFF00"/>
                    </a:solidFill>
                    <a:latin typeface="Optima" charset="0"/>
                  </a:endParaRPr>
                </a:p>
              </p:txBody>
            </p:sp>
          </p:grpSp>
        </p:grpSp>
        <p:sp>
          <p:nvSpPr>
            <p:cNvPr id="30" name="TextBox 9"/>
            <p:cNvSpPr txBox="1">
              <a:spLocks noChangeArrowheads="1"/>
            </p:cNvSpPr>
            <p:nvPr/>
          </p:nvSpPr>
          <p:spPr bwMode="auto">
            <a:xfrm>
              <a:off x="482600" y="5025565"/>
              <a:ext cx="3348038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Optima" charset="0"/>
                  <a:ea typeface="Optima" charset="0"/>
                  <a:cs typeface="Optima" charset="0"/>
                </a:rPr>
                <a:t>Leonard (1996), Leigh &amp; Sills (2011), etc</a:t>
              </a:r>
              <a:r>
                <a:rPr lang="en-US" sz="1400" dirty="0">
                  <a:solidFill>
                    <a:srgbClr val="000000"/>
                  </a:solidFill>
                  <a:latin typeface="Optima" charset="0"/>
                  <a:ea typeface="Optima" charset="0"/>
                  <a:cs typeface="Optima" charset="0"/>
                </a:rPr>
                <a:t>.</a:t>
              </a:r>
            </a:p>
          </p:txBody>
        </p:sp>
      </p:grpSp>
      <p:grpSp>
        <p:nvGrpSpPr>
          <p:cNvPr id="38" name="Group 49"/>
          <p:cNvGrpSpPr/>
          <p:nvPr/>
        </p:nvGrpSpPr>
        <p:grpSpPr>
          <a:xfrm>
            <a:off x="152400" y="5509980"/>
            <a:ext cx="8636000" cy="1313090"/>
            <a:chOff x="152400" y="5509980"/>
            <a:chExt cx="8636000" cy="1313090"/>
          </a:xfrm>
        </p:grpSpPr>
        <p:grpSp>
          <p:nvGrpSpPr>
            <p:cNvPr id="39" name="Group 30"/>
            <p:cNvGrpSpPr>
              <a:grpSpLocks/>
            </p:cNvGrpSpPr>
            <p:nvPr/>
          </p:nvGrpSpPr>
          <p:grpSpPr bwMode="auto">
            <a:xfrm>
              <a:off x="152400" y="5509980"/>
              <a:ext cx="8636000" cy="1193800"/>
              <a:chOff x="152400" y="5219700"/>
              <a:chExt cx="8636000" cy="1193800"/>
            </a:xfrm>
          </p:grpSpPr>
          <p:grpSp>
            <p:nvGrpSpPr>
              <p:cNvPr id="41" name="Group 24"/>
              <p:cNvGrpSpPr>
                <a:grpSpLocks noChangeAspect="1"/>
              </p:cNvGrpSpPr>
              <p:nvPr/>
            </p:nvGrpSpPr>
            <p:grpSpPr bwMode="auto">
              <a:xfrm>
                <a:off x="152400" y="5219700"/>
                <a:ext cx="3327451" cy="1041400"/>
                <a:chOff x="344" y="1496"/>
                <a:chExt cx="2153" cy="656"/>
              </a:xfrm>
            </p:grpSpPr>
            <p:sp>
              <p:nvSpPr>
                <p:cNvPr id="46" name="AutoShape 20"/>
                <p:cNvSpPr>
                  <a:spLocks noChangeArrowheads="1"/>
                </p:cNvSpPr>
                <p:nvPr/>
              </p:nvSpPr>
              <p:spPr bwMode="auto">
                <a:xfrm>
                  <a:off x="344" y="1496"/>
                  <a:ext cx="2153" cy="656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4">
                    <a:alpha val="65097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" name="Rectangle 21"/>
                <p:cNvSpPr>
                  <a:spLocks noChangeArrowheads="1"/>
                </p:cNvSpPr>
                <p:nvPr/>
              </p:nvSpPr>
              <p:spPr bwMode="auto">
                <a:xfrm>
                  <a:off x="376" y="1544"/>
                  <a:ext cx="2080" cy="5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342900" indent="-342900" algn="ctr" eaLnBrk="1" hangingPunct="1">
                    <a:spcBef>
                      <a:spcPct val="5000"/>
                    </a:spcBef>
                    <a:buClr>
                      <a:schemeClr val="accent1"/>
                    </a:buClr>
                  </a:pPr>
                  <a:r>
                    <a:rPr lang="en-US" sz="2400" dirty="0">
                      <a:solidFill>
                        <a:srgbClr val="FFFF00"/>
                      </a:solidFill>
                      <a:latin typeface="Optima" charset="0"/>
                    </a:rPr>
                    <a:t>Kozai-driven merger </a:t>
                  </a:r>
                </a:p>
                <a:p>
                  <a:pPr marL="342900" indent="-342900" algn="ctr" eaLnBrk="1" hangingPunct="1">
                    <a:spcBef>
                      <a:spcPct val="5000"/>
                    </a:spcBef>
                    <a:buClr>
                      <a:schemeClr val="accent1"/>
                    </a:buClr>
                  </a:pPr>
                  <a:r>
                    <a:rPr lang="en-US" sz="2400" dirty="0">
                      <a:solidFill>
                        <a:srgbClr val="FFFF00"/>
                      </a:solidFill>
                      <a:latin typeface="Optima" charset="0"/>
                    </a:rPr>
                    <a:t>of close binary in triple</a:t>
                  </a:r>
                </a:p>
              </p:txBody>
            </p:sp>
          </p:grpSp>
          <p:sp>
            <p:nvSpPr>
              <p:cNvPr id="42" name="Right Arrow 19"/>
              <p:cNvSpPr>
                <a:spLocks noChangeAspect="1" noChangeArrowheads="1"/>
              </p:cNvSpPr>
              <p:nvPr/>
            </p:nvSpPr>
            <p:spPr bwMode="auto">
              <a:xfrm>
                <a:off x="3873500" y="5461000"/>
                <a:ext cx="1181100" cy="584200"/>
              </a:xfrm>
              <a:prstGeom prst="rightArrow">
                <a:avLst>
                  <a:gd name="adj1" fmla="val 50000"/>
                  <a:gd name="adj2" fmla="val 50001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43" name="Group 27"/>
              <p:cNvGrpSpPr>
                <a:grpSpLocks noChangeAspect="1"/>
              </p:cNvGrpSpPr>
              <p:nvPr/>
            </p:nvGrpSpPr>
            <p:grpSpPr bwMode="auto">
              <a:xfrm>
                <a:off x="5168900" y="5422900"/>
                <a:ext cx="3619500" cy="990600"/>
                <a:chOff x="344" y="1496"/>
                <a:chExt cx="2456" cy="624"/>
              </a:xfrm>
            </p:grpSpPr>
            <p:sp>
              <p:nvSpPr>
                <p:cNvPr id="44" name="AutoShape 20"/>
                <p:cNvSpPr>
                  <a:spLocks noChangeArrowheads="1"/>
                </p:cNvSpPr>
                <p:nvPr/>
              </p:nvSpPr>
              <p:spPr bwMode="auto">
                <a:xfrm>
                  <a:off x="344" y="1496"/>
                  <a:ext cx="1999" cy="448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4">
                    <a:alpha val="65097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" name="Rectangle 21"/>
                <p:cNvSpPr>
                  <a:spLocks noChangeArrowheads="1"/>
                </p:cNvSpPr>
                <p:nvPr/>
              </p:nvSpPr>
              <p:spPr bwMode="auto">
                <a:xfrm>
                  <a:off x="376" y="1544"/>
                  <a:ext cx="2424" cy="5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342900" indent="-342900" eaLnBrk="1" hangingPunct="1">
                    <a:spcBef>
                      <a:spcPct val="5000"/>
                    </a:spcBef>
                    <a:buClr>
                      <a:schemeClr val="accent1"/>
                    </a:buClr>
                  </a:pPr>
                  <a:r>
                    <a:rPr lang="en-US" sz="2400" dirty="0">
                      <a:solidFill>
                        <a:srgbClr val="FFFF00"/>
                      </a:solidFill>
                      <a:latin typeface="Optima" charset="0"/>
                    </a:rPr>
                    <a:t>Main-sequence </a:t>
                  </a:r>
                  <a:r>
                    <a:rPr lang="en-US" sz="2400" dirty="0" smtClean="0">
                      <a:solidFill>
                        <a:srgbClr val="FFFF00"/>
                      </a:solidFill>
                      <a:latin typeface="Optima" charset="0"/>
                    </a:rPr>
                    <a:t>star</a:t>
                  </a:r>
                  <a:endParaRPr lang="en-US" sz="1600" dirty="0">
                    <a:solidFill>
                      <a:srgbClr val="FFFF00"/>
                    </a:solidFill>
                    <a:latin typeface="Optima" charset="0"/>
                  </a:endParaRPr>
                </a:p>
              </p:txBody>
            </p:sp>
          </p:grpSp>
        </p:grpSp>
        <p:sp>
          <p:nvSpPr>
            <p:cNvPr id="40" name="TextBox 9"/>
            <p:cNvSpPr txBox="1">
              <a:spLocks noChangeArrowheads="1"/>
            </p:cNvSpPr>
            <p:nvPr/>
          </p:nvSpPr>
          <p:spPr bwMode="auto">
            <a:xfrm>
              <a:off x="433615" y="6515095"/>
              <a:ext cx="3392488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 err="1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Optima" charset="0"/>
                  <a:ea typeface="Optima" charset="0"/>
                  <a:cs typeface="Optima" charset="0"/>
                </a:rPr>
                <a:t>Ivanova</a:t>
              </a:r>
              <a:r>
                <a:rPr lang="en-US" sz="1400" dirty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Optima" charset="0"/>
                  <a:ea typeface="Optima" charset="0"/>
                  <a:cs typeface="Optima" charset="0"/>
                </a:rPr>
                <a:t> (2008), </a:t>
              </a:r>
              <a:r>
                <a:rPr lang="en-US" sz="1400" dirty="0" err="1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Optima" charset="0"/>
                  <a:ea typeface="Optima" charset="0"/>
                  <a:cs typeface="Optima" charset="0"/>
                </a:rPr>
                <a:t>Perets</a:t>
              </a:r>
              <a:r>
                <a:rPr lang="en-US" sz="1400" dirty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Optima" charset="0"/>
                  <a:ea typeface="Optima" charset="0"/>
                  <a:cs typeface="Optima" charset="0"/>
                </a:rPr>
                <a:t> &amp; </a:t>
              </a:r>
              <a:r>
                <a:rPr lang="en-US" sz="1400" dirty="0" err="1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Optima" charset="0"/>
                  <a:ea typeface="Optima" charset="0"/>
                  <a:cs typeface="Optima" charset="0"/>
                </a:rPr>
                <a:t>Fabrycky</a:t>
              </a:r>
              <a:r>
                <a:rPr lang="en-US" sz="1400" dirty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Optima" charset="0"/>
                  <a:ea typeface="Optima" charset="0"/>
                  <a:cs typeface="Optima" charset="0"/>
                </a:rPr>
                <a:t> (2009</a:t>
              </a:r>
              <a:r>
                <a:rPr lang="en-US" sz="1400" dirty="0">
                  <a:solidFill>
                    <a:srgbClr val="000000"/>
                  </a:solidFill>
                  <a:latin typeface="Optima" charset="0"/>
                  <a:ea typeface="Optima" charset="0"/>
                  <a:cs typeface="Optima" charset="0"/>
                </a:rPr>
                <a:t>) </a:t>
              </a:r>
            </a:p>
          </p:txBody>
        </p:sp>
      </p:grpSp>
      <p:grpSp>
        <p:nvGrpSpPr>
          <p:cNvPr id="53" name="Group 28"/>
          <p:cNvGrpSpPr>
            <a:grpSpLocks/>
          </p:cNvGrpSpPr>
          <p:nvPr/>
        </p:nvGrpSpPr>
        <p:grpSpPr bwMode="auto">
          <a:xfrm>
            <a:off x="1144210" y="2766780"/>
            <a:ext cx="7797800" cy="1155700"/>
            <a:chOff x="1016000" y="2324100"/>
            <a:chExt cx="7797800" cy="1155700"/>
          </a:xfrm>
        </p:grpSpPr>
        <p:grpSp>
          <p:nvGrpSpPr>
            <p:cNvPr id="55" name="Group 24"/>
            <p:cNvGrpSpPr>
              <a:grpSpLocks noChangeAspect="1"/>
            </p:cNvGrpSpPr>
            <p:nvPr/>
          </p:nvGrpSpPr>
          <p:grpSpPr bwMode="auto">
            <a:xfrm>
              <a:off x="1016000" y="2324100"/>
              <a:ext cx="3619499" cy="990600"/>
              <a:chOff x="344" y="1496"/>
              <a:chExt cx="2456" cy="624"/>
            </a:xfrm>
          </p:grpSpPr>
          <p:sp>
            <p:nvSpPr>
              <p:cNvPr id="60" name="AutoShape 20"/>
              <p:cNvSpPr>
                <a:spLocks noChangeArrowheads="1"/>
              </p:cNvSpPr>
              <p:nvPr/>
            </p:nvSpPr>
            <p:spPr bwMode="auto">
              <a:xfrm>
                <a:off x="344" y="1496"/>
                <a:ext cx="1604" cy="624"/>
              </a:xfrm>
              <a:prstGeom prst="roundRect">
                <a:avLst>
                  <a:gd name="adj" fmla="val 16667"/>
                </a:avLst>
              </a:prstGeom>
              <a:solidFill>
                <a:schemeClr val="accent4">
                  <a:alpha val="65097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Rectangle 21"/>
              <p:cNvSpPr>
                <a:spLocks noChangeArrowheads="1"/>
              </p:cNvSpPr>
              <p:nvPr/>
            </p:nvSpPr>
            <p:spPr bwMode="auto">
              <a:xfrm>
                <a:off x="376" y="1544"/>
                <a:ext cx="2424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342900" indent="-342900" eaLnBrk="1" hangingPunct="1">
                  <a:spcBef>
                    <a:spcPct val="5000"/>
                  </a:spcBef>
                  <a:buClr>
                    <a:schemeClr val="accent1"/>
                  </a:buClr>
                </a:pPr>
                <a:r>
                  <a:rPr lang="en-US" sz="2400" dirty="0">
                    <a:solidFill>
                      <a:srgbClr val="FFFF00"/>
                    </a:solidFill>
                    <a:latin typeface="Optima" charset="0"/>
                  </a:rPr>
                  <a:t>Mass transfer </a:t>
                </a:r>
              </a:p>
              <a:p>
                <a:pPr marL="342900" indent="-342900" eaLnBrk="1" hangingPunct="1">
                  <a:spcBef>
                    <a:spcPct val="5000"/>
                  </a:spcBef>
                  <a:buClr>
                    <a:schemeClr val="accent1"/>
                  </a:buClr>
                </a:pPr>
                <a:r>
                  <a:rPr lang="en-US" sz="1600" dirty="0">
                    <a:solidFill>
                      <a:srgbClr val="FFFF00"/>
                    </a:solidFill>
                    <a:latin typeface="Optima" charset="0"/>
                  </a:rPr>
                  <a:t>   (Case C – AGB)</a:t>
                </a:r>
              </a:p>
            </p:txBody>
          </p:sp>
        </p:grpSp>
        <p:sp>
          <p:nvSpPr>
            <p:cNvPr id="56" name="Right Arrow 20"/>
            <p:cNvSpPr>
              <a:spLocks noChangeAspect="1" noChangeArrowheads="1"/>
            </p:cNvSpPr>
            <p:nvPr/>
          </p:nvSpPr>
          <p:spPr bwMode="auto">
            <a:xfrm>
              <a:off x="3804920" y="2451100"/>
              <a:ext cx="1181100" cy="584200"/>
            </a:xfrm>
            <a:prstGeom prst="rightArrow">
              <a:avLst>
                <a:gd name="adj1" fmla="val 50000"/>
                <a:gd name="adj2" fmla="val 5000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7" name="Group 24"/>
            <p:cNvGrpSpPr>
              <a:grpSpLocks noChangeAspect="1"/>
            </p:cNvGrpSpPr>
            <p:nvPr/>
          </p:nvGrpSpPr>
          <p:grpSpPr bwMode="auto">
            <a:xfrm>
              <a:off x="5194300" y="2489200"/>
              <a:ext cx="3619500" cy="990600"/>
              <a:chOff x="344" y="1496"/>
              <a:chExt cx="2456" cy="624"/>
            </a:xfrm>
          </p:grpSpPr>
          <p:sp>
            <p:nvSpPr>
              <p:cNvPr id="58" name="AutoShape 20"/>
              <p:cNvSpPr>
                <a:spLocks noChangeArrowheads="1"/>
              </p:cNvSpPr>
              <p:nvPr/>
            </p:nvSpPr>
            <p:spPr bwMode="auto">
              <a:xfrm>
                <a:off x="344" y="1496"/>
                <a:ext cx="1827" cy="448"/>
              </a:xfrm>
              <a:prstGeom prst="roundRect">
                <a:avLst>
                  <a:gd name="adj" fmla="val 16667"/>
                </a:avLst>
              </a:prstGeom>
              <a:solidFill>
                <a:schemeClr val="accent4">
                  <a:alpha val="65097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Rectangle 21"/>
              <p:cNvSpPr>
                <a:spLocks noChangeArrowheads="1"/>
              </p:cNvSpPr>
              <p:nvPr/>
            </p:nvSpPr>
            <p:spPr bwMode="auto">
              <a:xfrm>
                <a:off x="376" y="1544"/>
                <a:ext cx="2424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342900" indent="-342900" eaLnBrk="1" hangingPunct="1">
                  <a:spcBef>
                    <a:spcPct val="5000"/>
                  </a:spcBef>
                  <a:buClr>
                    <a:schemeClr val="accent1"/>
                  </a:buClr>
                </a:pPr>
                <a:r>
                  <a:rPr lang="en-US" sz="2400" dirty="0">
                    <a:solidFill>
                      <a:srgbClr val="FFFF00"/>
                    </a:solidFill>
                    <a:latin typeface="Optima" charset="0"/>
                  </a:rPr>
                  <a:t>C/O white dwarf</a:t>
                </a:r>
                <a:endParaRPr lang="en-US" sz="1600" dirty="0">
                  <a:solidFill>
                    <a:srgbClr val="FFFF00"/>
                  </a:solidFill>
                  <a:latin typeface="Optima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6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NGC 188 Blue Stragglers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93433" y="2745619"/>
            <a:ext cx="1701756" cy="150810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Optima"/>
                <a:cs typeface="Optima"/>
              </a:rPr>
              <a:t>Collisions</a:t>
            </a:r>
          </a:p>
          <a:p>
            <a:pPr algn="ctr"/>
            <a:r>
              <a:rPr lang="en-US" sz="1600" dirty="0" smtClean="0">
                <a:solidFill>
                  <a:srgbClr val="FFFF00"/>
                </a:solidFill>
                <a:latin typeface="Optima"/>
                <a:cs typeface="Optima"/>
              </a:rPr>
              <a:t>(from </a:t>
            </a:r>
            <a:r>
              <a:rPr lang="en-US" sz="1600" i="1" dirty="0" smtClean="0">
                <a:solidFill>
                  <a:srgbClr val="FFFF00"/>
                </a:solidFill>
                <a:latin typeface="Optima"/>
                <a:cs typeface="Optima"/>
              </a:rPr>
              <a:t>N</a:t>
            </a:r>
            <a:r>
              <a:rPr lang="en-US" sz="1600" dirty="0" smtClean="0">
                <a:solidFill>
                  <a:srgbClr val="FFFF00"/>
                </a:solidFill>
                <a:latin typeface="Optima"/>
                <a:cs typeface="Optima"/>
              </a:rPr>
              <a:t>-body </a:t>
            </a:r>
          </a:p>
          <a:p>
            <a:pPr algn="ctr"/>
            <a:r>
              <a:rPr lang="en-US" sz="1600" dirty="0" smtClean="0">
                <a:solidFill>
                  <a:srgbClr val="FFFF00"/>
                </a:solidFill>
                <a:latin typeface="Optima"/>
                <a:cs typeface="Optima"/>
              </a:rPr>
              <a:t>model;</a:t>
            </a:r>
          </a:p>
          <a:p>
            <a:pPr algn="ctr"/>
            <a:r>
              <a:rPr lang="en-US" sz="1600" dirty="0" smtClean="0">
                <a:solidFill>
                  <a:srgbClr val="FFFF00"/>
                </a:solidFill>
                <a:latin typeface="Optima"/>
                <a:cs typeface="Optima"/>
              </a:rPr>
              <a:t>Geller, Hurley,</a:t>
            </a:r>
          </a:p>
          <a:p>
            <a:pPr algn="ctr"/>
            <a:r>
              <a:rPr lang="en-US" sz="1600" dirty="0" smtClean="0">
                <a:solidFill>
                  <a:srgbClr val="FFFF00"/>
                </a:solidFill>
                <a:latin typeface="Optima"/>
                <a:cs typeface="Optima"/>
              </a:rPr>
              <a:t>Mathieu 2012)</a:t>
            </a:r>
            <a:endParaRPr lang="en-US" sz="1600" dirty="0">
              <a:solidFill>
                <a:srgbClr val="FFFF00"/>
              </a:solidFill>
              <a:latin typeface="Optima"/>
              <a:cs typeface="Optima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962330" y="2124780"/>
            <a:ext cx="5281084" cy="4400904"/>
            <a:chOff x="1901370" y="2124780"/>
            <a:chExt cx="5281084" cy="4400904"/>
          </a:xfrm>
        </p:grpSpPr>
        <p:pic>
          <p:nvPicPr>
            <p:cNvPr id="48" name="Picture 47" descr="NGC188_M2freq_188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1901370" y="2124780"/>
              <a:ext cx="5281084" cy="4400904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9" name="TextBox 48"/>
            <p:cNvSpPr txBox="1"/>
            <p:nvPr/>
          </p:nvSpPr>
          <p:spPr>
            <a:xfrm>
              <a:off x="5162550" y="6203950"/>
              <a:ext cx="171450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Wingdings"/>
                  <a:ea typeface="Wingdings"/>
                  <a:cs typeface="Wingdings"/>
                </a:rPr>
                <a:t></a:t>
              </a:r>
              <a:endParaRPr lang="en-US" sz="1200" dirty="0"/>
            </a:p>
          </p:txBody>
        </p:sp>
      </p:grpSp>
      <p:cxnSp>
        <p:nvCxnSpPr>
          <p:cNvPr id="50" name="Straight Arrow Connector 49"/>
          <p:cNvCxnSpPr/>
          <p:nvPr/>
        </p:nvCxnSpPr>
        <p:spPr>
          <a:xfrm rot="10800000" flipV="1">
            <a:off x="5963920" y="3535680"/>
            <a:ext cx="1209042" cy="619760"/>
          </a:xfrm>
          <a:prstGeom prst="straightConnector1">
            <a:avLst/>
          </a:prstGeom>
          <a:ln w="28575" cap="rnd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angle 3"/>
          <p:cNvSpPr>
            <a:spLocks noChangeArrowheads="1"/>
          </p:cNvSpPr>
          <p:nvPr/>
        </p:nvSpPr>
        <p:spPr bwMode="auto">
          <a:xfrm>
            <a:off x="0" y="6519446"/>
            <a:ext cx="21487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Geller &amp; Mathieu 2011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0" y="1232445"/>
            <a:ext cx="9144000" cy="707886"/>
          </a:xfrm>
          <a:prstGeom prst="rect">
            <a:avLst/>
          </a:prstGeom>
          <a:solidFill>
            <a:srgbClr val="EDE95C"/>
          </a:solidFill>
        </p:spPr>
        <p:txBody>
          <a:bodyPr wrap="square" rIns="274320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  <a:latin typeface="Optima"/>
                <a:cs typeface="Optima"/>
              </a:rPr>
              <a:t>How To Make Long-</a:t>
            </a:r>
            <a:r>
              <a:rPr lang="en-US" sz="4000" b="1" i="1" dirty="0" smtClean="0">
                <a:solidFill>
                  <a:srgbClr val="0000FF"/>
                </a:solidFill>
                <a:latin typeface="Optima"/>
                <a:cs typeface="Optima"/>
              </a:rPr>
              <a:t>P</a:t>
            </a:r>
            <a:r>
              <a:rPr lang="en-US" sz="4000" b="1" dirty="0" smtClean="0">
                <a:solidFill>
                  <a:srgbClr val="0000FF"/>
                </a:solidFill>
                <a:latin typeface="Optima"/>
                <a:cs typeface="Optima"/>
              </a:rPr>
              <a:t> Blue Stragglers </a:t>
            </a:r>
            <a:endParaRPr lang="en-US" sz="4000" b="1" dirty="0">
              <a:solidFill>
                <a:srgbClr val="0000FF"/>
              </a:solidFill>
              <a:latin typeface="Optima"/>
              <a:cs typeface="Opti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001520" y="2113280"/>
            <a:ext cx="5364480" cy="4341284"/>
            <a:chOff x="1901370" y="2124780"/>
            <a:chExt cx="5281084" cy="4400904"/>
          </a:xfrm>
        </p:grpSpPr>
        <p:pic>
          <p:nvPicPr>
            <p:cNvPr id="14" name="Picture 13" descr="NGC188_M2freq_188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1901370" y="2124780"/>
              <a:ext cx="5281084" cy="4400904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5162550" y="6203950"/>
              <a:ext cx="171450" cy="18720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Wingdings"/>
                  <a:ea typeface="Wingdings"/>
                  <a:cs typeface="Wingdings"/>
                </a:rPr>
                <a:t></a:t>
              </a:r>
              <a:endParaRPr lang="en-US" sz="1200" dirty="0"/>
            </a:p>
          </p:txBody>
        </p:sp>
      </p:grpSp>
      <p:sp>
        <p:nvSpPr>
          <p:cNvPr id="19" name="Rectangle 16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NGC 188 Blue Stragglers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3" name="Rectangle 3"/>
          <p:cNvSpPr>
            <a:spLocks noChangeArrowheads="1"/>
          </p:cNvSpPr>
          <p:nvPr/>
        </p:nvSpPr>
        <p:spPr bwMode="auto">
          <a:xfrm>
            <a:off x="0" y="6519446"/>
            <a:ext cx="20974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Geller &amp; Mathieu 2011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5400000" flipH="1" flipV="1">
            <a:off x="2780683" y="4092558"/>
            <a:ext cx="3186394" cy="1588"/>
          </a:xfrm>
          <a:prstGeom prst="line">
            <a:avLst/>
          </a:prstGeom>
          <a:ln w="101600">
            <a:solidFill>
              <a:srgbClr val="FFFF00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7263" y="2499398"/>
            <a:ext cx="18909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Optima"/>
                <a:cs typeface="Optima"/>
              </a:rPr>
              <a:t>0.55 M</a:t>
            </a:r>
            <a:r>
              <a:rPr lang="en-US" baseline="-250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</a:rPr>
              <a:t></a:t>
            </a:r>
            <a:endParaRPr lang="en-US" baseline="-25000" dirty="0" smtClean="0">
              <a:solidFill>
                <a:srgbClr val="FFFF00"/>
              </a:solidFill>
              <a:latin typeface="Optima"/>
              <a:cs typeface="Optima"/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Optima"/>
                <a:cs typeface="Optima"/>
              </a:rPr>
              <a:t>CO </a:t>
            </a:r>
            <a:r>
              <a:rPr lang="en-US" dirty="0" err="1" smtClean="0">
                <a:solidFill>
                  <a:srgbClr val="FFFF00"/>
                </a:solidFill>
                <a:latin typeface="Optima"/>
                <a:cs typeface="Optima"/>
              </a:rPr>
              <a:t>WDs</a:t>
            </a:r>
            <a:endParaRPr lang="en-US" dirty="0" smtClean="0">
              <a:solidFill>
                <a:srgbClr val="FFFF00"/>
              </a:solidFill>
              <a:latin typeface="Optima"/>
              <a:cs typeface="Optima"/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Optima"/>
                <a:cs typeface="Optima"/>
              </a:rPr>
              <a:t>Case C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Optima"/>
                <a:cs typeface="Optima"/>
              </a:rPr>
              <a:t>mass transfer</a:t>
            </a:r>
            <a:endParaRPr lang="en-US" dirty="0">
              <a:solidFill>
                <a:srgbClr val="FFFF00"/>
              </a:solidFill>
              <a:latin typeface="Optima"/>
              <a:cs typeface="Optima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656080" y="2854960"/>
            <a:ext cx="2545080" cy="6668"/>
          </a:xfrm>
          <a:prstGeom prst="straightConnector1">
            <a:avLst/>
          </a:prstGeom>
          <a:ln w="28575" cap="rnd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1232445"/>
            <a:ext cx="9144000" cy="707886"/>
          </a:xfrm>
          <a:prstGeom prst="rect">
            <a:avLst/>
          </a:prstGeom>
          <a:solidFill>
            <a:srgbClr val="EDE95C"/>
          </a:solidFill>
        </p:spPr>
        <p:txBody>
          <a:bodyPr wrap="square" rIns="274320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  <a:latin typeface="Optima"/>
                <a:cs typeface="Optima"/>
              </a:rPr>
              <a:t>How To Make Long-</a:t>
            </a:r>
            <a:r>
              <a:rPr lang="en-US" sz="4000" b="1" i="1" dirty="0" smtClean="0">
                <a:solidFill>
                  <a:srgbClr val="0000FF"/>
                </a:solidFill>
                <a:latin typeface="Optima"/>
                <a:cs typeface="Optima"/>
              </a:rPr>
              <a:t>P</a:t>
            </a:r>
            <a:r>
              <a:rPr lang="en-US" sz="4000" b="1" dirty="0" smtClean="0">
                <a:solidFill>
                  <a:srgbClr val="0000FF"/>
                </a:solidFill>
                <a:latin typeface="Optima"/>
                <a:cs typeface="Optima"/>
              </a:rPr>
              <a:t> Blue Stragglers </a:t>
            </a:r>
            <a:endParaRPr lang="en-US" sz="4000" b="1" dirty="0">
              <a:solidFill>
                <a:srgbClr val="0000FF"/>
              </a:solidFill>
              <a:latin typeface="Optima"/>
              <a:cs typeface="Opti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188_color_marked_rotated.jpg"/>
          <p:cNvPicPr>
            <a:picLocks noChangeAspect="1"/>
          </p:cNvPicPr>
          <p:nvPr/>
        </p:nvPicPr>
        <p:blipFill>
          <a:blip r:embed="rId4"/>
          <a:srcRect l="12608" t="30142" r="12281" b="12803"/>
          <a:stretch>
            <a:fillRect/>
          </a:stretch>
        </p:blipFill>
        <p:spPr>
          <a:xfrm>
            <a:off x="1657997" y="1290320"/>
            <a:ext cx="6368403" cy="4856480"/>
          </a:xfrm>
          <a:prstGeom prst="rect">
            <a:avLst/>
          </a:prstGeom>
        </p:spPr>
      </p:pic>
      <p:sp>
        <p:nvSpPr>
          <p:cNvPr id="626691" name="Text Box 3"/>
          <p:cNvSpPr txBox="1">
            <a:spLocks noChangeArrowheads="1"/>
          </p:cNvSpPr>
          <p:nvPr/>
        </p:nvSpPr>
        <p:spPr bwMode="auto">
          <a:xfrm>
            <a:off x="649288" y="384175"/>
            <a:ext cx="6128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The Open Star Cluster</a:t>
            </a:r>
            <a:r>
              <a:rPr lang="en-US" sz="2800" dirty="0" smtClean="0">
                <a:solidFill>
                  <a:srgbClr val="FF0000"/>
                </a:solidFill>
              </a:rPr>
              <a:t> NGC 188  (7 </a:t>
            </a:r>
            <a:r>
              <a:rPr lang="en-US" sz="2800" dirty="0" err="1" smtClean="0">
                <a:solidFill>
                  <a:srgbClr val="FF0000"/>
                </a:solidFill>
              </a:rPr>
              <a:t>Gyr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640" y="6273820"/>
            <a:ext cx="2069797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Aaron Geller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7200" y="6243340"/>
            <a:ext cx="2248632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David Latham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NGC188_M2freq_188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143760" y="2159061"/>
            <a:ext cx="5232400" cy="436033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Rectangle 16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NGC 188 Blue Stragglers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3" name="Rectangle 3"/>
          <p:cNvSpPr>
            <a:spLocks noChangeArrowheads="1"/>
          </p:cNvSpPr>
          <p:nvPr/>
        </p:nvSpPr>
        <p:spPr bwMode="auto">
          <a:xfrm>
            <a:off x="0" y="6519446"/>
            <a:ext cx="20974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Geller &amp; Mathieu 2011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694" y="4510782"/>
            <a:ext cx="173308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/>
                <a:cs typeface="Optima"/>
              </a:rPr>
              <a:t>Evolved</a:t>
            </a:r>
          </a:p>
          <a:p>
            <a:pPr algn="ctr"/>
            <a:r>
              <a:rPr lang="en-US" sz="28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/>
                <a:cs typeface="Optima"/>
              </a:rPr>
              <a:t>tertiaries</a:t>
            </a:r>
            <a:endParaRPr lang="en-US" sz="28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Optima"/>
              <a:cs typeface="Optima"/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/>
                <a:cs typeface="Optima"/>
              </a:rPr>
              <a:t>from field  </a:t>
            </a:r>
          </a:p>
          <a:p>
            <a:pPr algn="ctr"/>
            <a:r>
              <a:rPr lang="en-US" sz="1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ea typeface="Optima" charset="0"/>
                <a:cs typeface="Optima" charset="0"/>
              </a:rPr>
              <a:t>(</a:t>
            </a:r>
            <a:r>
              <a:rPr lang="en-US" sz="12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ea typeface="Optima" charset="0"/>
                <a:cs typeface="Optima" charset="0"/>
              </a:rPr>
              <a:t>Tokovinin</a:t>
            </a:r>
            <a:r>
              <a:rPr lang="en-US" sz="1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ea typeface="Optima" charset="0"/>
                <a:cs typeface="Optima" charset="0"/>
              </a:rPr>
              <a:t> 1997, 2008</a:t>
            </a:r>
            <a:r>
              <a:rPr lang="en-US" sz="1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/>
                <a:cs typeface="Optima"/>
              </a:rPr>
              <a:t>)</a:t>
            </a:r>
            <a:endParaRPr lang="en-US" sz="12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Optima"/>
              <a:cs typeface="Optima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808480" y="5252720"/>
            <a:ext cx="1402080" cy="142240"/>
          </a:xfrm>
          <a:prstGeom prst="straightConnector1">
            <a:avLst/>
          </a:prstGeom>
          <a:ln w="28575" cap="rnd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0" y="1232445"/>
            <a:ext cx="9144000" cy="707886"/>
          </a:xfrm>
          <a:prstGeom prst="rect">
            <a:avLst/>
          </a:prstGeom>
          <a:solidFill>
            <a:srgbClr val="EDE95C"/>
          </a:solidFill>
        </p:spPr>
        <p:txBody>
          <a:bodyPr wrap="square" rIns="274320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  <a:latin typeface="Optima"/>
                <a:cs typeface="Optima"/>
              </a:rPr>
              <a:t>How To Make Long-</a:t>
            </a:r>
            <a:r>
              <a:rPr lang="en-US" sz="4000" b="1" i="1" dirty="0" smtClean="0">
                <a:solidFill>
                  <a:srgbClr val="0000FF"/>
                </a:solidFill>
                <a:latin typeface="Optima"/>
                <a:cs typeface="Optima"/>
              </a:rPr>
              <a:t>P</a:t>
            </a:r>
            <a:r>
              <a:rPr lang="en-US" sz="4000" b="1" dirty="0" smtClean="0">
                <a:solidFill>
                  <a:srgbClr val="0000FF"/>
                </a:solidFill>
                <a:latin typeface="Optima"/>
                <a:cs typeface="Optima"/>
              </a:rPr>
              <a:t> Blue Stragglers </a:t>
            </a:r>
            <a:endParaRPr lang="en-US" sz="4000" b="1" dirty="0">
              <a:solidFill>
                <a:srgbClr val="0000FF"/>
              </a:solidFill>
              <a:latin typeface="Optima"/>
              <a:cs typeface="Opti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6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NGC 188 Blue Stragglers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213432"/>
            <a:ext cx="3858381" cy="145432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800285" y="2124780"/>
            <a:ext cx="5281083" cy="4400903"/>
            <a:chOff x="3800285" y="2124780"/>
            <a:chExt cx="5281083" cy="4400903"/>
          </a:xfrm>
        </p:grpSpPr>
        <p:pic>
          <p:nvPicPr>
            <p:cNvPr id="12" name="Picture 11" descr="NGC188_M2freq_188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3800285" y="2124780"/>
              <a:ext cx="5281083" cy="4400903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7067550" y="6216650"/>
              <a:ext cx="171450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Wingdings"/>
                  <a:ea typeface="Wingdings"/>
                  <a:cs typeface="Wingdings"/>
                </a:rPr>
                <a:t></a:t>
              </a:r>
              <a:endParaRPr lang="en-US" sz="1200" dirty="0"/>
            </a:p>
          </p:txBody>
        </p:sp>
      </p:grp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93524" y="2189239"/>
            <a:ext cx="3580190" cy="4366381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2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ea typeface="Optima" charset="0"/>
                <a:cs typeface="Optima" charset="0"/>
              </a:rPr>
              <a:t>One more </a:t>
            </a:r>
            <a:r>
              <a:rPr lang="en-US" sz="2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ea typeface="Optima" charset="0"/>
                <a:cs typeface="Optima" charset="0"/>
              </a:rPr>
              <a:t>constraint</a:t>
            </a:r>
          </a:p>
          <a:p>
            <a:pPr algn="ctr">
              <a:buNone/>
            </a:pPr>
            <a:r>
              <a:rPr lang="en-US" sz="2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ea typeface="Optima" charset="0"/>
                <a:cs typeface="Optima" charset="0"/>
              </a:rPr>
              <a:t>o</a:t>
            </a:r>
            <a:r>
              <a:rPr lang="en-US" sz="2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ea typeface="Optima" charset="0"/>
                <a:cs typeface="Optima" charset="0"/>
              </a:rPr>
              <a:t>n tertiary distribution</a:t>
            </a:r>
            <a:r>
              <a:rPr lang="en-US" sz="2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ea typeface="Optima" charset="0"/>
                <a:cs typeface="Optima" charset="0"/>
              </a:rPr>
              <a:t>:</a:t>
            </a:r>
            <a:endParaRPr lang="en-US" sz="26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Optima" charset="0"/>
              <a:ea typeface="Optima" charset="0"/>
              <a:cs typeface="Optima" charset="0"/>
            </a:endParaRPr>
          </a:p>
          <a:p>
            <a:pPr algn="ctr">
              <a:buNone/>
            </a:pPr>
            <a:r>
              <a:rPr lang="en-US" sz="2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ea typeface="Optima" charset="0"/>
                <a:cs typeface="Optima" charset="0"/>
              </a:rPr>
              <a:t>All SB1s</a:t>
            </a:r>
          </a:p>
          <a:p>
            <a:pPr algn="ctr">
              <a:buNone/>
            </a:pPr>
            <a:endParaRPr lang="en-US" sz="2600" b="1" dirty="0" smtClean="0">
              <a:solidFill>
                <a:srgbClr val="000000"/>
              </a:solidFill>
              <a:latin typeface="Optima" charset="0"/>
              <a:ea typeface="Optima" charset="0"/>
              <a:cs typeface="Optima" charset="0"/>
            </a:endParaRPr>
          </a:p>
          <a:p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ea typeface="Optima" charset="0"/>
                <a:cs typeface="Optima" charset="0"/>
              </a:rPr>
              <a:t>6.6% chance to detect zero </a:t>
            </a:r>
            <a:r>
              <a:rPr lang="en-US" sz="24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ea typeface="Optima" charset="0"/>
                <a:cs typeface="Optima" charset="0"/>
              </a:rPr>
              <a:t>secondaries</a:t>
            </a:r>
            <a:endParaRPr lang="en-US" sz="24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Optima" charset="0"/>
              <a:ea typeface="Optima" charset="0"/>
              <a:cs typeface="Optima" charset="0"/>
            </a:endParaRPr>
          </a:p>
          <a:p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ea typeface="Optima" charset="0"/>
                <a:cs typeface="Optima" charset="0"/>
              </a:rPr>
              <a:t>1.8% 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ea typeface="Optima" charset="0"/>
                <a:cs typeface="Optima" charset="0"/>
              </a:rPr>
              <a:t>chance 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ea typeface="Optima" charset="0"/>
                <a:cs typeface="Optima" charset="0"/>
              </a:rPr>
              <a:t>to also realize the observed mass-function distribution</a:t>
            </a:r>
            <a:endParaRPr lang="en-US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Optima" charset="0"/>
              <a:ea typeface="Optima" charset="0"/>
              <a:cs typeface="Optima" charset="0"/>
            </a:endParaRPr>
          </a:p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7639836" y="2590800"/>
            <a:ext cx="1052286" cy="3172340"/>
          </a:xfrm>
          <a:prstGeom prst="rect">
            <a:avLst/>
          </a:prstGeom>
          <a:solidFill>
            <a:srgbClr val="1E25DA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650480" y="2560320"/>
            <a:ext cx="105090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Optima"/>
                <a:cs typeface="Optima"/>
              </a:rPr>
              <a:t>BS </a:t>
            </a:r>
          </a:p>
          <a:p>
            <a:pPr algn="ctr"/>
            <a:r>
              <a:rPr lang="en-US" sz="1700" dirty="0" smtClean="0">
                <a:latin typeface="Optima"/>
                <a:cs typeface="Optima"/>
              </a:rPr>
              <a:t>Primaries</a:t>
            </a:r>
            <a:endParaRPr lang="en-US" sz="1700" dirty="0">
              <a:latin typeface="Optima"/>
              <a:cs typeface="Optim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1232445"/>
            <a:ext cx="9144000" cy="707886"/>
          </a:xfrm>
          <a:prstGeom prst="rect">
            <a:avLst/>
          </a:prstGeom>
          <a:solidFill>
            <a:srgbClr val="EDE95C"/>
          </a:solidFill>
        </p:spPr>
        <p:txBody>
          <a:bodyPr wrap="square" rIns="274320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  <a:latin typeface="Optima"/>
                <a:cs typeface="Optima"/>
              </a:rPr>
              <a:t>How To Make Long-</a:t>
            </a:r>
            <a:r>
              <a:rPr lang="en-US" sz="4000" b="1" i="1" dirty="0" smtClean="0">
                <a:solidFill>
                  <a:srgbClr val="0000FF"/>
                </a:solidFill>
                <a:latin typeface="Optima"/>
                <a:cs typeface="Optima"/>
              </a:rPr>
              <a:t>P</a:t>
            </a:r>
            <a:r>
              <a:rPr lang="en-US" sz="4000" b="1" dirty="0" smtClean="0">
                <a:solidFill>
                  <a:srgbClr val="0000FF"/>
                </a:solidFill>
                <a:latin typeface="Optima"/>
                <a:cs typeface="Optima"/>
              </a:rPr>
              <a:t> Blue Stragglers </a:t>
            </a:r>
            <a:endParaRPr lang="en-US" sz="4000" b="1" dirty="0">
              <a:solidFill>
                <a:srgbClr val="0000FF"/>
              </a:solidFill>
              <a:latin typeface="Optima"/>
              <a:cs typeface="Opti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0" y="5354657"/>
            <a:ext cx="8117840" cy="1508105"/>
          </a:xfrm>
          <a:prstGeom prst="rect">
            <a:avLst/>
          </a:prstGeom>
          <a:solidFill>
            <a:srgbClr val="1E25DA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800"/>
              </a:spcAft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</a:rPr>
              <a:t>O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</a:rPr>
              <a:t>utstanding questions</a:t>
            </a:r>
          </a:p>
          <a:p>
            <a:pPr>
              <a:spcAft>
                <a:spcPts val="400"/>
              </a:spcAft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</a:rPr>
              <a:t>Orbital eccentricities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</a:rPr>
              <a:t>(dynamical encounters? “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</a:rPr>
              <a:t>e</a:t>
            </a:r>
            <a:r>
              <a:rPr lang="en-US" sz="2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</a:rPr>
              <a:t>-pumping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</a:rPr>
              <a:t>”?)</a:t>
            </a:r>
          </a:p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</a:rPr>
              <a:t>Luminosity and temperature (CMD) distribution</a:t>
            </a:r>
            <a:endParaRPr lang="en-US" sz="2000" b="1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Optima" charset="0"/>
            </a:endParaRPr>
          </a:p>
          <a:p>
            <a:endParaRPr lang="en-US" sz="18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Optima" charset="0"/>
            </a:endParaRP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0" y="2720520"/>
            <a:ext cx="4439919" cy="461665"/>
          </a:xfrm>
          <a:prstGeom prst="rect">
            <a:avLst/>
          </a:prstGeom>
          <a:solidFill>
            <a:srgbClr val="1E25DA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</a:rPr>
              <a:t>Primarily Case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</a:rPr>
              <a:t>C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</a:rPr>
              <a:t> mass transfer</a:t>
            </a:r>
            <a:endParaRPr lang="en-US" sz="1800" b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Optima" charset="0"/>
            </a:endParaRPr>
          </a:p>
        </p:txBody>
      </p:sp>
      <p:pic>
        <p:nvPicPr>
          <p:cNvPr id="16" name="Picture 15" descr="NGC188.elogP.MSB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53333"/>
              <a:stretch>
                <a:fillRect/>
              </a:stretch>
            </p:blipFill>
          </mc:Choice>
          <mc:Fallback>
            <p:blipFill>
              <a:blip r:embed="rId4"/>
              <a:srcRect l="53333"/>
              <a:stretch>
                <a:fillRect/>
              </a:stretch>
            </p:blipFill>
          </mc:Fallback>
        </mc:AlternateContent>
        <p:spPr>
          <a:xfrm>
            <a:off x="4253302" y="2304252"/>
            <a:ext cx="4692952" cy="3352084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19" name="Rectangle 16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NGC 188 Blue Stragglers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7" name="Oval 31"/>
          <p:cNvSpPr>
            <a:spLocks noChangeArrowheads="1"/>
          </p:cNvSpPr>
          <p:nvPr/>
        </p:nvSpPr>
        <p:spPr bwMode="auto">
          <a:xfrm>
            <a:off x="6812645" y="2671830"/>
            <a:ext cx="1854200" cy="2209800"/>
          </a:xfrm>
          <a:prstGeom prst="ellipse">
            <a:avLst/>
          </a:prstGeom>
          <a:solidFill>
            <a:srgbClr val="FFA95A">
              <a:alpha val="39999"/>
            </a:srgbClr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1232445"/>
            <a:ext cx="9144000" cy="707886"/>
          </a:xfrm>
          <a:prstGeom prst="rect">
            <a:avLst/>
          </a:prstGeom>
          <a:solidFill>
            <a:srgbClr val="EDE95C"/>
          </a:solidFill>
        </p:spPr>
        <p:txBody>
          <a:bodyPr wrap="square" rIns="274320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  <a:latin typeface="Optima"/>
                <a:cs typeface="Optima"/>
              </a:rPr>
              <a:t>How To Make Long-</a:t>
            </a:r>
            <a:r>
              <a:rPr lang="en-US" sz="4000" b="1" i="1" dirty="0" smtClean="0">
                <a:solidFill>
                  <a:srgbClr val="0000FF"/>
                </a:solidFill>
                <a:latin typeface="Optima"/>
                <a:cs typeface="Optima"/>
              </a:rPr>
              <a:t>P</a:t>
            </a:r>
            <a:r>
              <a:rPr lang="en-US" sz="4000" b="1" dirty="0" smtClean="0">
                <a:solidFill>
                  <a:srgbClr val="0000FF"/>
                </a:solidFill>
                <a:latin typeface="Optima"/>
                <a:cs typeface="Optima"/>
              </a:rPr>
              <a:t> Blue Stragglers </a:t>
            </a:r>
            <a:endParaRPr lang="en-US" sz="4000" b="1" dirty="0">
              <a:solidFill>
                <a:srgbClr val="0000FF"/>
              </a:solidFill>
              <a:latin typeface="Optima"/>
              <a:cs typeface="Optima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20320" y="3797480"/>
            <a:ext cx="4185920" cy="1015663"/>
          </a:xfrm>
          <a:prstGeom prst="rect">
            <a:avLst/>
          </a:prstGeom>
          <a:solidFill>
            <a:srgbClr val="1E25DA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</a:rPr>
              <a:t>Some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</a:rPr>
              <a:t>Case B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</a:rPr>
              <a:t> mass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</a:rPr>
              <a:t>t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</a:rPr>
              <a:t>ransfer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</a:rPr>
              <a:t>?</a:t>
            </a:r>
          </a:p>
          <a:p>
            <a:endParaRPr lang="en-US" sz="1200" b="1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Optima" charset="0"/>
            </a:endParaRP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</a:rPr>
              <a:t>Some mergers in triples?</a:t>
            </a:r>
            <a:endParaRPr lang="en-US" sz="1800" b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Optima" charset="0"/>
            </a:endParaRPr>
          </a:p>
        </p:txBody>
      </p:sp>
      <p:grpSp>
        <p:nvGrpSpPr>
          <p:cNvPr id="9" name="Group 13"/>
          <p:cNvGrpSpPr/>
          <p:nvPr/>
        </p:nvGrpSpPr>
        <p:grpSpPr>
          <a:xfrm>
            <a:off x="6014720" y="3474720"/>
            <a:ext cx="2814320" cy="3180080"/>
            <a:chOff x="1422400" y="0"/>
            <a:chExt cx="5618480" cy="6858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1879600" y="0"/>
              <a:ext cx="5161280" cy="68580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2" charset="0"/>
              </a:endParaRPr>
            </a:p>
          </p:txBody>
        </p:sp>
        <p:pic>
          <p:nvPicPr>
            <p:cNvPr id="11" name="Picture 10" descr="Mathieu &amp; Geller Figure 1 Nature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1422400" y="0"/>
              <a:ext cx="5486400" cy="6858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6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NGC 188 Blue Stragglers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368510"/>
            <a:ext cx="9144000" cy="707886"/>
          </a:xfrm>
          <a:prstGeom prst="rect">
            <a:avLst/>
          </a:prstGeom>
          <a:solidFill>
            <a:srgbClr val="EDE95C"/>
          </a:solidFill>
        </p:spPr>
        <p:txBody>
          <a:bodyPr wrap="square" rIns="274320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  <a:latin typeface="Optima"/>
                <a:cs typeface="Optima"/>
              </a:rPr>
              <a:t>How To Make </a:t>
            </a:r>
            <a:r>
              <a:rPr lang="en-US" sz="4000" b="1" i="1" dirty="0" smtClean="0">
                <a:solidFill>
                  <a:srgbClr val="0000FF"/>
                </a:solidFill>
                <a:latin typeface="Optima"/>
                <a:cs typeface="Optima"/>
              </a:rPr>
              <a:t>Short</a:t>
            </a:r>
            <a:r>
              <a:rPr lang="en-US" sz="4000" b="1" dirty="0" smtClean="0">
                <a:solidFill>
                  <a:srgbClr val="0000FF"/>
                </a:solidFill>
                <a:latin typeface="Optima"/>
                <a:cs typeface="Optima"/>
              </a:rPr>
              <a:t>-</a:t>
            </a:r>
            <a:r>
              <a:rPr lang="en-US" sz="4000" b="1" i="1" dirty="0" smtClean="0">
                <a:solidFill>
                  <a:srgbClr val="0000FF"/>
                </a:solidFill>
                <a:latin typeface="Optima"/>
                <a:cs typeface="Optima"/>
              </a:rPr>
              <a:t>P</a:t>
            </a:r>
            <a:r>
              <a:rPr lang="en-US" sz="4000" b="1" dirty="0" smtClean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Optima"/>
                <a:cs typeface="Optima"/>
              </a:rPr>
              <a:t>BSs</a:t>
            </a:r>
            <a:r>
              <a:rPr lang="en-US" sz="4000" b="1" dirty="0" smtClean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endParaRPr lang="en-US" sz="4000" b="1" dirty="0">
              <a:solidFill>
                <a:srgbClr val="0000FF"/>
              </a:solidFill>
              <a:latin typeface="Optima"/>
              <a:cs typeface="Optima"/>
            </a:endParaRPr>
          </a:p>
        </p:txBody>
      </p:sp>
      <p:pic>
        <p:nvPicPr>
          <p:cNvPr id="16" name="Picture 15" descr="NGC188.elogP.MSB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53333"/>
              <a:stretch>
                <a:fillRect/>
              </a:stretch>
            </p:blipFill>
          </mc:Choice>
          <mc:Fallback>
            <p:blipFill>
              <a:blip r:embed="rId4"/>
              <a:srcRect l="53333"/>
              <a:stretch>
                <a:fillRect/>
              </a:stretch>
            </p:blipFill>
          </mc:Fallback>
        </mc:AlternateContent>
        <p:spPr>
          <a:xfrm>
            <a:off x="4452864" y="2131903"/>
            <a:ext cx="4692952" cy="3352084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30" name="Oval 29"/>
          <p:cNvSpPr/>
          <p:nvPr/>
        </p:nvSpPr>
        <p:spPr bwMode="auto">
          <a:xfrm>
            <a:off x="5374640" y="4249417"/>
            <a:ext cx="599440" cy="589280"/>
          </a:xfrm>
          <a:prstGeom prst="ellips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2" charset="0"/>
            </a:endParaRPr>
          </a:p>
        </p:txBody>
      </p: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0" y="2628901"/>
            <a:ext cx="4660900" cy="124459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Tx/>
              <a:buChar char="•"/>
            </a:pPr>
            <a:r>
              <a:rPr lang="en-US" sz="2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</a:rPr>
              <a:t> SB2 =&gt; </a:t>
            </a:r>
            <a:r>
              <a:rPr lang="en-US" sz="22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</a:rPr>
              <a:t>q</a:t>
            </a:r>
            <a:r>
              <a:rPr lang="en-US" sz="2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</a:rPr>
              <a:t> ~ 1</a:t>
            </a:r>
            <a:endParaRPr lang="en-US" sz="2200" baseline="-250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Optima" charset="0"/>
              <a:sym typeface="Wingdings" charset="2"/>
            </a:endParaRPr>
          </a:p>
          <a:p>
            <a:pPr>
              <a:spcBef>
                <a:spcPts val="0"/>
              </a:spcBef>
              <a:buFontTx/>
              <a:buChar char="•"/>
            </a:pPr>
            <a:r>
              <a:rPr lang="en-US" sz="2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sym typeface="Wingdings" charset="2"/>
              </a:rPr>
              <a:t> Two blue stragglers!!!</a:t>
            </a:r>
            <a:endParaRPr lang="en-US" sz="22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Optima" charset="0"/>
              <a:sym typeface="Wingdings" charset="2"/>
            </a:endParaRPr>
          </a:p>
          <a:p>
            <a:pPr>
              <a:spcBef>
                <a:spcPts val="0"/>
              </a:spcBef>
              <a:buNone/>
            </a:pPr>
            <a:endParaRPr lang="en-US" sz="2200" dirty="0"/>
          </a:p>
        </p:txBody>
      </p:sp>
      <p:sp>
        <p:nvSpPr>
          <p:cNvPr id="38" name="Action Button: Forward or Next 37">
            <a:hlinkClick r:id="rId5" action="ppaction://hlinksldjump" highlightClick="1"/>
          </p:cNvPr>
          <p:cNvSpPr/>
          <p:nvPr/>
        </p:nvSpPr>
        <p:spPr bwMode="auto">
          <a:xfrm>
            <a:off x="8817429" y="6531428"/>
            <a:ext cx="254002" cy="254003"/>
          </a:xfrm>
          <a:prstGeom prst="actionButtonForwardNex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2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33680" y="3837432"/>
            <a:ext cx="8463280" cy="2873248"/>
            <a:chOff x="233680" y="3837432"/>
            <a:chExt cx="8463280" cy="2873248"/>
          </a:xfrm>
        </p:grpSpPr>
        <p:pic>
          <p:nvPicPr>
            <p:cNvPr id="31" name="Picture 30" descr="5078_orbit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tretch>
                  <a:fillRect/>
                </a:stretch>
              </p:blipFill>
            </mc:Choice>
            <mc:Fallback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233680" y="3837432"/>
              <a:ext cx="4104640" cy="2873248"/>
            </a:xfrm>
            <a:prstGeom prst="rect">
              <a:avLst/>
            </a:prstGeom>
            <a:solidFill>
              <a:schemeClr val="bg1"/>
            </a:solidFill>
            <a:effectLst/>
          </p:spPr>
        </p:pic>
        <p:cxnSp>
          <p:nvCxnSpPr>
            <p:cNvPr id="34" name="Straight Arrow Connector 33"/>
            <p:cNvCxnSpPr/>
            <p:nvPr/>
          </p:nvCxnSpPr>
          <p:spPr>
            <a:xfrm flipV="1">
              <a:off x="4226560" y="4689929"/>
              <a:ext cx="1379583" cy="420551"/>
            </a:xfrm>
            <a:prstGeom prst="straightConnector1">
              <a:avLst/>
            </a:prstGeom>
            <a:ln w="28575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3"/>
            <p:cNvGrpSpPr/>
            <p:nvPr/>
          </p:nvGrpSpPr>
          <p:grpSpPr>
            <a:xfrm>
              <a:off x="6797040" y="4033520"/>
              <a:ext cx="1899920" cy="2611120"/>
              <a:chOff x="1422400" y="0"/>
              <a:chExt cx="5618480" cy="6858000"/>
            </a:xfrm>
          </p:grpSpPr>
          <p:sp>
            <p:nvSpPr>
              <p:cNvPr id="12" name="Rectangle 11"/>
              <p:cNvSpPr/>
              <p:nvPr/>
            </p:nvSpPr>
            <p:spPr bwMode="auto">
              <a:xfrm>
                <a:off x="1879600" y="0"/>
                <a:ext cx="5161280" cy="685800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12" charset="0"/>
                </a:endParaRPr>
              </a:p>
            </p:txBody>
          </p:sp>
          <p:pic>
            <p:nvPicPr>
              <p:cNvPr id="13" name="Picture 12" descr="Mathieu &amp; Geller Figure 1 Nature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8"/>
                  <a:stretch>
                    <a:fillRect/>
                  </a:stretch>
                </p:blipFill>
              </mc:Choice>
              <mc:Fallback>
                <p:blipFill>
                  <a:blip r:embed="rId9"/>
                  <a:stretch>
                    <a:fillRect/>
                  </a:stretch>
                </p:blipFill>
              </mc:Fallback>
            </mc:AlternateContent>
            <p:spPr>
              <a:xfrm>
                <a:off x="1422400" y="0"/>
                <a:ext cx="5486400" cy="6858000"/>
              </a:xfrm>
              <a:prstGeom prst="rect">
                <a:avLst/>
              </a:prstGeom>
            </p:spPr>
          </p:pic>
        </p:grpSp>
        <p:cxnSp>
          <p:nvCxnSpPr>
            <p:cNvPr id="17" name="Straight Arrow Connector 16"/>
            <p:cNvCxnSpPr/>
            <p:nvPr/>
          </p:nvCxnSpPr>
          <p:spPr>
            <a:xfrm>
              <a:off x="4246880" y="5303521"/>
              <a:ext cx="3007360" cy="243839"/>
            </a:xfrm>
            <a:prstGeom prst="straightConnector1">
              <a:avLst/>
            </a:prstGeom>
            <a:ln w="28575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 bldLvl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459" name="Picture 19" descr="m67-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0" y="4375150"/>
            <a:ext cx="32258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45442" name="Group 2"/>
          <p:cNvGrpSpPr>
            <a:grpSpLocks/>
          </p:cNvGrpSpPr>
          <p:nvPr/>
        </p:nvGrpSpPr>
        <p:grpSpPr bwMode="auto">
          <a:xfrm>
            <a:off x="2506663" y="715963"/>
            <a:ext cx="6399212" cy="5956300"/>
            <a:chOff x="1555" y="139"/>
            <a:chExt cx="4096" cy="4062"/>
          </a:xfrm>
        </p:grpSpPr>
        <p:grpSp>
          <p:nvGrpSpPr>
            <p:cNvPr id="445443" name="Group 3"/>
            <p:cNvGrpSpPr>
              <a:grpSpLocks/>
            </p:cNvGrpSpPr>
            <p:nvPr/>
          </p:nvGrpSpPr>
          <p:grpSpPr bwMode="auto">
            <a:xfrm>
              <a:off x="1555" y="139"/>
              <a:ext cx="4096" cy="4062"/>
              <a:chOff x="1555" y="139"/>
              <a:chExt cx="4096" cy="4062"/>
            </a:xfrm>
          </p:grpSpPr>
          <p:grpSp>
            <p:nvGrpSpPr>
              <p:cNvPr id="445444" name="Group 4"/>
              <p:cNvGrpSpPr>
                <a:grpSpLocks/>
              </p:cNvGrpSpPr>
              <p:nvPr/>
            </p:nvGrpSpPr>
            <p:grpSpPr bwMode="auto">
              <a:xfrm>
                <a:off x="1555" y="139"/>
                <a:ext cx="4096" cy="4062"/>
                <a:chOff x="868" y="0"/>
                <a:chExt cx="4258" cy="4320"/>
              </a:xfrm>
            </p:grpSpPr>
            <p:sp>
              <p:nvSpPr>
                <p:cNvPr id="445445" name="Rectangle 5"/>
                <p:cNvSpPr>
                  <a:spLocks noChangeArrowheads="1"/>
                </p:cNvSpPr>
                <p:nvPr/>
              </p:nvSpPr>
              <p:spPr bwMode="auto">
                <a:xfrm>
                  <a:off x="868" y="0"/>
                  <a:ext cx="4258" cy="432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pic>
              <p:nvPicPr>
                <p:cNvPr id="445446" name="Picture 6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881" y="190"/>
                  <a:ext cx="4121" cy="4029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445447" name="Oval 7"/>
              <p:cNvSpPr>
                <a:spLocks noChangeAspect="1" noChangeArrowheads="1"/>
              </p:cNvSpPr>
              <p:nvPr/>
            </p:nvSpPr>
            <p:spPr bwMode="auto">
              <a:xfrm>
                <a:off x="5441" y="443"/>
                <a:ext cx="28" cy="2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5448" name="Oval 8"/>
              <p:cNvSpPr>
                <a:spLocks noChangeArrowheads="1"/>
              </p:cNvSpPr>
              <p:nvPr/>
            </p:nvSpPr>
            <p:spPr bwMode="auto">
              <a:xfrm>
                <a:off x="2616" y="812"/>
                <a:ext cx="81" cy="92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5449" name="Oval 9"/>
              <p:cNvSpPr>
                <a:spLocks noChangeArrowheads="1"/>
              </p:cNvSpPr>
              <p:nvPr/>
            </p:nvSpPr>
            <p:spPr bwMode="auto">
              <a:xfrm>
                <a:off x="2647" y="1112"/>
                <a:ext cx="81" cy="92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5450" name="Oval 10"/>
              <p:cNvSpPr>
                <a:spLocks noChangeArrowheads="1"/>
              </p:cNvSpPr>
              <p:nvPr/>
            </p:nvSpPr>
            <p:spPr bwMode="auto">
              <a:xfrm>
                <a:off x="3287" y="1692"/>
                <a:ext cx="80" cy="93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5451" name="Oval 11"/>
              <p:cNvSpPr>
                <a:spLocks noChangeArrowheads="1"/>
              </p:cNvSpPr>
              <p:nvPr/>
            </p:nvSpPr>
            <p:spPr bwMode="auto">
              <a:xfrm>
                <a:off x="2903" y="1104"/>
                <a:ext cx="81" cy="92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5452" name="Oval 12"/>
              <p:cNvSpPr>
                <a:spLocks noChangeArrowheads="1"/>
              </p:cNvSpPr>
              <p:nvPr/>
            </p:nvSpPr>
            <p:spPr bwMode="auto">
              <a:xfrm>
                <a:off x="3380" y="1571"/>
                <a:ext cx="81" cy="92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45453" name="Oval 13"/>
            <p:cNvSpPr>
              <a:spLocks noChangeArrowheads="1"/>
            </p:cNvSpPr>
            <p:nvPr/>
          </p:nvSpPr>
          <p:spPr bwMode="auto">
            <a:xfrm>
              <a:off x="2490" y="1073"/>
              <a:ext cx="84" cy="94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45455" name="Oval 15"/>
          <p:cNvSpPr>
            <a:spLocks noChangeArrowheads="1"/>
          </p:cNvSpPr>
          <p:nvPr/>
        </p:nvSpPr>
        <p:spPr bwMode="auto">
          <a:xfrm>
            <a:off x="5286375" y="2241550"/>
            <a:ext cx="133350" cy="14922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45461" name="Group 21"/>
          <p:cNvGrpSpPr>
            <a:grpSpLocks/>
          </p:cNvGrpSpPr>
          <p:nvPr/>
        </p:nvGrpSpPr>
        <p:grpSpPr bwMode="auto">
          <a:xfrm>
            <a:off x="952500" y="3671888"/>
            <a:ext cx="3330575" cy="2870200"/>
            <a:chOff x="632" y="1673"/>
            <a:chExt cx="2098" cy="1808"/>
          </a:xfrm>
        </p:grpSpPr>
        <p:pic>
          <p:nvPicPr>
            <p:cNvPr id="445457" name="Picture 1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32" y="1979"/>
              <a:ext cx="2098" cy="150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445456" name="Text Box 16"/>
            <p:cNvSpPr txBox="1">
              <a:spLocks noChangeArrowheads="1"/>
            </p:cNvSpPr>
            <p:nvPr/>
          </p:nvSpPr>
          <p:spPr bwMode="auto">
            <a:xfrm>
              <a:off x="762" y="1673"/>
              <a:ext cx="613" cy="2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S1082</a:t>
              </a:r>
              <a:endParaRPr lang="en-US"/>
            </a:p>
          </p:txBody>
        </p:sp>
        <p:sp>
          <p:nvSpPr>
            <p:cNvPr id="445458" name="Text Box 18"/>
            <p:cNvSpPr txBox="1">
              <a:spLocks noChangeArrowheads="1"/>
            </p:cNvSpPr>
            <p:nvPr/>
          </p:nvSpPr>
          <p:spPr bwMode="auto">
            <a:xfrm>
              <a:off x="1468" y="3026"/>
              <a:ext cx="533" cy="2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FF0000"/>
                  </a:solidFill>
                </a:rPr>
                <a:t>P=1.07</a:t>
              </a:r>
              <a:r>
                <a:rPr lang="en-US" sz="1600" baseline="30000">
                  <a:solidFill>
                    <a:srgbClr val="FF0000"/>
                  </a:solidFill>
                </a:rPr>
                <a:t>d</a:t>
              </a:r>
              <a:endParaRPr lang="en-US" sz="1600"/>
            </a:p>
          </p:txBody>
        </p:sp>
      </p:grpSp>
      <p:sp>
        <p:nvSpPr>
          <p:cNvPr id="445462" name="Oval 22"/>
          <p:cNvSpPr>
            <a:spLocks noChangeArrowheads="1"/>
          </p:cNvSpPr>
          <p:nvPr/>
        </p:nvSpPr>
        <p:spPr bwMode="auto">
          <a:xfrm>
            <a:off x="5286375" y="2241550"/>
            <a:ext cx="133350" cy="149225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16"/>
          <p:cNvSpPr txBox="1">
            <a:spLocks noChangeArrowheads="1"/>
          </p:cNvSpPr>
          <p:nvPr/>
        </p:nvSpPr>
        <p:spPr bwMode="auto">
          <a:xfrm>
            <a:off x="0" y="-26416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</a:t>
            </a:r>
            <a:r>
              <a:rPr lang="en-US" sz="4400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Very Special M67 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Blue Straggler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" name="Oval 30"/>
          <p:cNvSpPr>
            <a:spLocks noChangeArrowheads="1"/>
          </p:cNvSpPr>
          <p:nvPr/>
        </p:nvSpPr>
        <p:spPr bwMode="auto">
          <a:xfrm>
            <a:off x="5266418" y="2236107"/>
            <a:ext cx="158750" cy="17462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933" name="Picture 29" descr="m67-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0" y="4375150"/>
            <a:ext cx="32258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9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09813" y="200025"/>
            <a:ext cx="6513512" cy="639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9907" name="Rectangle 3"/>
          <p:cNvSpPr>
            <a:spLocks noChangeArrowheads="1"/>
          </p:cNvSpPr>
          <p:nvPr/>
        </p:nvSpPr>
        <p:spPr bwMode="auto">
          <a:xfrm>
            <a:off x="0" y="3517900"/>
            <a:ext cx="22272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Van den Berg </a:t>
            </a:r>
            <a:r>
              <a:rPr lang="en-US" sz="1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et al.</a:t>
            </a:r>
            <a:r>
              <a:rPr lang="en-US" sz="1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2001</a:t>
            </a:r>
          </a:p>
          <a:p>
            <a:r>
              <a:rPr lang="en-US" sz="1600" dirty="0" err="1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Sandquist</a:t>
            </a:r>
            <a:r>
              <a:rPr lang="en-US" sz="1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1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et al.</a:t>
            </a:r>
            <a:r>
              <a:rPr lang="en-US" sz="1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2003</a:t>
            </a:r>
            <a:endParaRPr lang="en-US" sz="1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79908" name="Rectangle 4"/>
          <p:cNvSpPr>
            <a:spLocks noChangeArrowheads="1"/>
          </p:cNvSpPr>
          <p:nvPr/>
        </p:nvSpPr>
        <p:spPr bwMode="auto">
          <a:xfrm>
            <a:off x="5480050" y="1720850"/>
            <a:ext cx="250825" cy="2682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915" name="Line 11"/>
          <p:cNvSpPr>
            <a:spLocks noChangeShapeType="1"/>
          </p:cNvSpPr>
          <p:nvPr/>
        </p:nvSpPr>
        <p:spPr bwMode="auto">
          <a:xfrm>
            <a:off x="5732463" y="2624138"/>
            <a:ext cx="368300" cy="13033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921" name="Text Box 17"/>
          <p:cNvSpPr txBox="1">
            <a:spLocks noChangeArrowheads="1"/>
          </p:cNvSpPr>
          <p:nvPr/>
        </p:nvSpPr>
        <p:spPr bwMode="auto">
          <a:xfrm>
            <a:off x="5800725" y="4881563"/>
            <a:ext cx="1000125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1.58 M</a:t>
            </a:r>
            <a:r>
              <a:rPr lang="en-US" sz="2000" baseline="-25000">
                <a:solidFill>
                  <a:srgbClr val="FF0000"/>
                </a:solidFill>
              </a:rPr>
              <a:t>o</a:t>
            </a:r>
            <a:endParaRPr lang="en-US" sz="2000">
              <a:solidFill>
                <a:srgbClr val="00AEAA"/>
              </a:solidFill>
            </a:endParaRPr>
          </a:p>
        </p:txBody>
      </p:sp>
      <p:sp>
        <p:nvSpPr>
          <p:cNvPr id="379930" name="Rectangle 26"/>
          <p:cNvSpPr>
            <a:spLocks noChangeArrowheads="1"/>
          </p:cNvSpPr>
          <p:nvPr/>
        </p:nvSpPr>
        <p:spPr bwMode="auto">
          <a:xfrm>
            <a:off x="5575300" y="2325688"/>
            <a:ext cx="246063" cy="206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929" name="Rectangle 25"/>
          <p:cNvSpPr>
            <a:spLocks noChangeArrowheads="1"/>
          </p:cNvSpPr>
          <p:nvPr/>
        </p:nvSpPr>
        <p:spPr bwMode="auto">
          <a:xfrm>
            <a:off x="4843463" y="3149600"/>
            <a:ext cx="246062" cy="206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912" name="Oval 8"/>
          <p:cNvSpPr>
            <a:spLocks noChangeArrowheads="1"/>
          </p:cNvSpPr>
          <p:nvPr/>
        </p:nvSpPr>
        <p:spPr bwMode="auto">
          <a:xfrm>
            <a:off x="5622925" y="2352675"/>
            <a:ext cx="157163" cy="141288"/>
          </a:xfrm>
          <a:prstGeom prst="ellipse">
            <a:avLst/>
          </a:prstGeom>
          <a:solidFill>
            <a:srgbClr val="0000CC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919" name="Text Box 15"/>
          <p:cNvSpPr txBox="1">
            <a:spLocks noChangeArrowheads="1"/>
          </p:cNvSpPr>
          <p:nvPr/>
        </p:nvSpPr>
        <p:spPr bwMode="auto">
          <a:xfrm>
            <a:off x="3790950" y="3090863"/>
            <a:ext cx="1000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2.52 M</a:t>
            </a:r>
            <a:r>
              <a:rPr lang="en-US" sz="2000" baseline="-25000">
                <a:solidFill>
                  <a:srgbClr val="FF0000"/>
                </a:solidFill>
              </a:rPr>
              <a:t>o</a:t>
            </a:r>
            <a:endParaRPr lang="en-US" sz="2000">
              <a:solidFill>
                <a:srgbClr val="00AEAA"/>
              </a:solidFill>
            </a:endParaRPr>
          </a:p>
        </p:txBody>
      </p:sp>
      <p:grpSp>
        <p:nvGrpSpPr>
          <p:cNvPr id="379946" name="Group 42"/>
          <p:cNvGrpSpPr>
            <a:grpSpLocks/>
          </p:cNvGrpSpPr>
          <p:nvPr/>
        </p:nvGrpSpPr>
        <p:grpSpPr bwMode="auto">
          <a:xfrm>
            <a:off x="4897438" y="3197225"/>
            <a:ext cx="2346325" cy="1590675"/>
            <a:chOff x="3085" y="2014"/>
            <a:chExt cx="1478" cy="1002"/>
          </a:xfrm>
        </p:grpSpPr>
        <p:sp>
          <p:nvSpPr>
            <p:cNvPr id="379914" name="Text Box 10"/>
            <p:cNvSpPr txBox="1">
              <a:spLocks noChangeArrowheads="1"/>
            </p:cNvSpPr>
            <p:nvPr/>
          </p:nvSpPr>
          <p:spPr bwMode="auto">
            <a:xfrm>
              <a:off x="3237" y="2598"/>
              <a:ext cx="5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1.07 </a:t>
              </a:r>
              <a:r>
                <a:rPr lang="en-US" baseline="30000">
                  <a:solidFill>
                    <a:srgbClr val="FF0000"/>
                  </a:solidFill>
                </a:rPr>
                <a:t>d</a:t>
              </a: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79910" name="Oval 6"/>
            <p:cNvSpPr>
              <a:spLocks noChangeArrowheads="1"/>
            </p:cNvSpPr>
            <p:nvPr/>
          </p:nvSpPr>
          <p:spPr bwMode="auto">
            <a:xfrm>
              <a:off x="4464" y="2927"/>
              <a:ext cx="99" cy="89"/>
            </a:xfrm>
            <a:prstGeom prst="ellipse">
              <a:avLst/>
            </a:prstGeom>
            <a:solidFill>
              <a:srgbClr val="FDFF0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913" name="Line 9"/>
            <p:cNvSpPr>
              <a:spLocks noChangeShapeType="1"/>
            </p:cNvSpPr>
            <p:nvPr/>
          </p:nvSpPr>
          <p:spPr bwMode="auto">
            <a:xfrm>
              <a:off x="3210" y="2105"/>
              <a:ext cx="1211" cy="8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911" name="Oval 7"/>
            <p:cNvSpPr>
              <a:spLocks noChangeArrowheads="1"/>
            </p:cNvSpPr>
            <p:nvPr/>
          </p:nvSpPr>
          <p:spPr bwMode="auto">
            <a:xfrm>
              <a:off x="3085" y="2014"/>
              <a:ext cx="99" cy="89"/>
            </a:xfrm>
            <a:prstGeom prst="ellipse">
              <a:avLst/>
            </a:prstGeom>
            <a:solidFill>
              <a:srgbClr val="0000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79932" name="Text Box 28"/>
          <p:cNvSpPr txBox="1">
            <a:spLocks noChangeArrowheads="1"/>
          </p:cNvSpPr>
          <p:nvPr/>
        </p:nvSpPr>
        <p:spPr bwMode="auto">
          <a:xfrm>
            <a:off x="7264400" y="196850"/>
            <a:ext cx="973138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S1082</a:t>
            </a:r>
            <a:endParaRPr lang="en-US"/>
          </a:p>
        </p:txBody>
      </p:sp>
      <p:sp>
        <p:nvSpPr>
          <p:cNvPr id="379934" name="Oval 30"/>
          <p:cNvSpPr>
            <a:spLocks noChangeArrowheads="1"/>
          </p:cNvSpPr>
          <p:nvPr/>
        </p:nvSpPr>
        <p:spPr bwMode="auto">
          <a:xfrm>
            <a:off x="5565775" y="1682750"/>
            <a:ext cx="158750" cy="17462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79935" name="Picture 31" descr="S1082A RV curv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900" y="746125"/>
            <a:ext cx="3016250" cy="2182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9941" name="Picture 3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52500" y="4157663"/>
            <a:ext cx="3330575" cy="2384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79943" name="Text Box 39"/>
          <p:cNvSpPr txBox="1">
            <a:spLocks noChangeArrowheads="1"/>
          </p:cNvSpPr>
          <p:nvPr/>
        </p:nvSpPr>
        <p:spPr bwMode="auto">
          <a:xfrm>
            <a:off x="2279650" y="5819775"/>
            <a:ext cx="846138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P=1.07</a:t>
            </a:r>
            <a:r>
              <a:rPr lang="en-US" sz="1600" baseline="30000">
                <a:solidFill>
                  <a:srgbClr val="FF0000"/>
                </a:solidFill>
              </a:rPr>
              <a:t>d</a:t>
            </a:r>
            <a:endParaRPr lang="en-US" sz="1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915" grpId="0" animBg="1"/>
      <p:bldP spid="379921" grpId="0" animBg="1" autoUpdateAnimBg="0"/>
      <p:bldP spid="379912" grpId="0" animBg="1"/>
      <p:bldP spid="3799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1" name="Oval 3"/>
          <p:cNvSpPr>
            <a:spLocks noChangeArrowheads="1"/>
          </p:cNvSpPr>
          <p:nvPr/>
        </p:nvSpPr>
        <p:spPr bwMode="auto">
          <a:xfrm>
            <a:off x="1066800" y="3352800"/>
            <a:ext cx="4343400" cy="1600200"/>
          </a:xfrm>
          <a:prstGeom prst="ellipse">
            <a:avLst/>
          </a:pr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6212" name="Oval 4"/>
          <p:cNvSpPr>
            <a:spLocks noChangeArrowheads="1"/>
          </p:cNvSpPr>
          <p:nvPr/>
        </p:nvSpPr>
        <p:spPr bwMode="auto">
          <a:xfrm>
            <a:off x="4800600" y="3810000"/>
            <a:ext cx="2057400" cy="757238"/>
          </a:xfrm>
          <a:prstGeom prst="ellipse">
            <a:avLst/>
          </a:pr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606213" name="Oval 5"/>
          <p:cNvSpPr>
            <a:spLocks noChangeArrowheads="1"/>
          </p:cNvSpPr>
          <p:nvPr/>
        </p:nvSpPr>
        <p:spPr bwMode="auto">
          <a:xfrm>
            <a:off x="6705600" y="4038600"/>
            <a:ext cx="304800" cy="304800"/>
          </a:xfrm>
          <a:prstGeom prst="ellipse">
            <a:avLst/>
          </a:prstGeom>
          <a:solidFill>
            <a:srgbClr val="FF4B11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6214" name="Oval 6"/>
          <p:cNvSpPr>
            <a:spLocks noChangeArrowheads="1"/>
          </p:cNvSpPr>
          <p:nvPr/>
        </p:nvSpPr>
        <p:spPr bwMode="auto">
          <a:xfrm>
            <a:off x="990600" y="404812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6215" name="Text Box 7"/>
          <p:cNvSpPr txBox="1">
            <a:spLocks noChangeArrowheads="1"/>
          </p:cNvSpPr>
          <p:nvPr/>
        </p:nvSpPr>
        <p:spPr bwMode="auto">
          <a:xfrm>
            <a:off x="1219200" y="38862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0.3 M</a:t>
            </a:r>
            <a:r>
              <a:rPr lang="en-US" baseline="-25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" pitchFamily="-112" charset="2"/>
              </a:rPr>
              <a:t>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06216" name="Text Box 8"/>
          <p:cNvSpPr txBox="1">
            <a:spLocks noChangeArrowheads="1"/>
          </p:cNvSpPr>
          <p:nvPr/>
        </p:nvSpPr>
        <p:spPr bwMode="auto">
          <a:xfrm>
            <a:off x="7010400" y="3962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1.46 M</a:t>
            </a:r>
            <a:r>
              <a:rPr lang="en-US" baseline="-25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" pitchFamily="-112" charset="2"/>
              </a:rPr>
              <a:t></a:t>
            </a:r>
          </a:p>
        </p:txBody>
      </p:sp>
      <p:sp>
        <p:nvSpPr>
          <p:cNvPr id="606217" name="Text Box 9"/>
          <p:cNvSpPr txBox="1">
            <a:spLocks noChangeArrowheads="1"/>
          </p:cNvSpPr>
          <p:nvPr/>
        </p:nvSpPr>
        <p:spPr bwMode="auto">
          <a:xfrm>
            <a:off x="574040" y="1889760"/>
            <a:ext cx="4343400" cy="1194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Primordial Binary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Period: 47,860 days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Eccentricity: 0.8</a:t>
            </a:r>
          </a:p>
        </p:txBody>
      </p:sp>
      <p:sp>
        <p:nvSpPr>
          <p:cNvPr id="606220" name="Rectangle 1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A Caution from Stellar Dynamics</a:t>
            </a:r>
            <a:br>
              <a:rPr lang="en-US" sz="4000" dirty="0" smtClean="0">
                <a:solidFill>
                  <a:srgbClr val="FF0000"/>
                </a:solidFill>
              </a:rPr>
            </a:br>
            <a:r>
              <a:rPr lang="en-US" sz="4000" dirty="0" smtClean="0">
                <a:solidFill>
                  <a:srgbClr val="FF0000"/>
                </a:solidFill>
              </a:rPr>
              <a:t>Simulation </a:t>
            </a:r>
            <a:r>
              <a:rPr lang="en-US" sz="4000" dirty="0">
                <a:solidFill>
                  <a:srgbClr val="FF0000"/>
                </a:solidFill>
              </a:rPr>
              <a:t>of M67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62560" y="6276975"/>
            <a:ext cx="166614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Hurley </a:t>
            </a:r>
            <a:r>
              <a:rPr lang="en-US" sz="1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et al. </a:t>
            </a:r>
            <a:r>
              <a:rPr lang="en-US" sz="1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2005</a:t>
            </a:r>
            <a:endParaRPr lang="en-US" sz="1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Action Button: Forward or Next 13">
            <a:hlinkClick r:id="rId3" action="ppaction://hlinksldjump" highlightClick="1"/>
          </p:cNvPr>
          <p:cNvSpPr/>
          <p:nvPr/>
        </p:nvSpPr>
        <p:spPr bwMode="auto">
          <a:xfrm>
            <a:off x="8696960" y="6421120"/>
            <a:ext cx="386080" cy="375920"/>
          </a:xfrm>
          <a:prstGeom prst="actionButtonForwardNex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9" name="Text Box 3"/>
          <p:cNvSpPr txBox="1">
            <a:spLocks noChangeArrowheads="1"/>
          </p:cNvSpPr>
          <p:nvPr/>
        </p:nvSpPr>
        <p:spPr bwMode="auto">
          <a:xfrm>
            <a:off x="304800" y="2590800"/>
            <a:ext cx="8610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dirty="0">
                <a:solidFill>
                  <a:srgbClr val="FFFF00"/>
                </a:solidFill>
              </a:rPr>
              <a:t>2.089 </a:t>
            </a:r>
            <a:r>
              <a:rPr lang="en-US" sz="6000" dirty="0" err="1">
                <a:solidFill>
                  <a:srgbClr val="FFFF00"/>
                </a:solidFill>
              </a:rPr>
              <a:t>Gyr</a:t>
            </a:r>
            <a:r>
              <a:rPr lang="en-US" sz="6000" dirty="0">
                <a:solidFill>
                  <a:srgbClr val="FFFF00"/>
                </a:solidFill>
              </a:rPr>
              <a:t> later</a:t>
            </a:r>
          </a:p>
        </p:txBody>
      </p:sp>
      <p:sp>
        <p:nvSpPr>
          <p:cNvPr id="608262" name="Rectangle 6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Simulation </a:t>
            </a:r>
            <a:r>
              <a:rPr lang="en-US" sz="4000" dirty="0">
                <a:solidFill>
                  <a:srgbClr val="FF0000"/>
                </a:solidFill>
              </a:rPr>
              <a:t>of M67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90600" y="3352800"/>
            <a:ext cx="7696200" cy="1600200"/>
            <a:chOff x="624" y="2112"/>
            <a:chExt cx="4848" cy="1008"/>
          </a:xfrm>
        </p:grpSpPr>
        <p:sp>
          <p:nvSpPr>
            <p:cNvPr id="610308" name="Oval 4"/>
            <p:cNvSpPr>
              <a:spLocks noChangeArrowheads="1"/>
            </p:cNvSpPr>
            <p:nvPr/>
          </p:nvSpPr>
          <p:spPr bwMode="auto">
            <a:xfrm>
              <a:off x="672" y="2112"/>
              <a:ext cx="2736" cy="1008"/>
            </a:xfrm>
            <a:prstGeom prst="ellipse">
              <a:avLst/>
            </a:prstGeom>
            <a:noFill/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0309" name="Oval 5"/>
            <p:cNvSpPr>
              <a:spLocks noChangeArrowheads="1"/>
            </p:cNvSpPr>
            <p:nvPr/>
          </p:nvSpPr>
          <p:spPr bwMode="auto">
            <a:xfrm>
              <a:off x="3024" y="2400"/>
              <a:ext cx="1296" cy="477"/>
            </a:xfrm>
            <a:prstGeom prst="ellipse">
              <a:avLst/>
            </a:prstGeom>
            <a:noFill/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0310" name="Oval 6"/>
            <p:cNvSpPr>
              <a:spLocks noChangeArrowheads="1"/>
            </p:cNvSpPr>
            <p:nvPr/>
          </p:nvSpPr>
          <p:spPr bwMode="auto">
            <a:xfrm>
              <a:off x="4224" y="2544"/>
              <a:ext cx="192" cy="192"/>
            </a:xfrm>
            <a:prstGeom prst="ellipse">
              <a:avLst/>
            </a:prstGeom>
            <a:solidFill>
              <a:srgbClr val="FF4B11"/>
            </a:solidFill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0311" name="Oval 7"/>
            <p:cNvSpPr>
              <a:spLocks noChangeArrowheads="1"/>
            </p:cNvSpPr>
            <p:nvPr/>
          </p:nvSpPr>
          <p:spPr bwMode="auto">
            <a:xfrm>
              <a:off x="624" y="254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0312" name="Text Box 8"/>
            <p:cNvSpPr txBox="1">
              <a:spLocks noChangeArrowheads="1"/>
            </p:cNvSpPr>
            <p:nvPr/>
          </p:nvSpPr>
          <p:spPr bwMode="auto">
            <a:xfrm>
              <a:off x="768" y="2448"/>
              <a:ext cx="96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0.3 M</a:t>
              </a:r>
              <a:r>
                <a:rPr lang="en-US" baseline="-25000" dirty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sym typeface="Wingdings" pitchFamily="-112" charset="2"/>
                </a:rPr>
                <a:t></a:t>
              </a:r>
              <a:endPara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610313" name="Text Box 9"/>
            <p:cNvSpPr txBox="1">
              <a:spLocks noChangeArrowheads="1"/>
            </p:cNvSpPr>
            <p:nvPr/>
          </p:nvSpPr>
          <p:spPr bwMode="auto">
            <a:xfrm>
              <a:off x="4416" y="2496"/>
              <a:ext cx="10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1.46 M</a:t>
              </a:r>
              <a:r>
                <a:rPr lang="en-US" baseline="-25000" dirty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sym typeface="Wingdings" pitchFamily="-112" charset="2"/>
                </a:rPr>
                <a:t></a:t>
              </a: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38150" y="1981200"/>
            <a:ext cx="7248529" cy="4105275"/>
            <a:chOff x="276" y="1248"/>
            <a:chExt cx="4566" cy="2586"/>
          </a:xfrm>
        </p:grpSpPr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2237" y="1626"/>
              <a:ext cx="2605" cy="2208"/>
              <a:chOff x="2237" y="1626"/>
              <a:chExt cx="2605" cy="2208"/>
            </a:xfrm>
          </p:grpSpPr>
          <p:grpSp>
            <p:nvGrpSpPr>
              <p:cNvPr id="5" name="Group 12"/>
              <p:cNvGrpSpPr>
                <a:grpSpLocks/>
              </p:cNvGrpSpPr>
              <p:nvPr/>
            </p:nvGrpSpPr>
            <p:grpSpPr bwMode="auto">
              <a:xfrm>
                <a:off x="2298" y="1696"/>
                <a:ext cx="1612" cy="1951"/>
                <a:chOff x="2298" y="1696"/>
                <a:chExt cx="1612" cy="1951"/>
              </a:xfrm>
            </p:grpSpPr>
            <p:sp>
              <p:nvSpPr>
                <p:cNvPr id="610317" name="Oval 13"/>
                <p:cNvSpPr>
                  <a:spLocks noChangeArrowheads="1"/>
                </p:cNvSpPr>
                <p:nvPr/>
              </p:nvSpPr>
              <p:spPr bwMode="auto">
                <a:xfrm rot="-2823279">
                  <a:off x="2152" y="2543"/>
                  <a:ext cx="1488" cy="7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0318" name="Oval 14"/>
                <p:cNvSpPr>
                  <a:spLocks noChangeArrowheads="1"/>
                </p:cNvSpPr>
                <p:nvPr/>
              </p:nvSpPr>
              <p:spPr bwMode="auto">
                <a:xfrm rot="-2823279">
                  <a:off x="2740" y="2043"/>
                  <a:ext cx="1344" cy="65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0319" name="Oval 15"/>
                <p:cNvSpPr>
                  <a:spLocks noChangeArrowheads="1"/>
                </p:cNvSpPr>
                <p:nvPr/>
              </p:nvSpPr>
              <p:spPr bwMode="auto">
                <a:xfrm rot="-2823279">
                  <a:off x="2298" y="3326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0320" name="Oval 16"/>
                <p:cNvSpPr>
                  <a:spLocks noChangeArrowheads="1"/>
                </p:cNvSpPr>
                <p:nvPr/>
              </p:nvSpPr>
              <p:spPr bwMode="auto">
                <a:xfrm rot="-2823279">
                  <a:off x="3766" y="1801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610321" name="Text Box 17"/>
              <p:cNvSpPr txBox="1">
                <a:spLocks noChangeArrowheads="1"/>
              </p:cNvSpPr>
              <p:nvPr/>
            </p:nvSpPr>
            <p:spPr bwMode="auto">
              <a:xfrm>
                <a:off x="3930" y="1626"/>
                <a:ext cx="91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dirty="0">
                    <a:solidFill>
                      <a:srgbClr val="FFFF00"/>
                    </a:solidFill>
                    <a:effectLst>
                      <a:outerShdw blurRad="50800" dist="38100" dir="2700000">
                        <a:srgbClr val="000000">
                          <a:alpha val="43000"/>
                        </a:srgbClr>
                      </a:outerShdw>
                    </a:effectLst>
                  </a:rPr>
                  <a:t>0.42 M</a:t>
                </a:r>
                <a:r>
                  <a:rPr lang="en-US" baseline="-25000" dirty="0">
                    <a:solidFill>
                      <a:srgbClr val="FFFF00"/>
                    </a:solidFill>
                    <a:effectLst>
                      <a:outerShdw blurRad="50800" dist="38100" dir="2700000">
                        <a:srgbClr val="000000">
                          <a:alpha val="43000"/>
                        </a:srgbClr>
                      </a:outerShdw>
                    </a:effectLst>
                    <a:sym typeface="Wingdings" pitchFamily="-112" charset="2"/>
                  </a:rPr>
                  <a:t></a:t>
                </a:r>
              </a:p>
            </p:txBody>
          </p:sp>
          <p:sp>
            <p:nvSpPr>
              <p:cNvPr id="610322" name="Text Box 18"/>
              <p:cNvSpPr txBox="1">
                <a:spLocks noChangeArrowheads="1"/>
              </p:cNvSpPr>
              <p:nvPr/>
            </p:nvSpPr>
            <p:spPr bwMode="auto">
              <a:xfrm>
                <a:off x="2237" y="3546"/>
                <a:ext cx="100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dirty="0">
                    <a:solidFill>
                      <a:srgbClr val="FFFF00"/>
                    </a:solidFill>
                    <a:effectLst>
                      <a:outerShdw blurRad="50800" dist="38100" dir="2700000">
                        <a:srgbClr val="000000">
                          <a:alpha val="43000"/>
                        </a:srgbClr>
                      </a:outerShdw>
                    </a:effectLst>
                  </a:rPr>
                  <a:t>0.38 M</a:t>
                </a:r>
                <a:r>
                  <a:rPr lang="en-US" baseline="-25000" dirty="0">
                    <a:solidFill>
                      <a:srgbClr val="FFFF00"/>
                    </a:solidFill>
                    <a:effectLst>
                      <a:outerShdw blurRad="50800" dist="38100" dir="2700000">
                        <a:srgbClr val="000000">
                          <a:alpha val="43000"/>
                        </a:srgbClr>
                      </a:outerShdw>
                    </a:effectLst>
                    <a:sym typeface="Wingdings" pitchFamily="-112" charset="2"/>
                  </a:rPr>
                  <a:t></a:t>
                </a:r>
              </a:p>
            </p:txBody>
          </p:sp>
        </p:grpSp>
        <p:sp>
          <p:nvSpPr>
            <p:cNvPr id="610323" name="Text Box 19"/>
            <p:cNvSpPr txBox="1">
              <a:spLocks noChangeArrowheads="1"/>
            </p:cNvSpPr>
            <p:nvPr/>
          </p:nvSpPr>
          <p:spPr bwMode="auto">
            <a:xfrm>
              <a:off x="276" y="1248"/>
              <a:ext cx="27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4-body interaction</a:t>
              </a:r>
              <a:endPara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24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noFill/>
          <a:ln/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Simulation </a:t>
            </a:r>
            <a:r>
              <a:rPr lang="en-US" sz="4000" dirty="0">
                <a:solidFill>
                  <a:srgbClr val="FF0000"/>
                </a:solidFill>
              </a:rPr>
              <a:t>of M67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33400" y="2971800"/>
            <a:ext cx="1905000" cy="1828800"/>
            <a:chOff x="336" y="1872"/>
            <a:chExt cx="1200" cy="1152"/>
          </a:xfrm>
        </p:grpSpPr>
        <p:sp>
          <p:nvSpPr>
            <p:cNvPr id="612356" name="Line 4"/>
            <p:cNvSpPr>
              <a:spLocks noChangeShapeType="1"/>
            </p:cNvSpPr>
            <p:nvPr/>
          </p:nvSpPr>
          <p:spPr bwMode="auto">
            <a:xfrm>
              <a:off x="1344" y="1872"/>
              <a:ext cx="0" cy="576"/>
            </a:xfrm>
            <a:prstGeom prst="line">
              <a:avLst/>
            </a:prstGeom>
            <a:noFill/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152" y="2592"/>
              <a:ext cx="384" cy="432"/>
              <a:chOff x="1152" y="2592"/>
              <a:chExt cx="384" cy="432"/>
            </a:xfrm>
          </p:grpSpPr>
          <p:sp>
            <p:nvSpPr>
              <p:cNvPr id="612358" name="Oval 6"/>
              <p:cNvSpPr>
                <a:spLocks noChangeArrowheads="1"/>
              </p:cNvSpPr>
              <p:nvPr/>
            </p:nvSpPr>
            <p:spPr bwMode="auto">
              <a:xfrm>
                <a:off x="1248" y="2736"/>
                <a:ext cx="192" cy="192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2359" name="Oval 7"/>
              <p:cNvSpPr>
                <a:spLocks noChangeArrowheads="1"/>
              </p:cNvSpPr>
              <p:nvPr/>
            </p:nvSpPr>
            <p:spPr bwMode="auto">
              <a:xfrm>
                <a:off x="1152" y="2640"/>
                <a:ext cx="384" cy="384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2360" name="Oval 8"/>
              <p:cNvSpPr>
                <a:spLocks noChangeArrowheads="1"/>
              </p:cNvSpPr>
              <p:nvPr/>
            </p:nvSpPr>
            <p:spPr bwMode="auto">
              <a:xfrm>
                <a:off x="1248" y="2784"/>
                <a:ext cx="192" cy="192"/>
              </a:xfrm>
              <a:prstGeom prst="ellipse">
                <a:avLst/>
              </a:prstGeom>
              <a:solidFill>
                <a:srgbClr val="FF4B11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2361" name="Oval 9"/>
              <p:cNvSpPr>
                <a:spLocks noChangeArrowheads="1"/>
              </p:cNvSpPr>
              <p:nvPr/>
            </p:nvSpPr>
            <p:spPr bwMode="auto">
              <a:xfrm>
                <a:off x="1296" y="2592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12362" name="Text Box 10"/>
            <p:cNvSpPr txBox="1">
              <a:spLocks noChangeArrowheads="1"/>
            </p:cNvSpPr>
            <p:nvPr/>
          </p:nvSpPr>
          <p:spPr bwMode="auto">
            <a:xfrm>
              <a:off x="336" y="1968"/>
              <a:ext cx="115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circularized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2438400" y="4038600"/>
            <a:ext cx="5867400" cy="1066800"/>
            <a:chOff x="1536" y="2544"/>
            <a:chExt cx="3696" cy="672"/>
          </a:xfrm>
        </p:grpSpPr>
        <p:sp>
          <p:nvSpPr>
            <p:cNvPr id="612365" name="Text Box 13"/>
            <p:cNvSpPr txBox="1">
              <a:spLocks noChangeArrowheads="1"/>
            </p:cNvSpPr>
            <p:nvPr/>
          </p:nvSpPr>
          <p:spPr bwMode="auto">
            <a:xfrm>
              <a:off x="1536" y="2544"/>
              <a:ext cx="1632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mass transfer event</a:t>
              </a:r>
            </a:p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merger</a:t>
              </a:r>
            </a:p>
          </p:txBody>
        </p:sp>
        <p:sp>
          <p:nvSpPr>
            <p:cNvPr id="612364" name="Line 12"/>
            <p:cNvSpPr>
              <a:spLocks noChangeShapeType="1"/>
            </p:cNvSpPr>
            <p:nvPr/>
          </p:nvSpPr>
          <p:spPr bwMode="auto">
            <a:xfrm>
              <a:off x="1872" y="2832"/>
              <a:ext cx="864" cy="0"/>
            </a:xfrm>
            <a:prstGeom prst="line">
              <a:avLst/>
            </a:prstGeom>
            <a:noFill/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2366" name="Oval 14"/>
            <p:cNvSpPr>
              <a:spLocks noChangeArrowheads="1"/>
            </p:cNvSpPr>
            <p:nvPr/>
          </p:nvSpPr>
          <p:spPr bwMode="auto">
            <a:xfrm>
              <a:off x="3792" y="2640"/>
              <a:ext cx="288" cy="288"/>
            </a:xfrm>
            <a:prstGeom prst="ellipse">
              <a:avLst/>
            </a:prstGeom>
            <a:solidFill>
              <a:srgbClr val="1E05CC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2367" name="Text Box 15"/>
            <p:cNvSpPr txBox="1">
              <a:spLocks noChangeArrowheads="1"/>
            </p:cNvSpPr>
            <p:nvPr/>
          </p:nvSpPr>
          <p:spPr bwMode="auto">
            <a:xfrm>
              <a:off x="3120" y="2928"/>
              <a:ext cx="21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1.88 M</a:t>
              </a:r>
              <a:r>
                <a:rPr lang="en-US" baseline="-25000" dirty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sym typeface="Wingdings" pitchFamily="-112" charset="2"/>
                </a:rPr>
                <a:t> </a:t>
              </a:r>
              <a:r>
                <a:rPr lang="en-US" dirty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sym typeface="Wingdings" pitchFamily="-112" charset="2"/>
                </a:rPr>
                <a:t>Blue Straggler</a:t>
              </a:r>
              <a:endParaRPr lang="en-US" baseline="-25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" pitchFamily="-112" charset="2"/>
              </a:endParaRP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304800" y="1300163"/>
            <a:ext cx="4724400" cy="1443037"/>
            <a:chOff x="192" y="819"/>
            <a:chExt cx="2976" cy="909"/>
          </a:xfrm>
        </p:grpSpPr>
        <p:grpSp>
          <p:nvGrpSpPr>
            <p:cNvPr id="6" name="Group 18"/>
            <p:cNvGrpSpPr>
              <a:grpSpLocks/>
            </p:cNvGrpSpPr>
            <p:nvPr/>
          </p:nvGrpSpPr>
          <p:grpSpPr bwMode="auto">
            <a:xfrm>
              <a:off x="192" y="1440"/>
              <a:ext cx="2976" cy="288"/>
              <a:chOff x="192" y="1440"/>
              <a:chExt cx="2976" cy="288"/>
            </a:xfrm>
          </p:grpSpPr>
          <p:sp>
            <p:nvSpPr>
              <p:cNvPr id="612371" name="Oval 19"/>
              <p:cNvSpPr>
                <a:spLocks noChangeArrowheads="1"/>
              </p:cNvSpPr>
              <p:nvPr/>
            </p:nvSpPr>
            <p:spPr bwMode="auto">
              <a:xfrm>
                <a:off x="1008" y="1440"/>
                <a:ext cx="720" cy="288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2372" name="Oval 20"/>
              <p:cNvSpPr>
                <a:spLocks noChangeArrowheads="1"/>
              </p:cNvSpPr>
              <p:nvPr/>
            </p:nvSpPr>
            <p:spPr bwMode="auto">
              <a:xfrm>
                <a:off x="1488" y="1488"/>
                <a:ext cx="480" cy="192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2373" name="Oval 21"/>
              <p:cNvSpPr>
                <a:spLocks noChangeArrowheads="1"/>
              </p:cNvSpPr>
              <p:nvPr/>
            </p:nvSpPr>
            <p:spPr bwMode="auto">
              <a:xfrm>
                <a:off x="1872" y="1488"/>
                <a:ext cx="192" cy="192"/>
              </a:xfrm>
              <a:prstGeom prst="ellipse">
                <a:avLst/>
              </a:prstGeom>
              <a:solidFill>
                <a:srgbClr val="FF4B11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2374" name="Oval 22"/>
              <p:cNvSpPr>
                <a:spLocks noChangeArrowheads="1"/>
              </p:cNvSpPr>
              <p:nvPr/>
            </p:nvSpPr>
            <p:spPr bwMode="auto">
              <a:xfrm>
                <a:off x="960" y="1536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2375" name="Text Box 23"/>
              <p:cNvSpPr txBox="1">
                <a:spLocks noChangeArrowheads="1"/>
              </p:cNvSpPr>
              <p:nvPr/>
            </p:nvSpPr>
            <p:spPr bwMode="auto">
              <a:xfrm>
                <a:off x="2016" y="1440"/>
                <a:ext cx="115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dirty="0">
                    <a:solidFill>
                      <a:srgbClr val="FFFF00"/>
                    </a:solidFill>
                    <a:effectLst>
                      <a:outerShdw blurRad="50800" dist="38100" dir="2700000">
                        <a:srgbClr val="000000">
                          <a:alpha val="43000"/>
                        </a:srgbClr>
                      </a:outerShdw>
                    </a:effectLst>
                  </a:rPr>
                  <a:t>1.46 M</a:t>
                </a:r>
                <a:r>
                  <a:rPr lang="en-US" baseline="-25000" dirty="0">
                    <a:solidFill>
                      <a:srgbClr val="FFFF00"/>
                    </a:solidFill>
                    <a:effectLst>
                      <a:outerShdw blurRad="50800" dist="38100" dir="2700000">
                        <a:srgbClr val="000000">
                          <a:alpha val="43000"/>
                        </a:srgbClr>
                      </a:outerShdw>
                    </a:effectLst>
                    <a:sym typeface="Wingdings" pitchFamily="-112" charset="2"/>
                  </a:rPr>
                  <a:t></a:t>
                </a:r>
              </a:p>
            </p:txBody>
          </p:sp>
          <p:sp>
            <p:nvSpPr>
              <p:cNvPr id="612376" name="Text Box 24"/>
              <p:cNvSpPr txBox="1">
                <a:spLocks noChangeArrowheads="1"/>
              </p:cNvSpPr>
              <p:nvPr/>
            </p:nvSpPr>
            <p:spPr bwMode="auto">
              <a:xfrm>
                <a:off x="192" y="1440"/>
                <a:ext cx="816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dirty="0">
                    <a:solidFill>
                      <a:srgbClr val="FFFF00"/>
                    </a:solidFill>
                    <a:effectLst>
                      <a:outerShdw blurRad="50800" dist="38100" dir="2700000">
                        <a:srgbClr val="000000">
                          <a:alpha val="43000"/>
                        </a:srgbClr>
                      </a:outerShdw>
                    </a:effectLst>
                  </a:rPr>
                  <a:t>0.42 M</a:t>
                </a:r>
                <a:r>
                  <a:rPr lang="en-US" baseline="-25000" dirty="0">
                    <a:solidFill>
                      <a:srgbClr val="FFFF00"/>
                    </a:solidFill>
                    <a:effectLst>
                      <a:outerShdw blurRad="50800" dist="38100" dir="2700000">
                        <a:srgbClr val="000000">
                          <a:alpha val="43000"/>
                        </a:srgbClr>
                      </a:outerShdw>
                    </a:effectLst>
                    <a:sym typeface="Wingdings" pitchFamily="-112" charset="2"/>
                  </a:rPr>
                  <a:t></a:t>
                </a:r>
              </a:p>
            </p:txBody>
          </p:sp>
        </p:grpSp>
        <p:sp>
          <p:nvSpPr>
            <p:cNvPr id="612377" name="Text Box 25"/>
            <p:cNvSpPr txBox="1">
              <a:spLocks noChangeArrowheads="1"/>
            </p:cNvSpPr>
            <p:nvPr/>
          </p:nvSpPr>
          <p:spPr bwMode="auto">
            <a:xfrm>
              <a:off x="679" y="819"/>
              <a:ext cx="1441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Period:</a:t>
              </a:r>
              <a:r>
                <a:rPr lang="en-US" dirty="0" smtClean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  1.1 </a:t>
              </a:r>
              <a:r>
                <a:rPr lang="en-US" dirty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days</a:t>
              </a:r>
            </a:p>
            <a:p>
              <a:r>
                <a:rPr lang="en-US" dirty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Eccentricity   0.8</a:t>
              </a:r>
            </a:p>
          </p:txBody>
        </p:sp>
      </p:grpSp>
      <p:sp>
        <p:nvSpPr>
          <p:cNvPr id="612379" name="Rectangle 27"/>
          <p:cNvSpPr>
            <a:spLocks noGrp="1" noChangeArrowheads="1"/>
          </p:cNvSpPr>
          <p:nvPr>
            <p:ph type="title"/>
          </p:nvPr>
        </p:nvSpPr>
        <p:spPr>
          <a:xfrm>
            <a:off x="685800" y="292100"/>
            <a:ext cx="7772400" cy="1143000"/>
          </a:xfrm>
          <a:noFill/>
          <a:ln/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Simulation </a:t>
            </a:r>
            <a:r>
              <a:rPr lang="en-US" sz="4000" dirty="0">
                <a:solidFill>
                  <a:srgbClr val="FF0000"/>
                </a:solidFill>
              </a:rPr>
              <a:t>of M67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3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257175"/>
            <a:ext cx="7615237" cy="5103813"/>
          </a:xfrm>
          <a:prstGeom prst="rect">
            <a:avLst/>
          </a:prstGeom>
          <a:noFill/>
        </p:spPr>
      </p:pic>
      <p:pic>
        <p:nvPicPr>
          <p:cNvPr id="5693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395397">
            <a:off x="4419600" y="2173288"/>
            <a:ext cx="5476875" cy="3651250"/>
          </a:xfrm>
          <a:prstGeom prst="rect">
            <a:avLst/>
          </a:prstGeom>
          <a:noFill/>
        </p:spPr>
      </p:pic>
      <p:sp>
        <p:nvSpPr>
          <p:cNvPr id="569348" name="Text Box 4"/>
          <p:cNvSpPr txBox="1">
            <a:spLocks noChangeArrowheads="1"/>
          </p:cNvSpPr>
          <p:nvPr/>
        </p:nvSpPr>
        <p:spPr bwMode="auto">
          <a:xfrm>
            <a:off x="559118" y="5853430"/>
            <a:ext cx="408414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WIYN Open Cluster Study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3" name="Text Box 3"/>
          <p:cNvSpPr txBox="1">
            <a:spLocks noChangeArrowheads="1"/>
          </p:cNvSpPr>
          <p:nvPr/>
        </p:nvSpPr>
        <p:spPr bwMode="auto">
          <a:xfrm>
            <a:off x="304800" y="2590800"/>
            <a:ext cx="8610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But wait…there’s more</a:t>
            </a:r>
            <a:endParaRPr lang="en-US" sz="6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14406" name="Rectangle 6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Simulation </a:t>
            </a:r>
            <a:r>
              <a:rPr lang="en-US" sz="4000" dirty="0">
                <a:solidFill>
                  <a:srgbClr val="FF0000"/>
                </a:solidFill>
              </a:rPr>
              <a:t>of M67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838200" y="2743200"/>
            <a:ext cx="7620000" cy="2286000"/>
            <a:chOff x="528" y="1680"/>
            <a:chExt cx="4800" cy="1440"/>
          </a:xfrm>
        </p:grpSpPr>
        <p:sp>
          <p:nvSpPr>
            <p:cNvPr id="616452" name="Oval 4"/>
            <p:cNvSpPr>
              <a:spLocks noChangeArrowheads="1"/>
            </p:cNvSpPr>
            <p:nvPr/>
          </p:nvSpPr>
          <p:spPr bwMode="auto">
            <a:xfrm>
              <a:off x="576" y="2112"/>
              <a:ext cx="2736" cy="1008"/>
            </a:xfrm>
            <a:prstGeom prst="ellipse">
              <a:avLst/>
            </a:prstGeom>
            <a:noFill/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453" name="Oval 5"/>
            <p:cNvSpPr>
              <a:spLocks noChangeArrowheads="1"/>
            </p:cNvSpPr>
            <p:nvPr/>
          </p:nvSpPr>
          <p:spPr bwMode="auto">
            <a:xfrm>
              <a:off x="528" y="2544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454" name="Text Box 6"/>
            <p:cNvSpPr txBox="1">
              <a:spLocks noChangeArrowheads="1"/>
            </p:cNvSpPr>
            <p:nvPr/>
          </p:nvSpPr>
          <p:spPr bwMode="auto">
            <a:xfrm>
              <a:off x="672" y="2448"/>
              <a:ext cx="96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0.86 M</a:t>
              </a:r>
              <a:r>
                <a:rPr lang="en-US" baseline="-25000" dirty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sym typeface="Wingdings" pitchFamily="-112" charset="2"/>
                </a:rPr>
                <a:t></a:t>
              </a:r>
              <a:endPara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616455" name="Text Box 7"/>
            <p:cNvSpPr txBox="1">
              <a:spLocks noChangeArrowheads="1"/>
            </p:cNvSpPr>
            <p:nvPr/>
          </p:nvSpPr>
          <p:spPr bwMode="auto">
            <a:xfrm>
              <a:off x="4272" y="2448"/>
              <a:ext cx="10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0.81 M</a:t>
              </a:r>
              <a:r>
                <a:rPr lang="en-US" baseline="-25000" dirty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sym typeface="Wingdings" pitchFamily="-112" charset="2"/>
                </a:rPr>
                <a:t></a:t>
              </a:r>
            </a:p>
          </p:txBody>
        </p:sp>
        <p:sp>
          <p:nvSpPr>
            <p:cNvPr id="616456" name="Text Box 8"/>
            <p:cNvSpPr txBox="1">
              <a:spLocks noChangeArrowheads="1"/>
            </p:cNvSpPr>
            <p:nvPr/>
          </p:nvSpPr>
          <p:spPr bwMode="auto">
            <a:xfrm>
              <a:off x="528" y="1680"/>
              <a:ext cx="2736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0"/>
                </a:spcBef>
              </a:pPr>
              <a:r>
                <a:rPr lang="en-US" dirty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Primordial Binary at cluster core</a:t>
              </a:r>
            </a:p>
          </p:txBody>
        </p:sp>
        <p:sp>
          <p:nvSpPr>
            <p:cNvPr id="616457" name="Oval 9"/>
            <p:cNvSpPr>
              <a:spLocks noChangeArrowheads="1"/>
            </p:cNvSpPr>
            <p:nvPr/>
          </p:nvSpPr>
          <p:spPr bwMode="auto">
            <a:xfrm>
              <a:off x="2352" y="2112"/>
              <a:ext cx="2736" cy="1008"/>
            </a:xfrm>
            <a:prstGeom prst="ellipse">
              <a:avLst/>
            </a:prstGeom>
            <a:noFill/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458" name="Oval 10"/>
            <p:cNvSpPr>
              <a:spLocks noChangeArrowheads="1"/>
            </p:cNvSpPr>
            <p:nvPr/>
          </p:nvSpPr>
          <p:spPr bwMode="auto">
            <a:xfrm>
              <a:off x="5040" y="2544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4038600" y="1371600"/>
            <a:ext cx="3886200" cy="5257800"/>
            <a:chOff x="2544" y="864"/>
            <a:chExt cx="2448" cy="3312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 rot="-3070153">
              <a:off x="1416" y="1992"/>
              <a:ext cx="3312" cy="1056"/>
              <a:chOff x="384" y="3264"/>
              <a:chExt cx="3312" cy="1056"/>
            </a:xfrm>
          </p:grpSpPr>
          <p:sp>
            <p:nvSpPr>
              <p:cNvPr id="616461" name="Oval 13"/>
              <p:cNvSpPr>
                <a:spLocks noChangeArrowheads="1"/>
              </p:cNvSpPr>
              <p:nvPr/>
            </p:nvSpPr>
            <p:spPr bwMode="auto">
              <a:xfrm>
                <a:off x="384" y="3504"/>
                <a:ext cx="1248" cy="528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6462" name="Oval 14"/>
              <p:cNvSpPr>
                <a:spLocks noChangeArrowheads="1"/>
              </p:cNvSpPr>
              <p:nvPr/>
            </p:nvSpPr>
            <p:spPr bwMode="auto">
              <a:xfrm>
                <a:off x="1152" y="3264"/>
                <a:ext cx="2496" cy="1056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6463" name="Oval 15"/>
              <p:cNvSpPr>
                <a:spLocks noChangeArrowheads="1"/>
              </p:cNvSpPr>
              <p:nvPr/>
            </p:nvSpPr>
            <p:spPr bwMode="auto">
              <a:xfrm>
                <a:off x="3600" y="3744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16464" name="Text Box 16"/>
            <p:cNvSpPr txBox="1">
              <a:spLocks noChangeArrowheads="1"/>
            </p:cNvSpPr>
            <p:nvPr/>
          </p:nvSpPr>
          <p:spPr bwMode="auto">
            <a:xfrm>
              <a:off x="4176" y="1104"/>
              <a:ext cx="8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0.86 M</a:t>
              </a:r>
              <a:r>
                <a:rPr lang="en-US" baseline="-25000" dirty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sym typeface="Wingdings" pitchFamily="-112" charset="2"/>
                </a:rPr>
                <a:t></a:t>
              </a:r>
            </a:p>
          </p:txBody>
        </p:sp>
      </p:grpSp>
      <p:sp>
        <p:nvSpPr>
          <p:cNvPr id="616465" name="Text Box 17"/>
          <p:cNvSpPr txBox="1">
            <a:spLocks noChangeArrowheads="1"/>
          </p:cNvSpPr>
          <p:nvPr/>
        </p:nvSpPr>
        <p:spPr bwMode="auto">
          <a:xfrm>
            <a:off x="228600" y="2133600"/>
            <a:ext cx="44196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 blue straggler formed through a merger ends up in the cluster core with an originally unrelated star.</a:t>
            </a:r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2971800" y="5791200"/>
            <a:ext cx="3810000" cy="685800"/>
            <a:chOff x="1872" y="3648"/>
            <a:chExt cx="2400" cy="432"/>
          </a:xfrm>
        </p:grpSpPr>
        <p:sp>
          <p:nvSpPr>
            <p:cNvPr id="616468" name="Oval 20"/>
            <p:cNvSpPr>
              <a:spLocks noChangeArrowheads="1"/>
            </p:cNvSpPr>
            <p:nvPr/>
          </p:nvSpPr>
          <p:spPr bwMode="auto">
            <a:xfrm>
              <a:off x="1872" y="3648"/>
              <a:ext cx="288" cy="288"/>
            </a:xfrm>
            <a:prstGeom prst="ellipse">
              <a:avLst/>
            </a:prstGeom>
            <a:solidFill>
              <a:srgbClr val="1E05CC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469" name="Text Box 21"/>
            <p:cNvSpPr txBox="1">
              <a:spLocks noChangeArrowheads="1"/>
            </p:cNvSpPr>
            <p:nvPr/>
          </p:nvSpPr>
          <p:spPr bwMode="auto">
            <a:xfrm>
              <a:off x="2112" y="3792"/>
              <a:ext cx="216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1.88 M</a:t>
              </a:r>
              <a:r>
                <a:rPr lang="en-US" baseline="-25000" dirty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sym typeface="Wingdings" pitchFamily="-112" charset="2"/>
                </a:rPr>
                <a:t> </a:t>
              </a:r>
              <a:r>
                <a:rPr lang="en-US" dirty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sym typeface="Wingdings" pitchFamily="-112" charset="2"/>
                </a:rPr>
                <a:t>Blue Straggler</a:t>
              </a:r>
            </a:p>
          </p:txBody>
        </p:sp>
      </p:grpSp>
      <p:sp>
        <p:nvSpPr>
          <p:cNvPr id="616471" name="Rectangle 23"/>
          <p:cNvSpPr>
            <a:spLocks noGrp="1" noChangeArrowheads="1"/>
          </p:cNvSpPr>
          <p:nvPr>
            <p:ph type="title"/>
          </p:nvPr>
        </p:nvSpPr>
        <p:spPr>
          <a:xfrm>
            <a:off x="673100" y="444500"/>
            <a:ext cx="7772400" cy="1143000"/>
          </a:xfrm>
          <a:noFill/>
          <a:ln/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Simulation </a:t>
            </a:r>
            <a:r>
              <a:rPr lang="en-US" sz="4000" dirty="0">
                <a:solidFill>
                  <a:srgbClr val="FF0000"/>
                </a:solidFill>
              </a:rPr>
              <a:t>of M67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465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6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NGC 188 Blue Stragglers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232445"/>
            <a:ext cx="9144000" cy="646331"/>
          </a:xfrm>
          <a:prstGeom prst="rect">
            <a:avLst/>
          </a:prstGeom>
          <a:solidFill>
            <a:srgbClr val="EDE95C"/>
          </a:solidFill>
        </p:spPr>
        <p:txBody>
          <a:bodyPr wrap="square" rIns="274320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Optima"/>
                <a:cs typeface="Optima"/>
              </a:rPr>
              <a:t>How To Make Open Cluster Blue Stragglers </a:t>
            </a:r>
            <a:endParaRPr lang="en-US" sz="3600" b="1" dirty="0">
              <a:solidFill>
                <a:srgbClr val="0000FF"/>
              </a:solidFill>
              <a:latin typeface="Optima"/>
              <a:cs typeface="Optima"/>
            </a:endParaRPr>
          </a:p>
        </p:txBody>
      </p:sp>
      <p:sp>
        <p:nvSpPr>
          <p:cNvPr id="10" name="TextBox 25"/>
          <p:cNvSpPr txBox="1">
            <a:spLocks noChangeArrowheads="1"/>
          </p:cNvSpPr>
          <p:nvPr/>
        </p:nvSpPr>
        <p:spPr bwMode="auto">
          <a:xfrm>
            <a:off x="1440180" y="2052555"/>
            <a:ext cx="1673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ea typeface="Optima" charset="0"/>
                <a:cs typeface="Optima" charset="0"/>
              </a:rPr>
              <a:t>Hypothesis</a:t>
            </a:r>
          </a:p>
        </p:txBody>
      </p:sp>
      <p:sp>
        <p:nvSpPr>
          <p:cNvPr id="11" name="TextBox 26"/>
          <p:cNvSpPr txBox="1">
            <a:spLocks noChangeArrowheads="1"/>
          </p:cNvSpPr>
          <p:nvPr/>
        </p:nvSpPr>
        <p:spPr bwMode="auto">
          <a:xfrm>
            <a:off x="5913120" y="2103355"/>
            <a:ext cx="15696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ea typeface="Optima" charset="0"/>
                <a:cs typeface="Optima" charset="0"/>
              </a:rPr>
              <a:t>Frequency</a:t>
            </a:r>
            <a:endParaRPr lang="en-US" sz="2400" b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Optima" charset="0"/>
              <a:ea typeface="Optima" charset="0"/>
              <a:cs typeface="Optima" charset="0"/>
            </a:endParaRPr>
          </a:p>
        </p:txBody>
      </p:sp>
      <p:grpSp>
        <p:nvGrpSpPr>
          <p:cNvPr id="4" name="Group 30"/>
          <p:cNvGrpSpPr>
            <a:grpSpLocks noChangeAspect="1"/>
          </p:cNvGrpSpPr>
          <p:nvPr/>
        </p:nvGrpSpPr>
        <p:grpSpPr bwMode="auto">
          <a:xfrm>
            <a:off x="939800" y="3922480"/>
            <a:ext cx="3841026" cy="1092200"/>
            <a:chOff x="3040" y="1496"/>
            <a:chExt cx="2476" cy="817"/>
          </a:xfrm>
        </p:grpSpPr>
        <p:sp>
          <p:nvSpPr>
            <p:cNvPr id="36" name="AutoShape 22"/>
            <p:cNvSpPr>
              <a:spLocks noChangeArrowheads="1"/>
            </p:cNvSpPr>
            <p:nvPr/>
          </p:nvSpPr>
          <p:spPr bwMode="auto">
            <a:xfrm>
              <a:off x="3040" y="1496"/>
              <a:ext cx="1607" cy="817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alpha val="65097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23"/>
            <p:cNvSpPr>
              <a:spLocks noChangeArrowheads="1"/>
            </p:cNvSpPr>
            <p:nvPr/>
          </p:nvSpPr>
          <p:spPr bwMode="auto">
            <a:xfrm>
              <a:off x="3092" y="1544"/>
              <a:ext cx="2424" cy="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 eaLnBrk="1" hangingPunct="1">
                <a:spcBef>
                  <a:spcPct val="5000"/>
                </a:spcBef>
                <a:buClr>
                  <a:schemeClr val="accent1"/>
                </a:buClr>
              </a:pPr>
              <a:r>
                <a:rPr lang="en-US" sz="2400" dirty="0">
                  <a:solidFill>
                    <a:srgbClr val="FFFF00"/>
                  </a:solidFill>
                  <a:latin typeface="Optima" charset="0"/>
                </a:rPr>
                <a:t>Collision during </a:t>
              </a:r>
            </a:p>
            <a:p>
              <a:pPr marL="342900" indent="-342900" eaLnBrk="1" hangingPunct="1">
                <a:spcBef>
                  <a:spcPct val="5000"/>
                </a:spcBef>
                <a:buClr>
                  <a:schemeClr val="accent1"/>
                </a:buClr>
              </a:pPr>
              <a:r>
                <a:rPr lang="en-US" sz="2400" dirty="0">
                  <a:solidFill>
                    <a:srgbClr val="FFFF00"/>
                  </a:solidFill>
                  <a:latin typeface="Optima" charset="0"/>
                </a:rPr>
                <a:t>binary encounter</a:t>
              </a:r>
            </a:p>
          </p:txBody>
        </p:sp>
      </p:grpSp>
      <p:sp>
        <p:nvSpPr>
          <p:cNvPr id="32" name="Right Arrow 18"/>
          <p:cNvSpPr>
            <a:spLocks noChangeAspect="1" noChangeArrowheads="1"/>
          </p:cNvSpPr>
          <p:nvPr/>
        </p:nvSpPr>
        <p:spPr bwMode="auto">
          <a:xfrm>
            <a:off x="3886200" y="4125680"/>
            <a:ext cx="1181100" cy="584200"/>
          </a:xfrm>
          <a:prstGeom prst="rightArrow">
            <a:avLst>
              <a:gd name="adj1" fmla="val 50000"/>
              <a:gd name="adj2" fmla="val 5000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24"/>
          <p:cNvGrpSpPr>
            <a:grpSpLocks noChangeAspect="1"/>
          </p:cNvGrpSpPr>
          <p:nvPr/>
        </p:nvGrpSpPr>
        <p:grpSpPr bwMode="auto">
          <a:xfrm>
            <a:off x="526410" y="5205180"/>
            <a:ext cx="3214630" cy="1041400"/>
            <a:chOff x="586" y="1496"/>
            <a:chExt cx="2080" cy="656"/>
          </a:xfrm>
        </p:grpSpPr>
        <p:sp>
          <p:nvSpPr>
            <p:cNvPr id="46" name="AutoShape 20"/>
            <p:cNvSpPr>
              <a:spLocks noChangeArrowheads="1"/>
            </p:cNvSpPr>
            <p:nvPr/>
          </p:nvSpPr>
          <p:spPr bwMode="auto">
            <a:xfrm>
              <a:off x="857" y="1496"/>
              <a:ext cx="1640" cy="656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alpha val="65097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21"/>
            <p:cNvSpPr>
              <a:spLocks noChangeArrowheads="1"/>
            </p:cNvSpPr>
            <p:nvPr/>
          </p:nvSpPr>
          <p:spPr bwMode="auto">
            <a:xfrm>
              <a:off x="586" y="1544"/>
              <a:ext cx="2080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 algn="ctr" eaLnBrk="1" hangingPunct="1">
                <a:spcBef>
                  <a:spcPct val="5000"/>
                </a:spcBef>
                <a:buClr>
                  <a:schemeClr val="accent1"/>
                </a:buClr>
              </a:pPr>
              <a:r>
                <a:rPr lang="en-US" sz="2400" dirty="0" smtClean="0">
                  <a:solidFill>
                    <a:srgbClr val="FFFF00"/>
                  </a:solidFill>
                  <a:latin typeface="Optima" charset="0"/>
                </a:rPr>
                <a:t>Merger of </a:t>
              </a:r>
              <a:r>
                <a:rPr lang="en-US" sz="2400" dirty="0">
                  <a:solidFill>
                    <a:srgbClr val="FFFF00"/>
                  </a:solidFill>
                  <a:latin typeface="Optima" charset="0"/>
                </a:rPr>
                <a:t>close</a:t>
              </a:r>
              <a:r>
                <a:rPr lang="en-US" sz="2400" dirty="0" smtClean="0">
                  <a:solidFill>
                    <a:srgbClr val="FFFF00"/>
                  </a:solidFill>
                  <a:latin typeface="Optima" charset="0"/>
                </a:rPr>
                <a:t> </a:t>
              </a:r>
            </a:p>
            <a:p>
              <a:pPr marL="342900" indent="-342900" algn="ctr" eaLnBrk="1" hangingPunct="1">
                <a:spcBef>
                  <a:spcPct val="5000"/>
                </a:spcBef>
                <a:buClr>
                  <a:schemeClr val="accent1"/>
                </a:buClr>
              </a:pPr>
              <a:r>
                <a:rPr lang="en-US" sz="2400" dirty="0" smtClean="0">
                  <a:solidFill>
                    <a:srgbClr val="FFFF00"/>
                  </a:solidFill>
                  <a:latin typeface="Optima" charset="0"/>
                </a:rPr>
                <a:t>binary </a:t>
              </a:r>
              <a:r>
                <a:rPr lang="en-US" sz="2400" dirty="0">
                  <a:solidFill>
                    <a:srgbClr val="FFFF00"/>
                  </a:solidFill>
                  <a:latin typeface="Optima" charset="0"/>
                </a:rPr>
                <a:t>in triple</a:t>
              </a:r>
            </a:p>
          </p:txBody>
        </p:sp>
      </p:grpSp>
      <p:sp>
        <p:nvSpPr>
          <p:cNvPr id="42" name="Right Arrow 19"/>
          <p:cNvSpPr>
            <a:spLocks noChangeAspect="1" noChangeArrowheads="1"/>
          </p:cNvSpPr>
          <p:nvPr/>
        </p:nvSpPr>
        <p:spPr bwMode="auto">
          <a:xfrm>
            <a:off x="3873500" y="5446480"/>
            <a:ext cx="1181100" cy="584200"/>
          </a:xfrm>
          <a:prstGeom prst="rightArrow">
            <a:avLst>
              <a:gd name="adj1" fmla="val 50000"/>
              <a:gd name="adj2" fmla="val 5000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4" name="Group 24"/>
          <p:cNvGrpSpPr>
            <a:grpSpLocks noChangeAspect="1"/>
          </p:cNvGrpSpPr>
          <p:nvPr/>
        </p:nvGrpSpPr>
        <p:grpSpPr bwMode="auto">
          <a:xfrm>
            <a:off x="1001260" y="2766780"/>
            <a:ext cx="3629815" cy="990600"/>
            <a:chOff x="247" y="1496"/>
            <a:chExt cx="2463" cy="624"/>
          </a:xfrm>
        </p:grpSpPr>
        <p:sp>
          <p:nvSpPr>
            <p:cNvPr id="60" name="AutoShape 20"/>
            <p:cNvSpPr>
              <a:spLocks noChangeArrowheads="1"/>
            </p:cNvSpPr>
            <p:nvPr/>
          </p:nvSpPr>
          <p:spPr bwMode="auto">
            <a:xfrm>
              <a:off x="247" y="1496"/>
              <a:ext cx="1604" cy="624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alpha val="65097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21"/>
            <p:cNvSpPr>
              <a:spLocks noChangeArrowheads="1"/>
            </p:cNvSpPr>
            <p:nvPr/>
          </p:nvSpPr>
          <p:spPr bwMode="auto">
            <a:xfrm>
              <a:off x="286" y="1544"/>
              <a:ext cx="2424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 eaLnBrk="1" hangingPunct="1">
                <a:spcBef>
                  <a:spcPct val="5000"/>
                </a:spcBef>
                <a:buClr>
                  <a:schemeClr val="accent1"/>
                </a:buClr>
              </a:pPr>
              <a:r>
                <a:rPr lang="en-US" sz="2400" dirty="0">
                  <a:solidFill>
                    <a:srgbClr val="FFFF00"/>
                  </a:solidFill>
                  <a:latin typeface="Optima" charset="0"/>
                </a:rPr>
                <a:t>Mass transfer </a:t>
              </a:r>
            </a:p>
            <a:p>
              <a:pPr marL="342900" indent="-342900" eaLnBrk="1" hangingPunct="1">
                <a:spcBef>
                  <a:spcPct val="5000"/>
                </a:spcBef>
                <a:buClr>
                  <a:schemeClr val="accent1"/>
                </a:buClr>
              </a:pPr>
              <a:r>
                <a:rPr lang="en-US" sz="1600" dirty="0">
                  <a:solidFill>
                    <a:srgbClr val="FFFF00"/>
                  </a:solidFill>
                  <a:latin typeface="Optima" charset="0"/>
                </a:rPr>
                <a:t>   (Case C – AGB)</a:t>
              </a:r>
            </a:p>
          </p:txBody>
        </p:sp>
      </p:grpSp>
      <p:sp>
        <p:nvSpPr>
          <p:cNvPr id="56" name="Right Arrow 20"/>
          <p:cNvSpPr>
            <a:spLocks noChangeAspect="1" noChangeArrowheads="1"/>
          </p:cNvSpPr>
          <p:nvPr/>
        </p:nvSpPr>
        <p:spPr bwMode="auto">
          <a:xfrm>
            <a:off x="3933130" y="2893780"/>
            <a:ext cx="1181100" cy="584200"/>
          </a:xfrm>
          <a:prstGeom prst="rightArrow">
            <a:avLst>
              <a:gd name="adj1" fmla="val 50000"/>
              <a:gd name="adj2" fmla="val 5000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6" name="Group 24"/>
          <p:cNvGrpSpPr>
            <a:grpSpLocks noChangeAspect="1"/>
          </p:cNvGrpSpPr>
          <p:nvPr/>
        </p:nvGrpSpPr>
        <p:grpSpPr bwMode="auto">
          <a:xfrm>
            <a:off x="5322510" y="2931880"/>
            <a:ext cx="3619500" cy="990600"/>
            <a:chOff x="344" y="1496"/>
            <a:chExt cx="2456" cy="624"/>
          </a:xfrm>
        </p:grpSpPr>
        <p:sp>
          <p:nvSpPr>
            <p:cNvPr id="58" name="AutoShape 20"/>
            <p:cNvSpPr>
              <a:spLocks noChangeArrowheads="1"/>
            </p:cNvSpPr>
            <p:nvPr/>
          </p:nvSpPr>
          <p:spPr bwMode="auto">
            <a:xfrm>
              <a:off x="344" y="1496"/>
              <a:ext cx="1827" cy="448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alpha val="65097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21"/>
            <p:cNvSpPr>
              <a:spLocks noChangeArrowheads="1"/>
            </p:cNvSpPr>
            <p:nvPr/>
          </p:nvSpPr>
          <p:spPr bwMode="auto">
            <a:xfrm>
              <a:off x="376" y="1544"/>
              <a:ext cx="2424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 eaLnBrk="1" hangingPunct="1">
                <a:spcBef>
                  <a:spcPct val="5000"/>
                </a:spcBef>
                <a:buClr>
                  <a:schemeClr val="accent1"/>
                </a:buClr>
              </a:pPr>
              <a:r>
                <a:rPr lang="en-US" sz="2400" dirty="0" smtClean="0">
                  <a:solidFill>
                    <a:srgbClr val="FFFF00"/>
                  </a:solidFill>
                  <a:latin typeface="Optima" charset="0"/>
                </a:rPr>
                <a:t>Primary channel</a:t>
              </a:r>
              <a:endParaRPr lang="en-US" sz="1600" dirty="0">
                <a:solidFill>
                  <a:srgbClr val="FFFF00"/>
                </a:solidFill>
                <a:latin typeface="Optima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168900" y="4100280"/>
            <a:ext cx="3690620" cy="2298700"/>
            <a:chOff x="5168900" y="4100280"/>
            <a:chExt cx="3690620" cy="2298700"/>
          </a:xfrm>
        </p:grpSpPr>
        <p:sp>
          <p:nvSpPr>
            <p:cNvPr id="34" name="AutoShape 20"/>
            <p:cNvSpPr>
              <a:spLocks noChangeArrowheads="1"/>
            </p:cNvSpPr>
            <p:nvPr/>
          </p:nvSpPr>
          <p:spPr bwMode="auto">
            <a:xfrm>
              <a:off x="5242561" y="4100280"/>
              <a:ext cx="3159760" cy="711200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alpha val="65097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Group 27"/>
            <p:cNvGrpSpPr>
              <a:grpSpLocks noChangeAspect="1"/>
            </p:cNvGrpSpPr>
            <p:nvPr/>
          </p:nvGrpSpPr>
          <p:grpSpPr bwMode="auto">
            <a:xfrm>
              <a:off x="5168900" y="5408380"/>
              <a:ext cx="3619500" cy="990600"/>
              <a:chOff x="344" y="1496"/>
              <a:chExt cx="2456" cy="624"/>
            </a:xfrm>
          </p:grpSpPr>
          <p:sp>
            <p:nvSpPr>
              <p:cNvPr id="44" name="AutoShape 20"/>
              <p:cNvSpPr>
                <a:spLocks noChangeArrowheads="1"/>
              </p:cNvSpPr>
              <p:nvPr/>
            </p:nvSpPr>
            <p:spPr bwMode="auto">
              <a:xfrm>
                <a:off x="344" y="1496"/>
                <a:ext cx="2222" cy="448"/>
              </a:xfrm>
              <a:prstGeom prst="roundRect">
                <a:avLst>
                  <a:gd name="adj" fmla="val 16667"/>
                </a:avLst>
              </a:prstGeom>
              <a:solidFill>
                <a:schemeClr val="accent4">
                  <a:alpha val="65097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21"/>
              <p:cNvSpPr>
                <a:spLocks noChangeArrowheads="1"/>
              </p:cNvSpPr>
              <p:nvPr/>
            </p:nvSpPr>
            <p:spPr bwMode="auto">
              <a:xfrm>
                <a:off x="376" y="1544"/>
                <a:ext cx="2424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342900" indent="-342900" eaLnBrk="1" hangingPunct="1">
                  <a:spcBef>
                    <a:spcPct val="5000"/>
                  </a:spcBef>
                  <a:buClr>
                    <a:schemeClr val="accent1"/>
                  </a:buClr>
                </a:pPr>
                <a:r>
                  <a:rPr lang="en-US" sz="2400" dirty="0" smtClean="0">
                    <a:solidFill>
                      <a:srgbClr val="FFFF00"/>
                    </a:solidFill>
                    <a:latin typeface="Optima" charset="0"/>
                  </a:rPr>
                  <a:t>What can happen, will</a:t>
                </a:r>
                <a:endParaRPr lang="en-US" sz="1600" dirty="0">
                  <a:solidFill>
                    <a:srgbClr val="FFFF00"/>
                  </a:solidFill>
                  <a:latin typeface="Optima" charset="0"/>
                </a:endParaRPr>
              </a:p>
            </p:txBody>
          </p:sp>
        </p:grpSp>
        <p:sp>
          <p:nvSpPr>
            <p:cNvPr id="33" name="Rectangle 21"/>
            <p:cNvSpPr>
              <a:spLocks noChangeArrowheads="1"/>
            </p:cNvSpPr>
            <p:nvPr/>
          </p:nvSpPr>
          <p:spPr bwMode="auto">
            <a:xfrm>
              <a:off x="5287180" y="4204420"/>
              <a:ext cx="357234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 eaLnBrk="1" hangingPunct="1">
                <a:spcBef>
                  <a:spcPct val="5000"/>
                </a:spcBef>
                <a:buClr>
                  <a:schemeClr val="accent1"/>
                </a:buClr>
              </a:pPr>
              <a:r>
                <a:rPr lang="en-US" sz="2400" dirty="0" smtClean="0">
                  <a:solidFill>
                    <a:srgbClr val="FFFF00"/>
                  </a:solidFill>
                  <a:latin typeface="Optima" charset="0"/>
                </a:rPr>
                <a:t>What can happen, will</a:t>
              </a:r>
              <a:endParaRPr lang="en-US" sz="1600" dirty="0">
                <a:solidFill>
                  <a:srgbClr val="FFFF00"/>
                </a:solidFill>
                <a:latin typeface="Optima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MG_MT_illustration_expa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0"/>
            <a:ext cx="74295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80200" y="6527800"/>
            <a:ext cx="24638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  <a:latin typeface="Optima"/>
                <a:cs typeface="Optima"/>
              </a:rPr>
              <a:t>Credit : A. M. Geller</a:t>
            </a:r>
            <a:endParaRPr lang="en-US" sz="1200" dirty="0">
              <a:solidFill>
                <a:schemeClr val="bg1"/>
              </a:solidFill>
              <a:latin typeface="Optima"/>
              <a:cs typeface="Opti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51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" name="Picture 9" descr="AMG_MT_illustration_expa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0"/>
            <a:ext cx="7429499" cy="6858000"/>
          </a:xfrm>
          <a:prstGeom prst="rect">
            <a:avLst/>
          </a:prstGeom>
        </p:spPr>
      </p:pic>
      <p:pic>
        <p:nvPicPr>
          <p:cNvPr id="8" name="Picture 7" descr="MTgimp.expand.nogiant.onlynosferatu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612" y="2473660"/>
            <a:ext cx="3633337" cy="2670137"/>
          </a:xfrm>
          <a:prstGeom prst="rect">
            <a:avLst/>
          </a:prstGeom>
        </p:spPr>
      </p:pic>
      <p:pic>
        <p:nvPicPr>
          <p:cNvPr id="7" name="Picture 6" descr="MTgimp.expand.nogiant.onlyB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253" y="3311873"/>
            <a:ext cx="4694077" cy="35418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80200" y="6527800"/>
            <a:ext cx="24638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  <a:latin typeface="Optima"/>
                <a:cs typeface="Optima"/>
              </a:rPr>
              <a:t>Credit : A. M. Geller</a:t>
            </a:r>
            <a:endParaRPr lang="en-US" sz="1200" dirty="0">
              <a:solidFill>
                <a:schemeClr val="bg1"/>
              </a:solidFill>
              <a:latin typeface="Optima"/>
              <a:cs typeface="Optim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55899" y="447040"/>
            <a:ext cx="70783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41 orbits of Hubble Space Telescope ACS </a:t>
            </a: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to see if the white dwarfs are there!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1232445"/>
            <a:ext cx="9144000" cy="646331"/>
          </a:xfrm>
          <a:prstGeom prst="rect">
            <a:avLst/>
          </a:prstGeom>
          <a:solidFill>
            <a:srgbClr val="EDE95C"/>
          </a:solidFill>
        </p:spPr>
        <p:txBody>
          <a:bodyPr wrap="square" rIns="274320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Optima"/>
                <a:cs typeface="Optima"/>
              </a:rPr>
              <a:t>“Future” Observations</a:t>
            </a:r>
            <a:endParaRPr lang="en-US" sz="3600" b="1" dirty="0">
              <a:solidFill>
                <a:srgbClr val="0000FF"/>
              </a:solidFill>
              <a:latin typeface="Optima"/>
              <a:cs typeface="Optima"/>
            </a:endParaRPr>
          </a:p>
        </p:txBody>
      </p:sp>
      <p:sp>
        <p:nvSpPr>
          <p:cNvPr id="5" name="TextBox 25"/>
          <p:cNvSpPr txBox="1">
            <a:spLocks noChangeArrowheads="1"/>
          </p:cNvSpPr>
          <p:nvPr/>
        </p:nvSpPr>
        <p:spPr bwMode="auto">
          <a:xfrm>
            <a:off x="261620" y="2032235"/>
            <a:ext cx="87146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ea typeface="Optima" charset="0"/>
                <a:cs typeface="Optima" charset="0"/>
              </a:rPr>
              <a:t>Gosnell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ea typeface="Optima" charset="0"/>
                <a:cs typeface="Optima" charset="0"/>
              </a:rPr>
              <a:t> e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 charset="0"/>
                <a:ea typeface="Optima" charset="0"/>
                <a:cs typeface="Optima" charset="0"/>
              </a:rPr>
              <a:t>t al. poster – UV imaging of NGC 188 BS with Hubble</a:t>
            </a:r>
            <a:endParaRPr lang="en-US" sz="2400" b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Optima" charset="0"/>
              <a:ea typeface="Optima" charset="0"/>
              <a:cs typeface="Optima" charset="0"/>
            </a:endParaRPr>
          </a:p>
        </p:txBody>
      </p:sp>
      <p:pic>
        <p:nvPicPr>
          <p:cNvPr id="15" name="Picture 14" descr="sed_i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808480" y="2636253"/>
            <a:ext cx="6261100" cy="412014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Rectangle 16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NGC 188 Blue Stragglers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6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NGC 188 Blue Stragglers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232445"/>
            <a:ext cx="9144000" cy="646331"/>
          </a:xfrm>
          <a:prstGeom prst="rect">
            <a:avLst/>
          </a:prstGeom>
          <a:solidFill>
            <a:srgbClr val="EDE95C"/>
          </a:solidFill>
        </p:spPr>
        <p:txBody>
          <a:bodyPr wrap="square" rIns="274320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Optima"/>
                <a:cs typeface="Optima"/>
              </a:rPr>
              <a:t>Findings from N-Body Simulations</a:t>
            </a:r>
            <a:endParaRPr lang="en-US" sz="3600" b="1" dirty="0">
              <a:solidFill>
                <a:srgbClr val="0000FF"/>
              </a:solidFill>
              <a:latin typeface="Optima"/>
              <a:cs typeface="Optim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5280" y="3622060"/>
            <a:ext cx="6267461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rgbClr val="FFFF00"/>
                </a:solidFill>
              </a:rPr>
              <a:t>Aaron Geller… on Thursday! …</a:t>
            </a:r>
            <a:endParaRPr lang="en-US" sz="360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6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Open Cluster Blue 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Stragglers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90571" y="2035872"/>
            <a:ext cx="4753429" cy="40398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NGC188.elogP.MSB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53333"/>
              <a:stretch>
                <a:fillRect/>
              </a:stretch>
            </p:blipFill>
          </mc:Choice>
          <mc:Fallback>
            <p:blipFill>
              <a:blip r:embed="rId4"/>
              <a:srcRect l="53333"/>
              <a:stretch>
                <a:fillRect/>
              </a:stretch>
            </p:blipFill>
          </mc:Fallback>
        </mc:AlternateContent>
        <p:spPr>
          <a:xfrm>
            <a:off x="4414764" y="2463557"/>
            <a:ext cx="4692952" cy="3352084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0" y="4224810"/>
            <a:ext cx="4390571" cy="646113"/>
          </a:xfrm>
          <a:prstGeom prst="rect">
            <a:avLst/>
          </a:prstGeom>
          <a:solidFill>
            <a:srgbClr val="CCFFCC"/>
          </a:solidFill>
          <a:ln w="9525">
            <a:solidFill>
              <a:srgbClr val="00CC99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Optima" charset="0"/>
                <a:ea typeface="Optima" charset="0"/>
                <a:cs typeface="Optima" charset="0"/>
              </a:rPr>
              <a:t>And don’t forget the 5 </a:t>
            </a:r>
            <a:r>
              <a:rPr lang="en-US" sz="1800" dirty="0" smtClean="0">
                <a:latin typeface="Optima" charset="0"/>
                <a:ea typeface="Optima" charset="0"/>
                <a:cs typeface="Optima" charset="0"/>
              </a:rPr>
              <a:t>blue stragglers with </a:t>
            </a:r>
            <a:r>
              <a:rPr lang="en-US" sz="1800" dirty="0">
                <a:latin typeface="Optima" charset="0"/>
                <a:ea typeface="Optima" charset="0"/>
                <a:cs typeface="Optima" charset="0"/>
              </a:rPr>
              <a:t>constant RV (</a:t>
            </a:r>
            <a:r>
              <a:rPr lang="en-US" sz="1800" dirty="0" smtClean="0">
                <a:latin typeface="Optima" charset="0"/>
                <a:ea typeface="Optima" charset="0"/>
                <a:cs typeface="Optima" charset="0"/>
              </a:rPr>
              <a:t>singles or long period?</a:t>
            </a:r>
            <a:r>
              <a:rPr lang="en-US" sz="1800" dirty="0">
                <a:latin typeface="Optima" charset="0"/>
                <a:ea typeface="Optima" charset="0"/>
                <a:cs typeface="Optima" charset="0"/>
              </a:rPr>
              <a:t>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0" y="2778225"/>
            <a:ext cx="7279881" cy="461665"/>
            <a:chOff x="0" y="2778225"/>
            <a:chExt cx="7279881" cy="461665"/>
          </a:xfrm>
        </p:grpSpPr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0" y="2778225"/>
              <a:ext cx="4390571" cy="461665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400" b="1" dirty="0">
                  <a:latin typeface="Optima" charset="0"/>
                </a:rPr>
                <a:t>Case C (&amp; B) Mass Transfer</a:t>
              </a:r>
              <a:r>
                <a:rPr lang="en-US" sz="2400" b="1" dirty="0" smtClean="0">
                  <a:latin typeface="Optima" charset="0"/>
                </a:rPr>
                <a:t> </a:t>
              </a:r>
            </a:p>
          </p:txBody>
        </p:sp>
        <p:sp>
          <p:nvSpPr>
            <p:cNvPr id="11" name="Line 98"/>
            <p:cNvSpPr>
              <a:spLocks noChangeShapeType="1"/>
            </p:cNvSpPr>
            <p:nvPr/>
          </p:nvSpPr>
          <p:spPr bwMode="auto">
            <a:xfrm flipH="1" flipV="1">
              <a:off x="4389119" y="3003491"/>
              <a:ext cx="2890762" cy="181430"/>
            </a:xfrm>
            <a:prstGeom prst="line">
              <a:avLst/>
            </a:prstGeom>
            <a:noFill/>
            <a:ln w="38100">
              <a:solidFill>
                <a:srgbClr val="00CC99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Oval 31"/>
          <p:cNvSpPr>
            <a:spLocks noChangeArrowheads="1"/>
          </p:cNvSpPr>
          <p:nvPr/>
        </p:nvSpPr>
        <p:spPr bwMode="auto">
          <a:xfrm>
            <a:off x="6812645" y="2932735"/>
            <a:ext cx="1854200" cy="2209800"/>
          </a:xfrm>
          <a:prstGeom prst="ellipse">
            <a:avLst/>
          </a:prstGeom>
          <a:solidFill>
            <a:srgbClr val="FFA95A">
              <a:alpha val="39999"/>
            </a:srgbClr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0" y="1232445"/>
            <a:ext cx="9144000" cy="707886"/>
          </a:xfrm>
          <a:prstGeom prst="rect">
            <a:avLst/>
          </a:prstGeom>
          <a:solidFill>
            <a:srgbClr val="EDE95C"/>
          </a:solidFill>
        </p:spPr>
        <p:txBody>
          <a:bodyPr wrap="square" rIns="274320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  <a:latin typeface="Optima"/>
                <a:cs typeface="Optima"/>
              </a:rPr>
              <a:t>Summary</a:t>
            </a:r>
            <a:endParaRPr lang="en-US" sz="4000" b="1" dirty="0">
              <a:solidFill>
                <a:srgbClr val="0000FF"/>
              </a:solidFill>
              <a:latin typeface="Optima"/>
              <a:cs typeface="Optima"/>
            </a:endParaRPr>
          </a:p>
        </p:txBody>
      </p:sp>
      <p:sp>
        <p:nvSpPr>
          <p:cNvPr id="7" name="Text Box 37"/>
          <p:cNvSpPr txBox="1">
            <a:spLocks noChangeArrowheads="1"/>
          </p:cNvSpPr>
          <p:nvPr/>
        </p:nvSpPr>
        <p:spPr bwMode="auto">
          <a:xfrm>
            <a:off x="0" y="5378893"/>
            <a:ext cx="4390571" cy="120015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latin typeface="Optima" charset="0"/>
              </a:rPr>
              <a:t>Multiple formation mechanisms, but </a:t>
            </a:r>
          </a:p>
          <a:p>
            <a:pPr algn="ctr"/>
            <a:r>
              <a:rPr lang="en-US" sz="2400" b="1" dirty="0">
                <a:latin typeface="Optima" charset="0"/>
              </a:rPr>
              <a:t>mass transfer dominates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0" y="3479265"/>
            <a:ext cx="5638800" cy="1397534"/>
            <a:chOff x="0" y="3479265"/>
            <a:chExt cx="5638800" cy="1397534"/>
          </a:xfrm>
        </p:grpSpPr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0" y="3479265"/>
              <a:ext cx="4390571" cy="461665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 dirty="0" smtClean="0">
                  <a:latin typeface="Optima" charset="0"/>
                </a:rPr>
                <a:t>Dynamical Processes</a:t>
              </a:r>
            </a:p>
          </p:txBody>
        </p:sp>
        <p:sp>
          <p:nvSpPr>
            <p:cNvPr id="15" name="Line 98"/>
            <p:cNvSpPr>
              <a:spLocks noChangeShapeType="1"/>
            </p:cNvSpPr>
            <p:nvPr/>
          </p:nvSpPr>
          <p:spPr bwMode="auto">
            <a:xfrm flipH="1" flipV="1">
              <a:off x="4378959" y="3704530"/>
              <a:ext cx="1259841" cy="1172269"/>
            </a:xfrm>
            <a:prstGeom prst="line">
              <a:avLst/>
            </a:prstGeom>
            <a:noFill/>
            <a:ln w="38100">
              <a:solidFill>
                <a:srgbClr val="00CC99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Line 98"/>
          <p:cNvSpPr>
            <a:spLocks noChangeShapeType="1"/>
          </p:cNvSpPr>
          <p:nvPr/>
        </p:nvSpPr>
        <p:spPr bwMode="auto">
          <a:xfrm flipH="1" flipV="1">
            <a:off x="4389117" y="3694370"/>
            <a:ext cx="2611122" cy="44510"/>
          </a:xfrm>
          <a:prstGeom prst="line">
            <a:avLst/>
          </a:prstGeom>
          <a:noFill/>
          <a:ln w="38100">
            <a:solidFill>
              <a:srgbClr val="00CC99"/>
            </a:solidFill>
            <a:round/>
            <a:headEnd type="triangle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4390571" y="1548192"/>
            <a:ext cx="4753429" cy="40398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NGC188.elogP.MSB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53333"/>
              <a:stretch>
                <a:fillRect/>
              </a:stretch>
            </p:blipFill>
          </mc:Choice>
          <mc:Fallback>
            <p:blipFill>
              <a:blip r:embed="rId3"/>
              <a:srcRect l="53333"/>
              <a:stretch>
                <a:fillRect/>
              </a:stretch>
            </p:blipFill>
          </mc:Fallback>
        </mc:AlternateContent>
        <p:spPr>
          <a:xfrm>
            <a:off x="4414764" y="1975877"/>
            <a:ext cx="4692952" cy="3352084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5" name="Footer Placeholder 3"/>
          <p:cNvSpPr txBox="1">
            <a:spLocks/>
          </p:cNvSpPr>
          <p:nvPr/>
        </p:nvSpPr>
        <p:spPr>
          <a:xfrm>
            <a:off x="3124200" y="64773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Aaron M. Geller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0" y="3635530"/>
            <a:ext cx="4390571" cy="646113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Optima" charset="0"/>
                <a:ea typeface="Optima" charset="0"/>
                <a:cs typeface="Optima" charset="0"/>
              </a:rPr>
              <a:t>And don’t forget the 5 blue stragglers with constant RV (singles?)</a:t>
            </a:r>
          </a:p>
        </p:txBody>
      </p:sp>
      <p:sp>
        <p:nvSpPr>
          <p:cNvPr id="21" name="Text Box 37"/>
          <p:cNvSpPr txBox="1">
            <a:spLocks noChangeArrowheads="1"/>
          </p:cNvSpPr>
          <p:nvPr/>
        </p:nvSpPr>
        <p:spPr bwMode="auto">
          <a:xfrm>
            <a:off x="0" y="4393373"/>
            <a:ext cx="4390571" cy="120015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latin typeface="Optima" charset="0"/>
              </a:rPr>
              <a:t>Multiple formation mechanisms, but </a:t>
            </a:r>
          </a:p>
          <a:p>
            <a:pPr algn="ctr"/>
            <a:r>
              <a:rPr lang="en-US" sz="2400" b="1" dirty="0">
                <a:latin typeface="Optima" charset="0"/>
              </a:rPr>
              <a:t>mass transfer dominates </a:t>
            </a:r>
          </a:p>
        </p:txBody>
      </p:sp>
      <p:grpSp>
        <p:nvGrpSpPr>
          <p:cNvPr id="3" name="Group 26"/>
          <p:cNvGrpSpPr/>
          <p:nvPr/>
        </p:nvGrpSpPr>
        <p:grpSpPr>
          <a:xfrm>
            <a:off x="0" y="2445055"/>
            <a:ext cx="8666845" cy="2209800"/>
            <a:chOff x="0" y="2578100"/>
            <a:chExt cx="8666845" cy="2209800"/>
          </a:xfrm>
        </p:grpSpPr>
        <p:sp>
          <p:nvSpPr>
            <p:cNvPr id="19" name="Text Box 11"/>
            <p:cNvSpPr txBox="1">
              <a:spLocks noChangeArrowheads="1"/>
            </p:cNvSpPr>
            <p:nvPr/>
          </p:nvSpPr>
          <p:spPr bwMode="auto">
            <a:xfrm>
              <a:off x="0" y="2626790"/>
              <a:ext cx="4390571" cy="1015663"/>
            </a:xfrm>
            <a:prstGeom prst="rect">
              <a:avLst/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400" b="1" dirty="0">
                  <a:latin typeface="Optima" charset="0"/>
                </a:rPr>
                <a:t>Case C (&amp; B) Mass Transfer </a:t>
              </a:r>
            </a:p>
            <a:p>
              <a:r>
                <a:rPr lang="en-US" sz="1800" dirty="0">
                  <a:latin typeface="Optima" charset="0"/>
                </a:rPr>
                <a:t>(+ dynamical encounters/“</a:t>
              </a:r>
              <a:r>
                <a:rPr lang="en-US" sz="1800" dirty="0" err="1">
                  <a:latin typeface="Optima" charset="0"/>
                </a:rPr>
                <a:t>e</a:t>
              </a:r>
              <a:r>
                <a:rPr lang="en-US" sz="1800" dirty="0">
                  <a:latin typeface="Optima" charset="0"/>
                </a:rPr>
                <a:t>-pumping</a:t>
              </a:r>
              <a:r>
                <a:rPr lang="en-US" sz="1800" dirty="0" smtClean="0">
                  <a:latin typeface="Optima" charset="0"/>
                </a:rPr>
                <a:t>”,</a:t>
              </a:r>
            </a:p>
            <a:p>
              <a:r>
                <a:rPr lang="en-US" dirty="0" smtClean="0">
                  <a:latin typeface="Optima" charset="0"/>
                </a:rPr>
                <a:t>mergers in triples?</a:t>
              </a:r>
              <a:r>
                <a:rPr lang="en-US" sz="1800" dirty="0" smtClean="0">
                  <a:latin typeface="Optima" charset="0"/>
                </a:rPr>
                <a:t>)</a:t>
              </a:r>
              <a:endParaRPr lang="en-US" sz="1800" dirty="0">
                <a:latin typeface="Optima" charset="0"/>
              </a:endParaRPr>
            </a:p>
          </p:txBody>
        </p:sp>
        <p:sp>
          <p:nvSpPr>
            <p:cNvPr id="22" name="Line 98"/>
            <p:cNvSpPr>
              <a:spLocks noChangeShapeType="1"/>
            </p:cNvSpPr>
            <p:nvPr/>
          </p:nvSpPr>
          <p:spPr bwMode="auto">
            <a:xfrm flipH="1" flipV="1">
              <a:off x="4317999" y="2648856"/>
              <a:ext cx="2890762" cy="181430"/>
            </a:xfrm>
            <a:prstGeom prst="line">
              <a:avLst/>
            </a:prstGeom>
            <a:noFill/>
            <a:ln w="38100">
              <a:solidFill>
                <a:schemeClr val="accent6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31"/>
            <p:cNvSpPr>
              <a:spLocks noChangeArrowheads="1"/>
            </p:cNvSpPr>
            <p:nvPr/>
          </p:nvSpPr>
          <p:spPr bwMode="auto">
            <a:xfrm>
              <a:off x="6812645" y="2578100"/>
              <a:ext cx="1854200" cy="2209800"/>
            </a:xfrm>
            <a:prstGeom prst="ellipse">
              <a:avLst/>
            </a:prstGeom>
            <a:solidFill>
              <a:srgbClr val="FFA95A">
                <a:alpha val="39999"/>
              </a:srgbClr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Rectangle 16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NGC 188 Blue Stragglers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1368510"/>
            <a:ext cx="9144000" cy="707886"/>
          </a:xfrm>
          <a:prstGeom prst="rect">
            <a:avLst/>
          </a:prstGeom>
          <a:solidFill>
            <a:srgbClr val="EDE95C"/>
          </a:solidFill>
        </p:spPr>
        <p:txBody>
          <a:bodyPr wrap="square" rIns="274320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  <a:latin typeface="Optima"/>
                <a:cs typeface="Optima"/>
              </a:rPr>
              <a:t>How To Make Long-</a:t>
            </a:r>
            <a:r>
              <a:rPr lang="en-US" sz="4000" b="1" i="1" dirty="0" smtClean="0">
                <a:solidFill>
                  <a:srgbClr val="0000FF"/>
                </a:solidFill>
                <a:latin typeface="Optima"/>
                <a:cs typeface="Optima"/>
              </a:rPr>
              <a:t>P</a:t>
            </a:r>
            <a:r>
              <a:rPr lang="en-US" sz="4000" b="1" dirty="0" smtClean="0">
                <a:solidFill>
                  <a:srgbClr val="0000FF"/>
                </a:solidFill>
                <a:latin typeface="Optima"/>
                <a:cs typeface="Optima"/>
              </a:rPr>
              <a:t> Blue Stragglers </a:t>
            </a:r>
            <a:endParaRPr lang="en-US" sz="4000" b="1" dirty="0">
              <a:solidFill>
                <a:srgbClr val="0000FF"/>
              </a:solidFill>
              <a:latin typeface="Optima"/>
              <a:cs typeface="Opti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ChangeArrowheads="1"/>
          </p:cNvSpPr>
          <p:nvPr/>
        </p:nvSpPr>
        <p:spPr bwMode="auto">
          <a:xfrm>
            <a:off x="685800" y="-127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WIYN Open Cluster Study</a:t>
            </a:r>
            <a:endParaRPr lang="en-US" sz="4400">
              <a:solidFill>
                <a:srgbClr val="232DCE"/>
              </a:solidFill>
            </a:endParaRPr>
          </a:p>
        </p:txBody>
      </p:sp>
      <p:pic>
        <p:nvPicPr>
          <p:cNvPr id="420892" name="Picture 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0150" y="5778500"/>
            <a:ext cx="1560513" cy="1046163"/>
          </a:xfrm>
          <a:prstGeom prst="rect">
            <a:avLst/>
          </a:prstGeom>
          <a:noFill/>
        </p:spPr>
      </p:pic>
      <p:pic>
        <p:nvPicPr>
          <p:cNvPr id="420894" name="Picture 3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395397">
            <a:off x="-161131" y="5707856"/>
            <a:ext cx="1366838" cy="911225"/>
          </a:xfrm>
          <a:prstGeom prst="rect">
            <a:avLst/>
          </a:prstGeom>
          <a:noFill/>
        </p:spPr>
      </p:pic>
      <p:grpSp>
        <p:nvGrpSpPr>
          <p:cNvPr id="42" name="Group 41"/>
          <p:cNvGrpSpPr/>
          <p:nvPr/>
        </p:nvGrpSpPr>
        <p:grpSpPr>
          <a:xfrm>
            <a:off x="666750" y="942975"/>
            <a:ext cx="7775575" cy="4856163"/>
            <a:chOff x="666750" y="942975"/>
            <a:chExt cx="7775575" cy="4856163"/>
          </a:xfrm>
        </p:grpSpPr>
        <p:grpSp>
          <p:nvGrpSpPr>
            <p:cNvPr id="420867" name="Group 3"/>
            <p:cNvGrpSpPr>
              <a:grpSpLocks/>
            </p:cNvGrpSpPr>
            <p:nvPr/>
          </p:nvGrpSpPr>
          <p:grpSpPr bwMode="auto">
            <a:xfrm>
              <a:off x="666750" y="942975"/>
              <a:ext cx="7775575" cy="4856163"/>
              <a:chOff x="277" y="881"/>
              <a:chExt cx="4898" cy="3059"/>
            </a:xfrm>
          </p:grpSpPr>
          <p:sp>
            <p:nvSpPr>
              <p:cNvPr id="420868" name="Rectangle 4"/>
              <p:cNvSpPr>
                <a:spLocks noChangeArrowheads="1"/>
              </p:cNvSpPr>
              <p:nvPr/>
            </p:nvSpPr>
            <p:spPr bwMode="auto">
              <a:xfrm>
                <a:off x="277" y="881"/>
                <a:ext cx="397" cy="305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420869" name="Group 5"/>
              <p:cNvGrpSpPr>
                <a:grpSpLocks/>
              </p:cNvGrpSpPr>
              <p:nvPr/>
            </p:nvGrpSpPr>
            <p:grpSpPr bwMode="auto">
              <a:xfrm>
                <a:off x="572" y="884"/>
                <a:ext cx="4603" cy="3056"/>
                <a:chOff x="573" y="720"/>
                <a:chExt cx="4603" cy="3056"/>
              </a:xfrm>
            </p:grpSpPr>
            <p:pic>
              <p:nvPicPr>
                <p:cNvPr id="420870" name="Picture 6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576" y="720"/>
                  <a:ext cx="4600" cy="28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20871" name="Picture 7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663" y="3120"/>
                  <a:ext cx="4287" cy="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420872" name="Rectangle 8"/>
                <p:cNvSpPr>
                  <a:spLocks noChangeArrowheads="1"/>
                </p:cNvSpPr>
                <p:nvPr/>
              </p:nvSpPr>
              <p:spPr bwMode="auto">
                <a:xfrm>
                  <a:off x="573" y="3427"/>
                  <a:ext cx="265" cy="34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0873" name="Rectangle 9"/>
                <p:cNvSpPr>
                  <a:spLocks noChangeArrowheads="1"/>
                </p:cNvSpPr>
                <p:nvPr/>
              </p:nvSpPr>
              <p:spPr bwMode="auto">
                <a:xfrm>
                  <a:off x="4909" y="3428"/>
                  <a:ext cx="265" cy="34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20874" name="Text Box 10"/>
              <p:cNvSpPr txBox="1">
                <a:spLocks noChangeArrowheads="1"/>
              </p:cNvSpPr>
              <p:nvPr/>
            </p:nvSpPr>
            <p:spPr bwMode="auto">
              <a:xfrm rot="-5400000">
                <a:off x="244" y="2129"/>
                <a:ext cx="50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[Fe/H]</a:t>
                </a:r>
                <a:endParaRPr lang="en-US"/>
              </a:p>
            </p:txBody>
          </p:sp>
        </p:grpSp>
        <p:sp>
          <p:nvSpPr>
            <p:cNvPr id="41" name="Rectangle 40"/>
            <p:cNvSpPr/>
            <p:nvPr/>
          </p:nvSpPr>
          <p:spPr bwMode="auto">
            <a:xfrm>
              <a:off x="3586480" y="3454400"/>
              <a:ext cx="365760" cy="33528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2" charset="0"/>
              </a:endParaRPr>
            </a:p>
          </p:txBody>
        </p:sp>
        <p:sp>
          <p:nvSpPr>
            <p:cNvPr id="420880" name="Oval 16"/>
            <p:cNvSpPr>
              <a:spLocks noChangeArrowheads="1"/>
            </p:cNvSpPr>
            <p:nvPr/>
          </p:nvSpPr>
          <p:spPr bwMode="auto">
            <a:xfrm>
              <a:off x="5375275" y="2416175"/>
              <a:ext cx="155575" cy="15557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879" name="Text Box 15"/>
            <p:cNvSpPr txBox="1">
              <a:spLocks noChangeArrowheads="1"/>
            </p:cNvSpPr>
            <p:nvPr/>
          </p:nvSpPr>
          <p:spPr bwMode="auto">
            <a:xfrm>
              <a:off x="3924300" y="5423218"/>
              <a:ext cx="1644650" cy="3667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/>
                <a:t>Log Age (</a:t>
              </a:r>
              <a:r>
                <a:rPr lang="en-US" sz="1800" dirty="0" err="1"/>
                <a:t>Gyrs</a:t>
              </a:r>
              <a:r>
                <a:rPr lang="en-US" sz="1800" dirty="0"/>
                <a:t>)</a:t>
              </a:r>
              <a:endParaRPr lang="en-US" dirty="0"/>
            </a:p>
          </p:txBody>
        </p:sp>
        <p:sp>
          <p:nvSpPr>
            <p:cNvPr id="420890" name="Rectangle 26"/>
            <p:cNvSpPr>
              <a:spLocks noChangeArrowheads="1"/>
            </p:cNvSpPr>
            <p:nvPr/>
          </p:nvSpPr>
          <p:spPr bwMode="auto">
            <a:xfrm>
              <a:off x="3821113" y="2505075"/>
              <a:ext cx="211137" cy="2000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891" name="Rectangle 27"/>
            <p:cNvSpPr>
              <a:spLocks noChangeArrowheads="1"/>
            </p:cNvSpPr>
            <p:nvPr/>
          </p:nvSpPr>
          <p:spPr bwMode="auto">
            <a:xfrm>
              <a:off x="2312988" y="3340100"/>
              <a:ext cx="211137" cy="2000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887" name="Oval 23"/>
            <p:cNvSpPr>
              <a:spLocks noChangeArrowheads="1"/>
            </p:cNvSpPr>
            <p:nvPr/>
          </p:nvSpPr>
          <p:spPr bwMode="auto">
            <a:xfrm>
              <a:off x="2347913" y="3375025"/>
              <a:ext cx="152400" cy="14128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888" name="Oval 24"/>
            <p:cNvSpPr>
              <a:spLocks noChangeArrowheads="1"/>
            </p:cNvSpPr>
            <p:nvPr/>
          </p:nvSpPr>
          <p:spPr bwMode="auto">
            <a:xfrm>
              <a:off x="3868738" y="2551113"/>
              <a:ext cx="152400" cy="14128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893" name="Oval 29"/>
            <p:cNvSpPr>
              <a:spLocks noChangeArrowheads="1"/>
            </p:cNvSpPr>
            <p:nvPr/>
          </p:nvSpPr>
          <p:spPr bwMode="auto">
            <a:xfrm>
              <a:off x="5362575" y="2374900"/>
              <a:ext cx="233363" cy="212725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 bwMode="auto">
            <a:xfrm>
              <a:off x="3677920" y="3576320"/>
              <a:ext cx="145288" cy="134112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2" charset="0"/>
              </a:endParaRPr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 bwMode="auto">
            <a:xfrm>
              <a:off x="5933440" y="3007360"/>
              <a:ext cx="145288" cy="134112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2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187440" y="1666240"/>
              <a:ext cx="673394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N6791</a:t>
              </a:r>
              <a:endParaRPr lang="en-US" sz="14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608320" y="2174240"/>
              <a:ext cx="673394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N6819</a:t>
              </a:r>
              <a:endParaRPr lang="en-US" sz="14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852160" y="2540000"/>
              <a:ext cx="1177025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N2682 (M67)</a:t>
              </a:r>
              <a:endParaRPr lang="en-US" sz="14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096000" y="3088640"/>
              <a:ext cx="583626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N188</a:t>
              </a:r>
              <a:endParaRPr lang="en-US" sz="14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273040" y="3241040"/>
              <a:ext cx="673394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N7789</a:t>
              </a:r>
              <a:endParaRPr lang="en-US" sz="14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384800" y="4409440"/>
              <a:ext cx="673394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N2506</a:t>
              </a:r>
              <a:endParaRPr lang="en-US" sz="14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799840" y="3749040"/>
              <a:ext cx="1177025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N2168 (M35)</a:t>
              </a:r>
              <a:endParaRPr lang="en-US" sz="14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519680" y="3454400"/>
              <a:ext cx="673394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N2264</a:t>
              </a:r>
              <a:endParaRPr lang="en-US" sz="1400" dirty="0"/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474720" y="2438400"/>
              <a:ext cx="1148080" cy="57912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2" charset="0"/>
              </a:endParaRPr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 bwMode="auto">
            <a:xfrm>
              <a:off x="4135120" y="2499360"/>
              <a:ext cx="145288" cy="134112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2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307840" y="2590800"/>
              <a:ext cx="673394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N2099</a:t>
              </a:r>
              <a:endParaRPr lang="en-US" sz="1400" dirty="0"/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5852160" y="2844800"/>
              <a:ext cx="365760" cy="33528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2" charset="0"/>
              </a:endParaRPr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 bwMode="auto">
            <a:xfrm>
              <a:off x="3667760" y="3576320"/>
              <a:ext cx="145288" cy="134112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2" charset="0"/>
              </a:endParaRPr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 bwMode="auto">
            <a:xfrm>
              <a:off x="5943600" y="3007360"/>
              <a:ext cx="145288" cy="134112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2" charset="0"/>
              </a:endParaRPr>
            </a:p>
          </p:txBody>
        </p:sp>
      </p:grpSp>
      <p:sp>
        <p:nvSpPr>
          <p:cNvPr id="43" name="Oval 42"/>
          <p:cNvSpPr/>
          <p:nvPr/>
        </p:nvSpPr>
        <p:spPr bwMode="auto">
          <a:xfrm>
            <a:off x="5689600" y="2854960"/>
            <a:ext cx="1036320" cy="57912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2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2082800" y="3261360"/>
            <a:ext cx="1097280" cy="59944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63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395397">
            <a:off x="-161131" y="5707856"/>
            <a:ext cx="1366838" cy="911225"/>
          </a:xfrm>
          <a:prstGeom prst="rect">
            <a:avLst/>
          </a:prstGeom>
          <a:noFill/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68338" y="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Stellar Radial Velocities</a:t>
            </a:r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0420" y="4161155"/>
            <a:ext cx="8943975" cy="4114800"/>
          </a:xfrm>
        </p:spPr>
        <p:txBody>
          <a:bodyPr/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NGC 2168 (M35)          </a:t>
            </a:r>
            <a:r>
              <a:rPr lang="en-US" sz="2000" b="1" dirty="0" smtClean="0">
                <a:solidFill>
                  <a:srgbClr val="FF0000"/>
                </a:solidFill>
              </a:rPr>
              <a:t>(0.15 </a:t>
            </a:r>
            <a:r>
              <a:rPr lang="en-US" sz="2000" b="1" dirty="0" err="1" smtClean="0">
                <a:solidFill>
                  <a:srgbClr val="FF0000"/>
                </a:solidFill>
              </a:rPr>
              <a:t>Gyr</a:t>
            </a:r>
            <a:r>
              <a:rPr lang="en-US" sz="2000" b="1" dirty="0" smtClean="0">
                <a:solidFill>
                  <a:srgbClr val="FF0000"/>
                </a:solidFill>
              </a:rPr>
              <a:t>)</a:t>
            </a:r>
            <a:r>
              <a:rPr lang="en-US" sz="2000" b="1" dirty="0" smtClean="0">
                <a:solidFill>
                  <a:srgbClr val="0500AD"/>
                </a:solidFill>
              </a:rPr>
              <a:t>	</a:t>
            </a:r>
            <a:r>
              <a:rPr lang="en-US" sz="2400" b="1" dirty="0" smtClean="0">
                <a:solidFill>
                  <a:srgbClr val="0500AD"/>
                </a:solidFill>
              </a:rPr>
              <a:t>	</a:t>
            </a:r>
            <a:endParaRPr lang="en-US" sz="2800" b="1" dirty="0" smtClean="0">
              <a:solidFill>
                <a:srgbClr val="0500AD"/>
              </a:solidFill>
            </a:endParaRPr>
          </a:p>
          <a:p>
            <a:pPr lvl="1"/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1690 stars                     </a:t>
            </a:r>
          </a:p>
          <a:p>
            <a:pPr lvl="1"/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8323 measurements     </a:t>
            </a:r>
          </a:p>
          <a:p>
            <a:pPr lvl="1"/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102 binaries</a:t>
            </a:r>
          </a:p>
          <a:p>
            <a:pPr lvl="1"/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For N-body initial conditions</a:t>
            </a:r>
            <a:endParaRPr lang="en-US" sz="2400" b="1" dirty="0">
              <a:solidFill>
                <a:srgbClr val="0500AD"/>
              </a:solidFill>
            </a:endParaRPr>
          </a:p>
        </p:txBody>
      </p:sp>
      <p:pic>
        <p:nvPicPr>
          <p:cNvPr id="4536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V="1">
            <a:off x="6915150" y="5405438"/>
            <a:ext cx="2184400" cy="1419225"/>
          </a:xfrm>
          <a:prstGeom prst="rect">
            <a:avLst/>
          </a:prstGeom>
          <a:noFill/>
        </p:spPr>
      </p:pic>
      <p:sp>
        <p:nvSpPr>
          <p:cNvPr id="453638" name="Rectangle 6"/>
          <p:cNvSpPr>
            <a:spLocks noChangeArrowheads="1"/>
          </p:cNvSpPr>
          <p:nvPr/>
        </p:nvSpPr>
        <p:spPr bwMode="auto">
          <a:xfrm>
            <a:off x="774700" y="2438400"/>
            <a:ext cx="89439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b="1" dirty="0" smtClean="0">
              <a:solidFill>
                <a:srgbClr val="0500AD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endParaRPr lang="en-US" sz="2000" b="1" i="1" dirty="0">
              <a:solidFill>
                <a:srgbClr val="0500AD"/>
              </a:solidFill>
              <a:ea typeface="ＭＳ Ｐゴシック" pitchFamily="-112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8903" y="1584960"/>
            <a:ext cx="8315097" cy="22190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en-US" sz="2000" b="1" dirty="0" smtClean="0">
              <a:solidFill>
                <a:srgbClr val="0500AD"/>
              </a:solidFill>
              <a:ea typeface="ＭＳ Ｐゴシック" pitchFamily="-112" charset="-128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b="1" i="1" dirty="0" smtClean="0">
                <a:solidFill>
                  <a:srgbClr val="FF0000"/>
                </a:solidFill>
              </a:rPr>
              <a:t>NGC 188	</a:t>
            </a:r>
            <a:r>
              <a:rPr lang="en-US" sz="2000" b="1" dirty="0" smtClean="0">
                <a:solidFill>
                  <a:srgbClr val="FF0000"/>
                </a:solidFill>
              </a:rPr>
              <a:t>	         (7  </a:t>
            </a:r>
            <a:r>
              <a:rPr lang="en-US" sz="2000" b="1" dirty="0" err="1" smtClean="0">
                <a:solidFill>
                  <a:srgbClr val="FF0000"/>
                </a:solidFill>
              </a:rPr>
              <a:t>Gyr</a:t>
            </a:r>
            <a:r>
              <a:rPr lang="en-US" sz="2000" b="1" dirty="0" smtClean="0">
                <a:solidFill>
                  <a:srgbClr val="FF0000"/>
                </a:solidFill>
              </a:rPr>
              <a:t>)</a:t>
            </a:r>
            <a:endParaRPr lang="en-US" b="1" i="1" dirty="0" smtClean="0">
              <a:solidFill>
                <a:srgbClr val="0500AD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Tx/>
              <a:buChar char="–"/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ＭＳ Ｐゴシック" pitchFamily="-112" charset="-128"/>
              </a:rPr>
              <a:t>1197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ＭＳ Ｐゴシック" pitchFamily="-112" charset="-128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stars                   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 (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0.8 M</a:t>
            </a:r>
            <a:r>
              <a:rPr lang="en-US" sz="2000" b="1" baseline="-25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o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&lt; M</a:t>
            </a:r>
            <a:r>
              <a:rPr lang="en-US" sz="2000" b="1" baseline="-25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*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&lt; 1.2 M</a:t>
            </a:r>
            <a:r>
              <a:rPr lang="en-US" sz="2000" b="1" baseline="-25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o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)   (V &lt; 16.5, B-V &gt; 0.4)</a:t>
            </a:r>
            <a:endParaRPr lang="en-US" sz="2000" b="1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ea typeface="ＭＳ Ｐゴシック" pitchFamily="-112" charset="-128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ＭＳ Ｐゴシック" pitchFamily="-112" charset="-128"/>
              </a:rPr>
              <a:t>10,101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ＭＳ Ｐゴシック" pitchFamily="-112" charset="-128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measurements 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(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pitchFamily="-112" charset="2"/>
                <a:sym typeface="Symbol" pitchFamily="-112" charset="2"/>
              </a:rPr>
              <a:t>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= 0.4 km s</a:t>
            </a:r>
            <a:r>
              <a:rPr lang="en-US" sz="2000" b="1" baseline="30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-1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)</a:t>
            </a:r>
            <a:endParaRPr lang="en-US" sz="2000" b="1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ea typeface="ＭＳ Ｐゴシック" pitchFamily="-112" charset="-128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ＭＳ Ｐゴシック" pitchFamily="-112" charset="-128"/>
              </a:rPr>
              <a:t>132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ＭＳ Ｐゴシック" pitchFamily="-112" charset="-128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binaries                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 (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 &lt; 3000</a:t>
            </a:r>
            <a:r>
              <a:rPr lang="en-US" sz="2000" b="1" baseline="30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d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)</a:t>
            </a:r>
            <a:endParaRPr lang="en-US" sz="2000" b="1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ea typeface="ＭＳ Ｐゴシック" pitchFamily="-112" charset="-128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635" grpId="0" bldLvl="2"/>
      <p:bldP spid="7" grpId="0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074" name="Picture 1026" descr="m67-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0" y="4375150"/>
            <a:ext cx="32258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43084" name="Group 1036"/>
          <p:cNvGrpSpPr>
            <a:grpSpLocks/>
          </p:cNvGrpSpPr>
          <p:nvPr/>
        </p:nvGrpSpPr>
        <p:grpSpPr bwMode="auto">
          <a:xfrm>
            <a:off x="3403600" y="218123"/>
            <a:ext cx="5397500" cy="5176837"/>
            <a:chOff x="868" y="0"/>
            <a:chExt cx="4258" cy="4320"/>
          </a:xfrm>
        </p:grpSpPr>
        <p:sp>
          <p:nvSpPr>
            <p:cNvPr id="643085" name="Rectangle 1037"/>
            <p:cNvSpPr>
              <a:spLocks noChangeArrowheads="1"/>
            </p:cNvSpPr>
            <p:nvPr/>
          </p:nvSpPr>
          <p:spPr bwMode="auto">
            <a:xfrm>
              <a:off x="868" y="0"/>
              <a:ext cx="4258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643086" name="Picture 103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81" y="190"/>
              <a:ext cx="4121" cy="4029"/>
            </a:xfrm>
            <a:prstGeom prst="rect">
              <a:avLst/>
            </a:prstGeom>
            <a:noFill/>
          </p:spPr>
        </p:pic>
      </p:grpSp>
      <p:grpSp>
        <p:nvGrpSpPr>
          <p:cNvPr id="643164" name="Group 1116"/>
          <p:cNvGrpSpPr>
            <a:grpSpLocks/>
          </p:cNvGrpSpPr>
          <p:nvPr/>
        </p:nvGrpSpPr>
        <p:grpSpPr bwMode="auto">
          <a:xfrm>
            <a:off x="4358640" y="520700"/>
            <a:ext cx="4153852" cy="4132580"/>
            <a:chOff x="2275" y="360"/>
            <a:chExt cx="3068" cy="3187"/>
          </a:xfrm>
        </p:grpSpPr>
        <p:sp>
          <p:nvSpPr>
            <p:cNvPr id="643078" name="Oval 1030"/>
            <p:cNvSpPr>
              <a:spLocks noChangeAspect="1" noChangeArrowheads="1"/>
            </p:cNvSpPr>
            <p:nvPr/>
          </p:nvSpPr>
          <p:spPr bwMode="auto">
            <a:xfrm>
              <a:off x="4546" y="3485"/>
              <a:ext cx="29" cy="29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3079" name="Oval 1031"/>
            <p:cNvSpPr>
              <a:spLocks noChangeAspect="1" noChangeArrowheads="1"/>
            </p:cNvSpPr>
            <p:nvPr/>
          </p:nvSpPr>
          <p:spPr bwMode="auto">
            <a:xfrm>
              <a:off x="4452" y="3518"/>
              <a:ext cx="29" cy="29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3080" name="Oval 1032"/>
            <p:cNvSpPr>
              <a:spLocks noChangeAspect="1" noChangeArrowheads="1"/>
            </p:cNvSpPr>
            <p:nvPr/>
          </p:nvSpPr>
          <p:spPr bwMode="auto">
            <a:xfrm>
              <a:off x="5276" y="382"/>
              <a:ext cx="29" cy="29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3087" name="Rectangle 1039"/>
            <p:cNvSpPr>
              <a:spLocks noChangeAspect="1" noChangeArrowheads="1"/>
            </p:cNvSpPr>
            <p:nvPr/>
          </p:nvSpPr>
          <p:spPr bwMode="auto">
            <a:xfrm>
              <a:off x="3845" y="1642"/>
              <a:ext cx="44" cy="51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088" name="Rectangle 1040"/>
            <p:cNvSpPr>
              <a:spLocks noChangeAspect="1" noChangeArrowheads="1"/>
            </p:cNvSpPr>
            <p:nvPr/>
          </p:nvSpPr>
          <p:spPr bwMode="auto">
            <a:xfrm>
              <a:off x="3694" y="1134"/>
              <a:ext cx="45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089" name="Rectangle 1041"/>
            <p:cNvSpPr>
              <a:spLocks noChangeAspect="1" noChangeArrowheads="1"/>
            </p:cNvSpPr>
            <p:nvPr/>
          </p:nvSpPr>
          <p:spPr bwMode="auto">
            <a:xfrm>
              <a:off x="4477" y="1766"/>
              <a:ext cx="45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090" name="Rectangle 1042"/>
            <p:cNvSpPr>
              <a:spLocks noChangeAspect="1" noChangeArrowheads="1"/>
            </p:cNvSpPr>
            <p:nvPr/>
          </p:nvSpPr>
          <p:spPr bwMode="auto">
            <a:xfrm>
              <a:off x="3615" y="1646"/>
              <a:ext cx="45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091" name="Rectangle 1043"/>
            <p:cNvSpPr>
              <a:spLocks noChangeAspect="1" noChangeArrowheads="1"/>
            </p:cNvSpPr>
            <p:nvPr/>
          </p:nvSpPr>
          <p:spPr bwMode="auto">
            <a:xfrm>
              <a:off x="4084" y="1780"/>
              <a:ext cx="45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092" name="Rectangle 1044"/>
            <p:cNvSpPr>
              <a:spLocks noChangeAspect="1" noChangeArrowheads="1"/>
            </p:cNvSpPr>
            <p:nvPr/>
          </p:nvSpPr>
          <p:spPr bwMode="auto">
            <a:xfrm>
              <a:off x="3964" y="1698"/>
              <a:ext cx="44" cy="51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093" name="Rectangle 1045"/>
            <p:cNvSpPr>
              <a:spLocks noChangeAspect="1" noChangeArrowheads="1"/>
            </p:cNvSpPr>
            <p:nvPr/>
          </p:nvSpPr>
          <p:spPr bwMode="auto">
            <a:xfrm>
              <a:off x="4260" y="1242"/>
              <a:ext cx="44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094" name="Rectangle 1046"/>
            <p:cNvSpPr>
              <a:spLocks noChangeAspect="1" noChangeArrowheads="1"/>
            </p:cNvSpPr>
            <p:nvPr/>
          </p:nvSpPr>
          <p:spPr bwMode="auto">
            <a:xfrm>
              <a:off x="4414" y="856"/>
              <a:ext cx="44" cy="51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095" name="Rectangle 1047"/>
            <p:cNvSpPr>
              <a:spLocks noChangeAspect="1" noChangeArrowheads="1"/>
            </p:cNvSpPr>
            <p:nvPr/>
          </p:nvSpPr>
          <p:spPr bwMode="auto">
            <a:xfrm>
              <a:off x="4801" y="807"/>
              <a:ext cx="44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096" name="Rectangle 1048"/>
            <p:cNvSpPr>
              <a:spLocks noChangeAspect="1" noChangeArrowheads="1"/>
            </p:cNvSpPr>
            <p:nvPr/>
          </p:nvSpPr>
          <p:spPr bwMode="auto">
            <a:xfrm>
              <a:off x="3441" y="1899"/>
              <a:ext cx="45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097" name="Rectangle 1049"/>
            <p:cNvSpPr>
              <a:spLocks noChangeAspect="1" noChangeArrowheads="1"/>
            </p:cNvSpPr>
            <p:nvPr/>
          </p:nvSpPr>
          <p:spPr bwMode="auto">
            <a:xfrm>
              <a:off x="3690" y="1823"/>
              <a:ext cx="45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098" name="Rectangle 1050"/>
            <p:cNvSpPr>
              <a:spLocks noChangeAspect="1" noChangeArrowheads="1"/>
            </p:cNvSpPr>
            <p:nvPr/>
          </p:nvSpPr>
          <p:spPr bwMode="auto">
            <a:xfrm>
              <a:off x="3610" y="1823"/>
              <a:ext cx="45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099" name="Rectangle 1051"/>
            <p:cNvSpPr>
              <a:spLocks noChangeAspect="1" noChangeArrowheads="1"/>
            </p:cNvSpPr>
            <p:nvPr/>
          </p:nvSpPr>
          <p:spPr bwMode="auto">
            <a:xfrm>
              <a:off x="3632" y="1876"/>
              <a:ext cx="45" cy="51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00" name="Rectangle 1052"/>
            <p:cNvSpPr>
              <a:spLocks noChangeAspect="1" noChangeArrowheads="1"/>
            </p:cNvSpPr>
            <p:nvPr/>
          </p:nvSpPr>
          <p:spPr bwMode="auto">
            <a:xfrm>
              <a:off x="2665" y="1123"/>
              <a:ext cx="45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01" name="Rectangle 1053"/>
            <p:cNvSpPr>
              <a:spLocks noChangeAspect="1" noChangeArrowheads="1"/>
            </p:cNvSpPr>
            <p:nvPr/>
          </p:nvSpPr>
          <p:spPr bwMode="auto">
            <a:xfrm>
              <a:off x="2624" y="823"/>
              <a:ext cx="44" cy="51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02" name="Rectangle 1054"/>
            <p:cNvSpPr>
              <a:spLocks noChangeAspect="1" noChangeArrowheads="1"/>
            </p:cNvSpPr>
            <p:nvPr/>
          </p:nvSpPr>
          <p:spPr bwMode="auto">
            <a:xfrm>
              <a:off x="3370" y="1553"/>
              <a:ext cx="44" cy="51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03" name="Rectangle 1055"/>
            <p:cNvSpPr>
              <a:spLocks noChangeAspect="1" noChangeArrowheads="1"/>
            </p:cNvSpPr>
            <p:nvPr/>
          </p:nvSpPr>
          <p:spPr bwMode="auto">
            <a:xfrm>
              <a:off x="3483" y="1737"/>
              <a:ext cx="44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04" name="Rectangle 1056"/>
            <p:cNvSpPr>
              <a:spLocks noChangeAspect="1" noChangeArrowheads="1"/>
            </p:cNvSpPr>
            <p:nvPr/>
          </p:nvSpPr>
          <p:spPr bwMode="auto">
            <a:xfrm>
              <a:off x="3027" y="1137"/>
              <a:ext cx="45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05" name="Rectangle 1057"/>
            <p:cNvSpPr>
              <a:spLocks noChangeAspect="1" noChangeArrowheads="1"/>
            </p:cNvSpPr>
            <p:nvPr/>
          </p:nvSpPr>
          <p:spPr bwMode="auto">
            <a:xfrm>
              <a:off x="3324" y="1638"/>
              <a:ext cx="44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06" name="Rectangle 1058"/>
            <p:cNvSpPr>
              <a:spLocks noChangeAspect="1" noChangeArrowheads="1"/>
            </p:cNvSpPr>
            <p:nvPr/>
          </p:nvSpPr>
          <p:spPr bwMode="auto">
            <a:xfrm>
              <a:off x="4655" y="2422"/>
              <a:ext cx="44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07" name="Rectangle 1059"/>
            <p:cNvSpPr>
              <a:spLocks noChangeAspect="1" noChangeArrowheads="1"/>
            </p:cNvSpPr>
            <p:nvPr/>
          </p:nvSpPr>
          <p:spPr bwMode="auto">
            <a:xfrm>
              <a:off x="4566" y="2403"/>
              <a:ext cx="44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08" name="Rectangle 1060"/>
            <p:cNvSpPr>
              <a:spLocks noChangeAspect="1" noChangeArrowheads="1"/>
            </p:cNvSpPr>
            <p:nvPr/>
          </p:nvSpPr>
          <p:spPr bwMode="auto">
            <a:xfrm>
              <a:off x="3286" y="1101"/>
              <a:ext cx="44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09" name="Rectangle 1061"/>
            <p:cNvSpPr>
              <a:spLocks noChangeAspect="1" noChangeArrowheads="1"/>
            </p:cNvSpPr>
            <p:nvPr/>
          </p:nvSpPr>
          <p:spPr bwMode="auto">
            <a:xfrm>
              <a:off x="5299" y="360"/>
              <a:ext cx="44" cy="51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10" name="Rectangle 1062"/>
            <p:cNvSpPr>
              <a:spLocks noChangeAspect="1" noChangeArrowheads="1"/>
            </p:cNvSpPr>
            <p:nvPr/>
          </p:nvSpPr>
          <p:spPr bwMode="auto">
            <a:xfrm>
              <a:off x="3845" y="2822"/>
              <a:ext cx="44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11" name="Rectangle 1063"/>
            <p:cNvSpPr>
              <a:spLocks noChangeAspect="1" noChangeArrowheads="1"/>
            </p:cNvSpPr>
            <p:nvPr/>
          </p:nvSpPr>
          <p:spPr bwMode="auto">
            <a:xfrm>
              <a:off x="3755" y="1795"/>
              <a:ext cx="45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12" name="Rectangle 1064"/>
            <p:cNvSpPr>
              <a:spLocks noChangeAspect="1" noChangeArrowheads="1"/>
            </p:cNvSpPr>
            <p:nvPr/>
          </p:nvSpPr>
          <p:spPr bwMode="auto">
            <a:xfrm>
              <a:off x="4234" y="2020"/>
              <a:ext cx="44" cy="51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13" name="Rectangle 1065"/>
            <p:cNvSpPr>
              <a:spLocks noChangeAspect="1" noChangeArrowheads="1"/>
            </p:cNvSpPr>
            <p:nvPr/>
          </p:nvSpPr>
          <p:spPr bwMode="auto">
            <a:xfrm>
              <a:off x="3768" y="1829"/>
              <a:ext cx="44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14" name="Rectangle 1066"/>
            <p:cNvSpPr>
              <a:spLocks noChangeAspect="1" noChangeArrowheads="1"/>
            </p:cNvSpPr>
            <p:nvPr/>
          </p:nvSpPr>
          <p:spPr bwMode="auto">
            <a:xfrm>
              <a:off x="3860" y="1810"/>
              <a:ext cx="45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15" name="Rectangle 1067"/>
            <p:cNvSpPr>
              <a:spLocks noChangeAspect="1" noChangeArrowheads="1"/>
            </p:cNvSpPr>
            <p:nvPr/>
          </p:nvSpPr>
          <p:spPr bwMode="auto">
            <a:xfrm>
              <a:off x="4756" y="1088"/>
              <a:ext cx="45" cy="51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16" name="Rectangle 1068"/>
            <p:cNvSpPr>
              <a:spLocks noChangeAspect="1" noChangeArrowheads="1"/>
            </p:cNvSpPr>
            <p:nvPr/>
          </p:nvSpPr>
          <p:spPr bwMode="auto">
            <a:xfrm>
              <a:off x="4340" y="1395"/>
              <a:ext cx="45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17" name="Rectangle 1069"/>
            <p:cNvSpPr>
              <a:spLocks noChangeAspect="1" noChangeArrowheads="1"/>
            </p:cNvSpPr>
            <p:nvPr/>
          </p:nvSpPr>
          <p:spPr bwMode="auto">
            <a:xfrm>
              <a:off x="3744" y="2629"/>
              <a:ext cx="44" cy="51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18" name="Rectangle 1070"/>
            <p:cNvSpPr>
              <a:spLocks noChangeAspect="1" noChangeArrowheads="1"/>
            </p:cNvSpPr>
            <p:nvPr/>
          </p:nvSpPr>
          <p:spPr bwMode="auto">
            <a:xfrm>
              <a:off x="3959" y="3037"/>
              <a:ext cx="44" cy="51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19" name="Rectangle 1071"/>
            <p:cNvSpPr>
              <a:spLocks noChangeAspect="1" noChangeArrowheads="1"/>
            </p:cNvSpPr>
            <p:nvPr/>
          </p:nvSpPr>
          <p:spPr bwMode="auto">
            <a:xfrm>
              <a:off x="4192" y="2000"/>
              <a:ext cx="45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20" name="Rectangle 1072"/>
            <p:cNvSpPr>
              <a:spLocks noChangeAspect="1" noChangeArrowheads="1"/>
            </p:cNvSpPr>
            <p:nvPr/>
          </p:nvSpPr>
          <p:spPr bwMode="auto">
            <a:xfrm>
              <a:off x="4061" y="1798"/>
              <a:ext cx="45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21" name="Rectangle 1073"/>
            <p:cNvSpPr>
              <a:spLocks noChangeAspect="1" noChangeArrowheads="1"/>
            </p:cNvSpPr>
            <p:nvPr/>
          </p:nvSpPr>
          <p:spPr bwMode="auto">
            <a:xfrm>
              <a:off x="3819" y="1749"/>
              <a:ext cx="44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22" name="Rectangle 1074"/>
            <p:cNvSpPr>
              <a:spLocks noChangeAspect="1" noChangeArrowheads="1"/>
            </p:cNvSpPr>
            <p:nvPr/>
          </p:nvSpPr>
          <p:spPr bwMode="auto">
            <a:xfrm>
              <a:off x="3953" y="1780"/>
              <a:ext cx="44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23" name="Rectangle 1075"/>
            <p:cNvSpPr>
              <a:spLocks noChangeAspect="1" noChangeArrowheads="1"/>
            </p:cNvSpPr>
            <p:nvPr/>
          </p:nvSpPr>
          <p:spPr bwMode="auto">
            <a:xfrm>
              <a:off x="4574" y="1517"/>
              <a:ext cx="44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24" name="Rectangle 1076"/>
            <p:cNvSpPr>
              <a:spLocks noChangeAspect="1" noChangeArrowheads="1"/>
            </p:cNvSpPr>
            <p:nvPr/>
          </p:nvSpPr>
          <p:spPr bwMode="auto">
            <a:xfrm>
              <a:off x="4059" y="2639"/>
              <a:ext cx="45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25" name="Rectangle 1077"/>
            <p:cNvSpPr>
              <a:spLocks noChangeAspect="1" noChangeArrowheads="1"/>
            </p:cNvSpPr>
            <p:nvPr/>
          </p:nvSpPr>
          <p:spPr bwMode="auto">
            <a:xfrm>
              <a:off x="3989" y="2986"/>
              <a:ext cx="44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26" name="Rectangle 1078"/>
            <p:cNvSpPr>
              <a:spLocks noChangeAspect="1" noChangeArrowheads="1"/>
            </p:cNvSpPr>
            <p:nvPr/>
          </p:nvSpPr>
          <p:spPr bwMode="auto">
            <a:xfrm>
              <a:off x="4050" y="2734"/>
              <a:ext cx="44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27" name="Rectangle 1079"/>
            <p:cNvSpPr>
              <a:spLocks noChangeAspect="1" noChangeArrowheads="1"/>
            </p:cNvSpPr>
            <p:nvPr/>
          </p:nvSpPr>
          <p:spPr bwMode="auto">
            <a:xfrm>
              <a:off x="4022" y="3009"/>
              <a:ext cx="44" cy="51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28" name="Rectangle 1080"/>
            <p:cNvSpPr>
              <a:spLocks noChangeAspect="1" noChangeArrowheads="1"/>
            </p:cNvSpPr>
            <p:nvPr/>
          </p:nvSpPr>
          <p:spPr bwMode="auto">
            <a:xfrm>
              <a:off x="3951" y="2940"/>
              <a:ext cx="44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29" name="Rectangle 1081"/>
            <p:cNvSpPr>
              <a:spLocks noChangeAspect="1" noChangeArrowheads="1"/>
            </p:cNvSpPr>
            <p:nvPr/>
          </p:nvSpPr>
          <p:spPr bwMode="auto">
            <a:xfrm>
              <a:off x="4217" y="3226"/>
              <a:ext cx="44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30" name="Rectangle 1082"/>
            <p:cNvSpPr>
              <a:spLocks noChangeAspect="1" noChangeArrowheads="1"/>
            </p:cNvSpPr>
            <p:nvPr/>
          </p:nvSpPr>
          <p:spPr bwMode="auto">
            <a:xfrm>
              <a:off x="3661" y="2192"/>
              <a:ext cx="45" cy="51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31" name="Rectangle 1083"/>
            <p:cNvSpPr>
              <a:spLocks noChangeAspect="1" noChangeArrowheads="1"/>
            </p:cNvSpPr>
            <p:nvPr/>
          </p:nvSpPr>
          <p:spPr bwMode="auto">
            <a:xfrm>
              <a:off x="4060" y="3079"/>
              <a:ext cx="45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32" name="Rectangle 1084"/>
            <p:cNvSpPr>
              <a:spLocks noChangeAspect="1" noChangeArrowheads="1"/>
            </p:cNvSpPr>
            <p:nvPr/>
          </p:nvSpPr>
          <p:spPr bwMode="auto">
            <a:xfrm>
              <a:off x="3817" y="2692"/>
              <a:ext cx="44" cy="51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33" name="Rectangle 1085"/>
            <p:cNvSpPr>
              <a:spLocks noChangeAspect="1" noChangeArrowheads="1"/>
            </p:cNvSpPr>
            <p:nvPr/>
          </p:nvSpPr>
          <p:spPr bwMode="auto">
            <a:xfrm>
              <a:off x="3686" y="2613"/>
              <a:ext cx="44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34" name="Rectangle 1086"/>
            <p:cNvSpPr>
              <a:spLocks noChangeAspect="1" noChangeArrowheads="1"/>
            </p:cNvSpPr>
            <p:nvPr/>
          </p:nvSpPr>
          <p:spPr bwMode="auto">
            <a:xfrm>
              <a:off x="3819" y="2746"/>
              <a:ext cx="44" cy="51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35" name="Rectangle 1087"/>
            <p:cNvSpPr>
              <a:spLocks noChangeAspect="1" noChangeArrowheads="1"/>
            </p:cNvSpPr>
            <p:nvPr/>
          </p:nvSpPr>
          <p:spPr bwMode="auto">
            <a:xfrm>
              <a:off x="4105" y="2860"/>
              <a:ext cx="44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36" name="Rectangle 1088"/>
            <p:cNvSpPr>
              <a:spLocks noChangeAspect="1" noChangeArrowheads="1"/>
            </p:cNvSpPr>
            <p:nvPr/>
          </p:nvSpPr>
          <p:spPr bwMode="auto">
            <a:xfrm>
              <a:off x="3924" y="2830"/>
              <a:ext cx="44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37" name="Rectangle 1089"/>
            <p:cNvSpPr>
              <a:spLocks noChangeAspect="1" noChangeArrowheads="1"/>
            </p:cNvSpPr>
            <p:nvPr/>
          </p:nvSpPr>
          <p:spPr bwMode="auto">
            <a:xfrm>
              <a:off x="3914" y="2770"/>
              <a:ext cx="45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38" name="Rectangle 1090"/>
            <p:cNvSpPr>
              <a:spLocks noChangeAspect="1" noChangeArrowheads="1"/>
            </p:cNvSpPr>
            <p:nvPr/>
          </p:nvSpPr>
          <p:spPr bwMode="auto">
            <a:xfrm>
              <a:off x="3895" y="2568"/>
              <a:ext cx="44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39" name="Rectangle 1091"/>
            <p:cNvSpPr>
              <a:spLocks noChangeAspect="1" noChangeArrowheads="1"/>
            </p:cNvSpPr>
            <p:nvPr/>
          </p:nvSpPr>
          <p:spPr bwMode="auto">
            <a:xfrm>
              <a:off x="3896" y="2478"/>
              <a:ext cx="44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40" name="Rectangle 1092"/>
            <p:cNvSpPr>
              <a:spLocks noChangeAspect="1" noChangeArrowheads="1"/>
            </p:cNvSpPr>
            <p:nvPr/>
          </p:nvSpPr>
          <p:spPr bwMode="auto">
            <a:xfrm>
              <a:off x="3766" y="2184"/>
              <a:ext cx="44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41" name="Rectangle 1093"/>
            <p:cNvSpPr>
              <a:spLocks noChangeAspect="1" noChangeArrowheads="1"/>
            </p:cNvSpPr>
            <p:nvPr/>
          </p:nvSpPr>
          <p:spPr bwMode="auto">
            <a:xfrm>
              <a:off x="3552" y="2133"/>
              <a:ext cx="45" cy="51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42" name="Rectangle 1094"/>
            <p:cNvSpPr>
              <a:spLocks noChangeAspect="1" noChangeArrowheads="1"/>
            </p:cNvSpPr>
            <p:nvPr/>
          </p:nvSpPr>
          <p:spPr bwMode="auto">
            <a:xfrm>
              <a:off x="3757" y="2552"/>
              <a:ext cx="44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43" name="Rectangle 1095"/>
            <p:cNvSpPr>
              <a:spLocks noChangeAspect="1" noChangeArrowheads="1"/>
            </p:cNvSpPr>
            <p:nvPr/>
          </p:nvSpPr>
          <p:spPr bwMode="auto">
            <a:xfrm>
              <a:off x="3666" y="2299"/>
              <a:ext cx="45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44" name="Rectangle 1096"/>
            <p:cNvSpPr>
              <a:spLocks noChangeAspect="1" noChangeArrowheads="1"/>
            </p:cNvSpPr>
            <p:nvPr/>
          </p:nvSpPr>
          <p:spPr bwMode="auto">
            <a:xfrm>
              <a:off x="3719" y="2453"/>
              <a:ext cx="45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45" name="Rectangle 1097"/>
            <p:cNvSpPr>
              <a:spLocks noChangeAspect="1" noChangeArrowheads="1"/>
            </p:cNvSpPr>
            <p:nvPr/>
          </p:nvSpPr>
          <p:spPr bwMode="auto">
            <a:xfrm>
              <a:off x="3649" y="2464"/>
              <a:ext cx="44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46" name="Rectangle 1098"/>
            <p:cNvSpPr>
              <a:spLocks noChangeAspect="1" noChangeArrowheads="1"/>
            </p:cNvSpPr>
            <p:nvPr/>
          </p:nvSpPr>
          <p:spPr bwMode="auto">
            <a:xfrm>
              <a:off x="3813" y="2343"/>
              <a:ext cx="44" cy="51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47" name="Rectangle 1099"/>
            <p:cNvSpPr>
              <a:spLocks noChangeAspect="1" noChangeArrowheads="1"/>
            </p:cNvSpPr>
            <p:nvPr/>
          </p:nvSpPr>
          <p:spPr bwMode="auto">
            <a:xfrm>
              <a:off x="3722" y="2294"/>
              <a:ext cx="45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48" name="Rectangle 1100"/>
            <p:cNvSpPr>
              <a:spLocks noChangeAspect="1" noChangeArrowheads="1"/>
            </p:cNvSpPr>
            <p:nvPr/>
          </p:nvSpPr>
          <p:spPr bwMode="auto">
            <a:xfrm>
              <a:off x="3612" y="2376"/>
              <a:ext cx="45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49" name="Rectangle 1101"/>
            <p:cNvSpPr>
              <a:spLocks noChangeAspect="1" noChangeArrowheads="1"/>
            </p:cNvSpPr>
            <p:nvPr/>
          </p:nvSpPr>
          <p:spPr bwMode="auto">
            <a:xfrm>
              <a:off x="3604" y="2215"/>
              <a:ext cx="44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50" name="Rectangle 1102"/>
            <p:cNvSpPr>
              <a:spLocks noChangeAspect="1" noChangeArrowheads="1"/>
            </p:cNvSpPr>
            <p:nvPr/>
          </p:nvSpPr>
          <p:spPr bwMode="auto">
            <a:xfrm>
              <a:off x="3604" y="2052"/>
              <a:ext cx="45" cy="51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51" name="Rectangle 1103"/>
            <p:cNvSpPr>
              <a:spLocks noChangeAspect="1" noChangeArrowheads="1"/>
            </p:cNvSpPr>
            <p:nvPr/>
          </p:nvSpPr>
          <p:spPr bwMode="auto">
            <a:xfrm>
              <a:off x="3666" y="2105"/>
              <a:ext cx="45" cy="51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52" name="Rectangle 1104"/>
            <p:cNvSpPr>
              <a:spLocks noChangeAspect="1" noChangeArrowheads="1"/>
            </p:cNvSpPr>
            <p:nvPr/>
          </p:nvSpPr>
          <p:spPr bwMode="auto">
            <a:xfrm>
              <a:off x="3600" y="1866"/>
              <a:ext cx="44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53" name="Rectangle 1105"/>
            <p:cNvSpPr>
              <a:spLocks noChangeAspect="1" noChangeArrowheads="1"/>
            </p:cNvSpPr>
            <p:nvPr/>
          </p:nvSpPr>
          <p:spPr bwMode="auto">
            <a:xfrm>
              <a:off x="3683" y="1959"/>
              <a:ext cx="44" cy="51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54" name="Rectangle 1106"/>
            <p:cNvSpPr>
              <a:spLocks noChangeAspect="1" noChangeArrowheads="1"/>
            </p:cNvSpPr>
            <p:nvPr/>
          </p:nvSpPr>
          <p:spPr bwMode="auto">
            <a:xfrm>
              <a:off x="3542" y="1971"/>
              <a:ext cx="44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55" name="Rectangle 1107"/>
            <p:cNvSpPr>
              <a:spLocks noChangeAspect="1" noChangeArrowheads="1"/>
            </p:cNvSpPr>
            <p:nvPr/>
          </p:nvSpPr>
          <p:spPr bwMode="auto">
            <a:xfrm>
              <a:off x="3594" y="2277"/>
              <a:ext cx="44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56" name="Rectangle 1108"/>
            <p:cNvSpPr>
              <a:spLocks noChangeAspect="1" noChangeArrowheads="1"/>
            </p:cNvSpPr>
            <p:nvPr/>
          </p:nvSpPr>
          <p:spPr bwMode="auto">
            <a:xfrm>
              <a:off x="3615" y="2116"/>
              <a:ext cx="45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57" name="Rectangle 1109"/>
            <p:cNvSpPr>
              <a:spLocks noChangeAspect="1" noChangeArrowheads="1"/>
            </p:cNvSpPr>
            <p:nvPr/>
          </p:nvSpPr>
          <p:spPr bwMode="auto">
            <a:xfrm>
              <a:off x="3688" y="2046"/>
              <a:ext cx="44" cy="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58" name="Rectangle 1110"/>
            <p:cNvSpPr>
              <a:spLocks noChangeAspect="1" noChangeArrowheads="1"/>
            </p:cNvSpPr>
            <p:nvPr/>
          </p:nvSpPr>
          <p:spPr bwMode="auto">
            <a:xfrm>
              <a:off x="2531" y="1059"/>
              <a:ext cx="44" cy="51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43159" name="Text Box 1111"/>
            <p:cNvSpPr txBox="1">
              <a:spLocks noChangeArrowheads="1"/>
            </p:cNvSpPr>
            <p:nvPr/>
          </p:nvSpPr>
          <p:spPr bwMode="auto">
            <a:xfrm>
              <a:off x="2306" y="2876"/>
              <a:ext cx="1529" cy="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>
                  <a:solidFill>
                    <a:srgbClr val="0500AD"/>
                  </a:solidFill>
                </a:rPr>
                <a:t>Spectroscopic</a:t>
              </a:r>
            </a:p>
            <a:p>
              <a:r>
                <a:rPr lang="en-US" sz="1800" dirty="0">
                  <a:solidFill>
                    <a:srgbClr val="0500AD"/>
                  </a:solidFill>
                </a:rPr>
                <a:t>Binaries (P &lt;</a:t>
              </a:r>
              <a:r>
                <a:rPr lang="en-US" sz="1800" dirty="0" smtClean="0">
                  <a:solidFill>
                    <a:srgbClr val="0500AD"/>
                  </a:solidFill>
                </a:rPr>
                <a:t> 3000</a:t>
              </a:r>
              <a:r>
                <a:rPr lang="en-US" sz="1800" baseline="30000" dirty="0" smtClean="0">
                  <a:solidFill>
                    <a:srgbClr val="0500AD"/>
                  </a:solidFill>
                </a:rPr>
                <a:t>d</a:t>
              </a:r>
              <a:r>
                <a:rPr lang="en-US" sz="1800" dirty="0">
                  <a:solidFill>
                    <a:srgbClr val="0500AD"/>
                  </a:solidFill>
                </a:rPr>
                <a:t>)</a:t>
              </a:r>
              <a:endParaRPr lang="en-US" sz="1800" dirty="0"/>
            </a:p>
          </p:txBody>
        </p:sp>
        <p:sp>
          <p:nvSpPr>
            <p:cNvPr id="643160" name="Rectangle 1112"/>
            <p:cNvSpPr>
              <a:spLocks noChangeAspect="1" noChangeArrowheads="1"/>
            </p:cNvSpPr>
            <p:nvPr/>
          </p:nvSpPr>
          <p:spPr bwMode="auto">
            <a:xfrm>
              <a:off x="2275" y="3024"/>
              <a:ext cx="46" cy="52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643161" name="Group 1113"/>
          <p:cNvGrpSpPr>
            <a:grpSpLocks/>
          </p:cNvGrpSpPr>
          <p:nvPr/>
        </p:nvGrpSpPr>
        <p:grpSpPr bwMode="auto">
          <a:xfrm>
            <a:off x="4165717" y="2672077"/>
            <a:ext cx="1794076" cy="705278"/>
            <a:chOff x="2364" y="2003"/>
            <a:chExt cx="1235" cy="465"/>
          </a:xfrm>
        </p:grpSpPr>
        <p:sp>
          <p:nvSpPr>
            <p:cNvPr id="643162" name="Line 1114"/>
            <p:cNvSpPr>
              <a:spLocks noChangeShapeType="1"/>
            </p:cNvSpPr>
            <p:nvPr/>
          </p:nvSpPr>
          <p:spPr bwMode="auto">
            <a:xfrm flipV="1">
              <a:off x="2978" y="2003"/>
              <a:ext cx="621" cy="33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3163" name="Text Box 1115"/>
            <p:cNvSpPr txBox="1">
              <a:spLocks noChangeArrowheads="1"/>
            </p:cNvSpPr>
            <p:nvPr/>
          </p:nvSpPr>
          <p:spPr bwMode="auto">
            <a:xfrm>
              <a:off x="2364" y="2204"/>
              <a:ext cx="888" cy="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1.3 M</a:t>
              </a:r>
              <a:r>
                <a:rPr lang="en-US" sz="2000" baseline="-25000" dirty="0">
                  <a:solidFill>
                    <a:srgbClr val="FF0000"/>
                  </a:solidFill>
                </a:rPr>
                <a:t>o</a:t>
              </a:r>
              <a:endParaRPr lang="en-US" sz="2000" dirty="0"/>
            </a:p>
          </p:txBody>
        </p:sp>
      </p:grpSp>
      <p:sp>
        <p:nvSpPr>
          <p:cNvPr id="90" name="Text Box 8"/>
          <p:cNvSpPr txBox="1">
            <a:spLocks noChangeArrowheads="1"/>
          </p:cNvSpPr>
          <p:nvPr/>
        </p:nvSpPr>
        <p:spPr bwMode="auto">
          <a:xfrm>
            <a:off x="439225" y="357188"/>
            <a:ext cx="1124977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M67</a:t>
            </a:r>
            <a:endParaRPr lang="en-US" b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endParaRPr lang="en-US" b="1" dirty="0">
              <a:solidFill>
                <a:srgbClr val="0500AD"/>
              </a:solidFill>
            </a:endParaRPr>
          </a:p>
          <a:p>
            <a:pPr algn="ctr"/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4.5 </a:t>
            </a:r>
            <a:r>
              <a:rPr lang="en-US" dirty="0" err="1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Gyr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algn="ctr">
              <a:lnSpc>
                <a:spcPct val="50000"/>
              </a:lnSpc>
            </a:pPr>
            <a:endParaRPr lang="en-US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algn="ctr">
              <a:lnSpc>
                <a:spcPct val="50000"/>
              </a:lnSpc>
            </a:pPr>
            <a:endParaRPr lang="en-US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Box 90"/>
          <p:cNvSpPr txBox="1"/>
          <p:nvPr/>
        </p:nvSpPr>
        <p:spPr>
          <a:xfrm>
            <a:off x="3290107" y="1511300"/>
            <a:ext cx="3495833" cy="475927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+mn-lt"/>
                <a:cs typeface="Optima"/>
              </a:rPr>
              <a:t>NGC 188 (7 Gyr)</a:t>
            </a:r>
            <a:endParaRPr lang="en-US" dirty="0">
              <a:solidFill>
                <a:srgbClr val="FFFF00"/>
              </a:solidFill>
              <a:latin typeface="+mn-lt"/>
              <a:cs typeface="Optima"/>
            </a:endParaRPr>
          </a:p>
        </p:txBody>
      </p:sp>
      <p:pic>
        <p:nvPicPr>
          <p:cNvPr id="93" name="Picture 92" descr="NGC188.MS.M2freq.colo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747520" y="2058851"/>
            <a:ext cx="5963920" cy="425994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4" name="Rectangle 2"/>
          <p:cNvSpPr txBox="1">
            <a:spLocks noChangeArrowheads="1"/>
          </p:cNvSpPr>
          <p:nvPr/>
        </p:nvSpPr>
        <p:spPr bwMode="auto">
          <a:xfrm>
            <a:off x="719138" y="39624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(Hard) Binary 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Frequency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99" name="Group 98"/>
          <p:cNvGrpSpPr/>
          <p:nvPr/>
        </p:nvGrpSpPr>
        <p:grpSpPr>
          <a:xfrm>
            <a:off x="2633844" y="3495039"/>
            <a:ext cx="4425525" cy="460447"/>
            <a:chOff x="5344160" y="3749040"/>
            <a:chExt cx="3200400" cy="375920"/>
          </a:xfrm>
        </p:grpSpPr>
        <p:cxnSp>
          <p:nvCxnSpPr>
            <p:cNvPr id="96" name="Straight Connector 95"/>
            <p:cNvCxnSpPr/>
            <p:nvPr/>
          </p:nvCxnSpPr>
          <p:spPr bwMode="auto">
            <a:xfrm>
              <a:off x="5344160" y="4114800"/>
              <a:ext cx="3200400" cy="1016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7" name="TextBox 96"/>
            <p:cNvSpPr txBox="1"/>
            <p:nvPr/>
          </p:nvSpPr>
          <p:spPr>
            <a:xfrm>
              <a:off x="7620000" y="3749040"/>
              <a:ext cx="791828" cy="301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</a:rPr>
                <a:t>29% ± 3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98" name="TextBox 97"/>
          <p:cNvSpPr txBox="1"/>
          <p:nvPr/>
        </p:nvSpPr>
        <p:spPr>
          <a:xfrm>
            <a:off x="230777" y="6242594"/>
            <a:ext cx="1774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 &lt; 10</a:t>
            </a:r>
            <a:r>
              <a:rPr lang="en-US" baseline="30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4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days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188_color_marked_rotated.jpg"/>
          <p:cNvPicPr>
            <a:picLocks noChangeAspect="1"/>
          </p:cNvPicPr>
          <p:nvPr/>
        </p:nvPicPr>
        <p:blipFill>
          <a:blip r:embed="rId4"/>
          <a:srcRect l="12608" t="30142" r="12281" b="12803"/>
          <a:stretch>
            <a:fillRect/>
          </a:stretch>
        </p:blipFill>
        <p:spPr>
          <a:xfrm>
            <a:off x="1657997" y="1290320"/>
            <a:ext cx="6368403" cy="4856480"/>
          </a:xfrm>
          <a:prstGeom prst="rect">
            <a:avLst/>
          </a:prstGeom>
        </p:spPr>
      </p:pic>
      <p:sp>
        <p:nvSpPr>
          <p:cNvPr id="626691" name="Text Box 3"/>
          <p:cNvSpPr txBox="1">
            <a:spLocks noChangeArrowheads="1"/>
          </p:cNvSpPr>
          <p:nvPr/>
        </p:nvSpPr>
        <p:spPr bwMode="auto">
          <a:xfrm>
            <a:off x="649288" y="384175"/>
            <a:ext cx="6128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The Open Star Cluster</a:t>
            </a:r>
            <a:r>
              <a:rPr lang="en-US" sz="2800" dirty="0" smtClean="0">
                <a:solidFill>
                  <a:srgbClr val="FF0000"/>
                </a:solidFill>
              </a:rPr>
              <a:t> NGC 188  (7 </a:t>
            </a:r>
            <a:r>
              <a:rPr lang="en-US" sz="2800" dirty="0" err="1" smtClean="0">
                <a:solidFill>
                  <a:srgbClr val="FF0000"/>
                </a:solidFill>
              </a:rPr>
              <a:t>Gyr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endParaRPr lang="en-US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944576" y="3962401"/>
            <a:ext cx="2547938" cy="2871787"/>
            <a:chOff x="611" y="2369"/>
            <a:chExt cx="1605" cy="1809"/>
          </a:xfrm>
        </p:grpSpPr>
        <p:sp>
          <p:nvSpPr>
            <p:cNvPr id="626693" name="Text Box 5"/>
            <p:cNvSpPr txBox="1">
              <a:spLocks noChangeArrowheads="1"/>
            </p:cNvSpPr>
            <p:nvPr/>
          </p:nvSpPr>
          <p:spPr bwMode="auto">
            <a:xfrm>
              <a:off x="611" y="3848"/>
              <a:ext cx="1605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b="1" dirty="0" smtClean="0">
                  <a:solidFill>
                    <a:srgbClr val="F5FF1C"/>
                  </a:solidFill>
                </a:rPr>
                <a:t>Blue Stragglers</a:t>
              </a:r>
              <a:endParaRPr lang="en-US" dirty="0"/>
            </a:p>
          </p:txBody>
        </p:sp>
        <p:sp>
          <p:nvSpPr>
            <p:cNvPr id="626694" name="Line 6"/>
            <p:cNvSpPr>
              <a:spLocks noChangeShapeType="1"/>
            </p:cNvSpPr>
            <p:nvPr/>
          </p:nvSpPr>
          <p:spPr bwMode="auto">
            <a:xfrm flipV="1">
              <a:off x="1437" y="2369"/>
              <a:ext cx="166" cy="1453"/>
            </a:xfrm>
            <a:prstGeom prst="line">
              <a:avLst/>
            </a:prstGeom>
            <a:noFill/>
            <a:ln w="19050">
              <a:solidFill>
                <a:srgbClr val="F5FF1C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889760" y="1422400"/>
            <a:ext cx="4531360" cy="5273040"/>
            <a:chOff x="1422400" y="0"/>
            <a:chExt cx="5618480" cy="6858000"/>
          </a:xfrm>
        </p:grpSpPr>
        <p:sp>
          <p:nvSpPr>
            <p:cNvPr id="13" name="Rectangle 12"/>
            <p:cNvSpPr/>
            <p:nvPr/>
          </p:nvSpPr>
          <p:spPr bwMode="auto">
            <a:xfrm>
              <a:off x="1879600" y="0"/>
              <a:ext cx="5161280" cy="68580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2" charset="0"/>
              </a:endParaRPr>
            </a:p>
          </p:txBody>
        </p:sp>
        <p:pic>
          <p:nvPicPr>
            <p:cNvPr id="12" name="Picture 11" descr="Mathieu &amp; Geller Figure 1 Nature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1422400" y="0"/>
              <a:ext cx="5486400" cy="6858000"/>
            </a:xfrm>
            <a:prstGeom prst="rect">
              <a:avLst/>
            </a:prstGeom>
          </p:spPr>
        </p:pic>
      </p:grpSp>
      <p:pic>
        <p:nvPicPr>
          <p:cNvPr id="45670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V="1">
            <a:off x="6915150" y="5405438"/>
            <a:ext cx="2184400" cy="1419225"/>
          </a:xfrm>
          <a:prstGeom prst="rect">
            <a:avLst/>
          </a:prstGeom>
          <a:noFill/>
        </p:spPr>
      </p:pic>
      <p:pic>
        <p:nvPicPr>
          <p:cNvPr id="456721" name="Picture 17" descr="n18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5" y="5286375"/>
            <a:ext cx="1543050" cy="1543050"/>
          </a:xfrm>
          <a:prstGeom prst="rect">
            <a:avLst/>
          </a:prstGeom>
          <a:noFill/>
        </p:spPr>
      </p:pic>
      <p:sp>
        <p:nvSpPr>
          <p:cNvPr id="456744" name="Text Box 40"/>
          <p:cNvSpPr txBox="1">
            <a:spLocks noChangeArrowheads="1"/>
          </p:cNvSpPr>
          <p:nvPr/>
        </p:nvSpPr>
        <p:spPr bwMode="auto">
          <a:xfrm>
            <a:off x="6585454" y="2677490"/>
            <a:ext cx="2398313" cy="1938992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Binary Frequency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76% ± 21%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Main Sequence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29% ± 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Rectangle 16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NGC 188 Blue Stragglers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21920" y="4848860"/>
            <a:ext cx="21049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Mathieu &amp; Geller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Bob M:Microsoft Office 98:Templates:Blank Presentation</Template>
  <TotalTime>46301</TotalTime>
  <Words>1072</Words>
  <Application>Microsoft Macintosh PowerPoint</Application>
  <PresentationFormat>Letter Paper (8.5x11 in)</PresentationFormat>
  <Paragraphs>270</Paragraphs>
  <Slides>38</Slides>
  <Notes>35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Blank Presentation</vt:lpstr>
      <vt:lpstr>Open Clusters: At The Interface of  Stellar Evolution and Stellar Dynamics </vt:lpstr>
      <vt:lpstr>Slide 2</vt:lpstr>
      <vt:lpstr>Slide 3</vt:lpstr>
      <vt:lpstr>Slide 4</vt:lpstr>
      <vt:lpstr>Stellar Radial Velocities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A Caution from Stellar Dynamics Simulation of M67</vt:lpstr>
      <vt:lpstr>Simulation of M67</vt:lpstr>
      <vt:lpstr>Simulation of M67</vt:lpstr>
      <vt:lpstr>Simulation of M67</vt:lpstr>
      <vt:lpstr>Simulation of M67</vt:lpstr>
      <vt:lpstr>Simulation of M67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Company>University of Wisconsin - Madison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Solar-Mass Binary Stars in  Open Clusters</dc:title>
  <dc:creator>Robert D. Mathieu</dc:creator>
  <cp:lastModifiedBy>Bob Mathieu</cp:lastModifiedBy>
  <cp:revision>309</cp:revision>
  <cp:lastPrinted>2007-09-21T02:17:57Z</cp:lastPrinted>
  <dcterms:created xsi:type="dcterms:W3CDTF">2012-11-02T01:38:20Z</dcterms:created>
  <dcterms:modified xsi:type="dcterms:W3CDTF">2012-11-05T23:03:37Z</dcterms:modified>
</cp:coreProperties>
</file>