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51" r:id="rId2"/>
    <p:sldId id="597" r:id="rId3"/>
    <p:sldId id="621" r:id="rId4"/>
    <p:sldId id="620" r:id="rId5"/>
    <p:sldId id="644" r:id="rId6"/>
    <p:sldId id="646" r:id="rId7"/>
    <p:sldId id="645" r:id="rId8"/>
    <p:sldId id="622" r:id="rId9"/>
    <p:sldId id="598" r:id="rId10"/>
    <p:sldId id="458" r:id="rId11"/>
    <p:sldId id="466" r:id="rId12"/>
    <p:sldId id="467" r:id="rId13"/>
    <p:sldId id="625" r:id="rId14"/>
    <p:sldId id="495" r:id="rId15"/>
    <p:sldId id="487" r:id="rId16"/>
    <p:sldId id="640" r:id="rId17"/>
    <p:sldId id="642" r:id="rId18"/>
    <p:sldId id="578" r:id="rId19"/>
    <p:sldId id="581" r:id="rId20"/>
    <p:sldId id="595" r:id="rId21"/>
    <p:sldId id="594" r:id="rId22"/>
    <p:sldId id="505" r:id="rId23"/>
    <p:sldId id="643" r:id="rId24"/>
    <p:sldId id="493" r:id="rId25"/>
    <p:sldId id="496" r:id="rId26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D906"/>
    <a:srgbClr val="FFAB04"/>
    <a:srgbClr val="0B0B2E"/>
    <a:srgbClr val="E8949F"/>
    <a:srgbClr val="E8E8E8"/>
    <a:srgbClr val="FF0600"/>
    <a:srgbClr val="D9D8FF"/>
    <a:srgbClr val="08F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6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A275E5-8C8A-4540-99FC-8049934A11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CB673D-7EB7-3F47-AD68-5D04AB48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F7466-FBA3-4343-B2DA-4AD6545280EB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98A69-B204-FB42-B146-E3AF85FA28C7}" type="slidenum">
              <a:rPr lang="en-US"/>
              <a:pPr/>
              <a:t>10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7F1902-A583-264E-9122-ECA41AE5650A}" type="slidenum">
              <a:rPr lang="en-US"/>
              <a:pPr/>
              <a:t>11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D78A5-9157-444D-A61A-B93D0BDB50DD}" type="slidenum">
              <a:rPr lang="en-US"/>
              <a:pPr/>
              <a:t>12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6B1608-A258-E241-84E8-EE1D05B927C3}" type="slidenum">
              <a:rPr lang="en-US"/>
              <a:pPr/>
              <a:t>13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59D35A-5D5E-8F4E-B8A7-C61A5AAA6DC2}" type="slidenum">
              <a:rPr lang="en-US"/>
              <a:pPr/>
              <a:t>14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321AA-5DBD-2746-915E-DD71024E3964}" type="slidenum">
              <a:rPr lang="en-US"/>
              <a:pPr/>
              <a:t>15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D424D-39DF-0546-A392-6F7D898D12D6}" type="slidenum">
              <a:rPr lang="en-US"/>
              <a:pPr/>
              <a:t>16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2C518-0083-8345-9843-4AF1D35B00DB}" type="slidenum">
              <a:rPr lang="en-US"/>
              <a:pPr/>
              <a:t>17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78D93-EE37-7F45-9B81-AF777B42F335}" type="slidenum">
              <a:rPr lang="en-US"/>
              <a:pPr/>
              <a:t>18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I calculate that H=28.2 corresponds to M_H=-19.0 at z=8.2.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78D93-EE37-7F45-9B81-AF777B42F335}" type="slidenum">
              <a:rPr lang="en-US"/>
              <a:pPr/>
              <a:t>19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I calculate that H=28.2 corresponds to M_H=-19.0 at z=8.2.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DE7C4-3198-E646-9F11-B2D52CF57229}" type="slidenum">
              <a:rPr lang="en-US"/>
              <a:pPr/>
              <a:t>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20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21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C153D-645A-EC46-8A2A-FB3C33FB4AF9}" type="slidenum">
              <a:rPr lang="en-US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C153D-645A-EC46-8A2A-FB3C33FB4AF9}" type="slidenum">
              <a:rPr lang="en-US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2CD64-984A-7448-9A70-0D61FC9BCCA9}" type="slidenum">
              <a:rPr lang="en-US"/>
              <a:pPr/>
              <a:t>24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17596-A140-0345-81E7-AFD6CB7B9D12}" type="slidenum">
              <a:rPr lang="en-US"/>
              <a:pPr/>
              <a:t>25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0BBA0-DC3D-7D40-BB38-C015B543EC8E}" type="slidenum">
              <a:rPr lang="en-US"/>
              <a:pPr/>
              <a:t>3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E73AA-9D68-FA40-A65B-F83FE28B6157}" type="slidenum">
              <a:rPr lang="en-US"/>
              <a:pPr/>
              <a:t>4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E73AA-9D68-FA40-A65B-F83FE28B6157}" type="slidenum">
              <a:rPr lang="en-US"/>
              <a:pPr/>
              <a:t>5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8977D-8247-1247-989D-C32F090DAB5F}" type="slidenum">
              <a:rPr lang="en-US"/>
              <a:pPr/>
              <a:t>6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8977D-8247-1247-989D-C32F090DAB5F}" type="slidenum">
              <a:rPr lang="en-US"/>
              <a:pPr/>
              <a:t>7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8977D-8247-1247-989D-C32F090DAB5F}" type="slidenum">
              <a:rPr lang="en-US"/>
              <a:pPr/>
              <a:t>8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B9124-3B63-D74A-B087-14E5981AF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0809-6CD4-AE4B-972F-9787888121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D575D-556B-AC43-82CF-0AA4655747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24CC8-E7A6-FA48-B301-0773FFB117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2D04A-77E4-6642-88B0-044CEC2EF8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17654-8407-CD44-9C21-8528D880CD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BFA9C-8F0F-0747-810A-606BC65052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0782-9957-AB43-A53C-A25E30E80A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4D37-1ED6-E141-AC06-7D48DB5EC4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6C752-0715-B345-9D10-9FCA043DC0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02F4-71C5-6C44-B581-F8328F3BCC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218B2-AEE2-9148-BB62-005532FEB4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AE9381-5793-A04F-B616-2C06B7AE64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oundRect">
            <a:avLst>
              <a:gd name="adj" fmla="val 7338"/>
            </a:avLst>
          </a:prstGeom>
          <a:solidFill>
            <a:schemeClr val="tx1">
              <a:alpha val="78000"/>
            </a:schemeClr>
          </a:solidFill>
          <a:ln w="508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4.png"/><Relationship Id="rId5" Type="http://schemas.openxmlformats.org/officeDocument/2006/relationships/image" Target="../media/image25.pd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d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video" Target="file://localhost/Users/nial/My%20Videos/69476main_binary_merger.mpg" TargetMode="Externa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2381889" y="5892224"/>
            <a:ext cx="44310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glow rad="228600">
                    <a:schemeClr val="accent4">
                      <a:alpha val="75000"/>
                    </a:schemeClr>
                  </a:glow>
                </a:effectLst>
                <a:latin typeface="Academy Engraved LET" charset="0"/>
              </a:rPr>
              <a:t>Feeding the Giants, 2011</a:t>
            </a:r>
            <a:endParaRPr lang="en-US" sz="4000" dirty="0">
              <a:solidFill>
                <a:schemeClr val="bg1"/>
              </a:solidFill>
              <a:effectLst>
                <a:glow rad="228600">
                  <a:schemeClr val="accent4">
                    <a:alpha val="75000"/>
                  </a:schemeClr>
                </a:glow>
              </a:effectLst>
              <a:latin typeface="Academy Engraved LET" charset="0"/>
            </a:endParaRPr>
          </a:p>
        </p:txBody>
      </p:sp>
      <p:sp>
        <p:nvSpPr>
          <p:cNvPr id="578565" name="WordArt 5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54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50800" dir="2700000" algn="ctr" rotWithShape="0">
                    <a:srgbClr val="C0C0C0"/>
                  </a:outerShdw>
                </a:effectLst>
                <a:latin typeface="Times New Roman Bold"/>
                <a:ea typeface="Times New Roman Bold"/>
                <a:cs typeface="Times New Roman Bold"/>
              </a:rPr>
              <a:t>GRBs</a:t>
            </a:r>
            <a:r>
              <a:rPr lang="en-US" sz="54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50800" dir="2700000" algn="ctr" rotWithShape="0">
                    <a:srgbClr val="C0C0C0"/>
                  </a:outerShdw>
                </a:effectLst>
                <a:latin typeface="Times New Roman Bold"/>
                <a:ea typeface="Times New Roman Bold"/>
                <a:cs typeface="Times New Roman Bold"/>
              </a:rPr>
              <a:t> in the era of </a:t>
            </a:r>
            <a:r>
              <a:rPr lang="en-US" sz="54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50800" dir="2700000" algn="ctr" rotWithShape="0">
                    <a:srgbClr val="C0C0C0"/>
                  </a:outerShdw>
                </a:effectLst>
                <a:latin typeface="Times New Roman Bold"/>
                <a:ea typeface="Times New Roman Bold"/>
                <a:cs typeface="Times New Roman Bold"/>
              </a:rPr>
              <a:t>ELTs</a:t>
            </a:r>
            <a:endParaRPr lang="en-US" sz="54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glow rad="228600">
                  <a:schemeClr val="accent4">
                    <a:alpha val="75000"/>
                  </a:schemeClr>
                </a:glow>
                <a:outerShdw blurRad="63500" dist="50800" dir="2700000" algn="ctr" rotWithShape="0">
                  <a:srgbClr val="C0C0C0"/>
                </a:outerShdw>
              </a:effectLst>
              <a:latin typeface="Times New Roman Bold"/>
              <a:ea typeface="Times New Roman Bold"/>
              <a:cs typeface="Times New Roman Bold"/>
            </a:endParaRPr>
          </a:p>
        </p:txBody>
      </p:sp>
      <p:sp>
        <p:nvSpPr>
          <p:cNvPr id="578566" name="WordArt 6"/>
          <p:cNvSpPr>
            <a:spLocks noChangeArrowheads="1" noChangeShapeType="1" noTextEdit="1"/>
          </p:cNvSpPr>
          <p:nvPr/>
        </p:nvSpPr>
        <p:spPr bwMode="auto">
          <a:xfrm>
            <a:off x="3124200" y="457200"/>
            <a:ext cx="3048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Nial </a:t>
            </a:r>
            <a:r>
              <a:rPr lang="en-US" sz="3200" kern="10" dirty="0" err="1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Tanvir</a:t>
            </a:r>
            <a:endParaRPr lang="en-US" sz="3200" kern="10" dirty="0">
              <a:ln w="9525">
                <a:noFill/>
                <a:round/>
                <a:headEnd/>
                <a:tailEnd/>
              </a:ln>
              <a:solidFill>
                <a:srgbClr val="99CCFF"/>
              </a:solidFill>
              <a:effectLst>
                <a:glow rad="228600">
                  <a:schemeClr val="accent4">
                    <a:alpha val="75000"/>
                  </a:schemeClr>
                </a:glow>
                <a:outerShdw blurRad="63500" dist="45791" dir="2021404" algn="ctr" rotWithShape="0">
                  <a:srgbClr val="C0C0C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99CCFF"/>
                </a:soli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45791" dir="2021404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University of Leicester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1" name="Rectangle 5"/>
          <p:cNvSpPr>
            <a:spLocks noChangeArrowheads="1"/>
          </p:cNvSpPr>
          <p:nvPr/>
        </p:nvSpPr>
        <p:spPr bwMode="auto">
          <a:xfrm>
            <a:off x="304800" y="2667000"/>
            <a:ext cx="853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defRPr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orgia" charset="0"/>
              </a:rPr>
              <a:t>E.g. GRB 050730</a:t>
            </a:r>
            <a:r>
              <a:rPr lang="en-GB" dirty="0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orgia" charset="0"/>
              </a:rPr>
              <a:t>: </a:t>
            </a:r>
            <a:r>
              <a:rPr lang="en-GB" sz="2000" dirty="0">
                <a:solidFill>
                  <a:schemeClr val="bg1"/>
                </a:solidFill>
                <a:latin typeface="Georgia" charset="0"/>
              </a:rPr>
              <a:t>faint host (R&gt;28.5; </a:t>
            </a:r>
            <a:r>
              <a:rPr lang="en-GB" sz="2000" dirty="0" err="1">
                <a:solidFill>
                  <a:schemeClr val="bg1"/>
                </a:solidFill>
                <a:latin typeface="Georgia" charset="0"/>
              </a:rPr>
              <a:t>Levan</a:t>
            </a:r>
            <a:r>
              <a:rPr lang="en-GB" sz="2000" dirty="0">
                <a:solidFill>
                  <a:schemeClr val="bg1"/>
                </a:solidFill>
                <a:latin typeface="Georgia" charset="0"/>
              </a:rPr>
              <a:t> et al. in prep.), but </a:t>
            </a:r>
            <a:r>
              <a:rPr lang="en-GB" sz="2000" i="1" dirty="0" err="1">
                <a:solidFill>
                  <a:schemeClr val="bg1"/>
                </a:solidFill>
                <a:latin typeface="Georgia" charset="0"/>
              </a:rPr>
              <a:t>z</a:t>
            </a:r>
            <a:r>
              <a:rPr lang="en-GB" sz="2000" dirty="0">
                <a:solidFill>
                  <a:schemeClr val="bg1"/>
                </a:solidFill>
                <a:latin typeface="Georgia" charset="0"/>
              </a:rPr>
              <a:t>=3.97, [Fe/H]=-2 and low dust, from afterglow spectrum (Chen et al. 2005; Starling et al. 2005). </a:t>
            </a:r>
          </a:p>
          <a:p>
            <a:pPr algn="l">
              <a:spcBef>
                <a:spcPct val="20000"/>
              </a:spcBef>
              <a:defRPr/>
            </a:pPr>
            <a:endParaRPr lang="en-GB" dirty="0">
              <a:solidFill>
                <a:schemeClr val="bg1"/>
              </a:solidFill>
              <a:latin typeface="Georgia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dirty="0">
              <a:solidFill>
                <a:schemeClr val="bg1"/>
              </a:solidFill>
              <a:latin typeface="Georgia" charset="0"/>
            </a:endParaRPr>
          </a:p>
        </p:txBody>
      </p:sp>
      <p:sp>
        <p:nvSpPr>
          <p:cNvPr id="592903" name="WordArt 7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1628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: powerful probes of host galaxies</a:t>
            </a:r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381000" y="1265238"/>
            <a:ext cx="3581400" cy="1096962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 err="1">
                <a:solidFill>
                  <a:schemeClr val="bg1"/>
                </a:solidFill>
              </a:rPr>
              <a:t>GRBs</a:t>
            </a:r>
            <a:r>
              <a:rPr lang="en-US" dirty="0">
                <a:solidFill>
                  <a:schemeClr val="bg1"/>
                </a:solidFill>
              </a:rPr>
              <a:t> select high-</a:t>
            </a:r>
            <a:r>
              <a:rPr lang="en-US" dirty="0" err="1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galaxies </a:t>
            </a:r>
            <a:r>
              <a:rPr lang="en-US" i="1" dirty="0">
                <a:solidFill>
                  <a:srgbClr val="FFCC00"/>
                </a:solidFill>
              </a:rPr>
              <a:t>independently of host galaxy luminosity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4267200" y="1265238"/>
            <a:ext cx="4572000" cy="1096962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Afterglow spectroscopy can give </a:t>
            </a:r>
            <a:r>
              <a:rPr lang="en-US" i="1">
                <a:solidFill>
                  <a:srgbClr val="FFCC00"/>
                </a:solidFill>
              </a:rPr>
              <a:t>redshift, chemical abundances, dust, molecular content, dynamics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3014" name="Picture 7" descr="050730_h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956050"/>
            <a:ext cx="2286000" cy="23352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5" name="Picture 6" descr="0507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929063"/>
            <a:ext cx="5943600" cy="23955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381000" y="58674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i="1">
                <a:solidFill>
                  <a:srgbClr val="FF0000"/>
                </a:solidFill>
              </a:rPr>
              <a:t>HST/</a:t>
            </a:r>
            <a:r>
              <a:rPr lang="en-GB" sz="2000">
                <a:solidFill>
                  <a:srgbClr val="FF0000"/>
                </a:solidFill>
              </a:rPr>
              <a:t>ACS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dirty="0"/>
          </a:p>
        </p:txBody>
      </p:sp>
      <p:pic>
        <p:nvPicPr>
          <p:cNvPr id="61444" name="Picture 4" descr="gem_369295_gemini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175125"/>
            <a:ext cx="3886200" cy="23320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45" name="Picture 5" descr="ukirt_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164013"/>
            <a:ext cx="2971800" cy="23352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446" name="Picture 6" descr="Figure1_n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447800"/>
            <a:ext cx="86868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AutoShape 7"/>
          <p:cNvSpPr>
            <a:spLocks/>
          </p:cNvSpPr>
          <p:nvPr/>
        </p:nvSpPr>
        <p:spPr bwMode="auto">
          <a:xfrm rot="-5400000">
            <a:off x="3314700" y="800100"/>
            <a:ext cx="304800" cy="6172200"/>
          </a:xfrm>
          <a:prstGeom prst="leftBrace">
            <a:avLst>
              <a:gd name="adj1" fmla="val 168750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8" name="AutoShape 8"/>
          <p:cNvSpPr>
            <a:spLocks/>
          </p:cNvSpPr>
          <p:nvPr/>
        </p:nvSpPr>
        <p:spPr bwMode="auto">
          <a:xfrm rot="-5400000">
            <a:off x="7620000" y="2743200"/>
            <a:ext cx="304800" cy="2286000"/>
          </a:xfrm>
          <a:prstGeom prst="leftBrace">
            <a:avLst>
              <a:gd name="adj1" fmla="val 62500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457200" y="3556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090423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g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295400"/>
            <a:ext cx="6629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34" name="Picture 6" descr="V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743450"/>
            <a:ext cx="2362200" cy="1809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1981200" cy="1096963"/>
          </a:xfrm>
          <a:prstGeom prst="rect">
            <a:avLst/>
          </a:prstGeom>
          <a:solidFill>
            <a:schemeClr val="tx1">
              <a:alpha val="5999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Power law continuum </a:t>
            </a:r>
            <a:r>
              <a:rPr lang="en-US">
                <a:solidFill>
                  <a:schemeClr val="bg1"/>
                </a:solidFill>
                <a:sym typeface="Symbol" charset="2"/>
              </a:rPr>
              <a:t>  </a:t>
            </a:r>
            <a:r>
              <a:rPr lang="en-US">
                <a:solidFill>
                  <a:schemeClr val="bg1"/>
                </a:solidFill>
              </a:rPr>
              <a:t>photo-z robust</a:t>
            </a:r>
          </a:p>
        </p:txBody>
      </p:sp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3962400" y="59436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i="1">
                <a:solidFill>
                  <a:srgbClr val="FF0000"/>
                </a:solidFill>
              </a:rPr>
              <a:t>NT et al. 2009, see also Salvaterra et al. 2009</a:t>
            </a:r>
            <a:r>
              <a:rPr lang="en-GB" i="1">
                <a:solidFill>
                  <a:srgbClr val="FF0000"/>
                </a:solidFill>
              </a:rPr>
              <a:t>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096000" y="457200"/>
            <a:ext cx="2514600" cy="5238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 8.23 ± 0.08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457200" y="3556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090423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04800" y="3352800"/>
            <a:ext cx="1524000" cy="609600"/>
          </a:xfrm>
          <a:prstGeom prst="rect">
            <a:avLst/>
          </a:prstGeom>
          <a:solidFill>
            <a:schemeClr val="hlink">
              <a:alpha val="80000"/>
            </a:schemeClr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Age of universe = 630Myr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9B3C"/>
              </a:buClr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rgbClr val="FF9B3C"/>
              </a:buClr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592900" name="Picture 4" descr="SwiftBursts_at_z_of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28600"/>
            <a:ext cx="4802188" cy="6400800"/>
          </a:xfrm>
          <a:prstGeom prst="rect">
            <a:avLst/>
          </a:prstGeom>
          <a:noFill/>
        </p:spPr>
      </p:pic>
      <p:sp>
        <p:nvSpPr>
          <p:cNvPr id="592901" name="AutoShape 5"/>
          <p:cNvSpPr>
            <a:spLocks noChangeArrowheads="1"/>
          </p:cNvSpPr>
          <p:nvPr/>
        </p:nvSpPr>
        <p:spPr bwMode="auto">
          <a:xfrm rot="19390285" flipV="1">
            <a:off x="7092950" y="4038600"/>
            <a:ext cx="1371600" cy="1447800"/>
          </a:xfrm>
          <a:prstGeom prst="parallelogram">
            <a:avLst>
              <a:gd name="adj" fmla="val 86287"/>
            </a:avLst>
          </a:prstGeom>
          <a:solidFill>
            <a:srgbClr val="FF0000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2902" name="Text Box 6"/>
          <p:cNvSpPr txBox="1">
            <a:spLocks noChangeArrowheads="1"/>
          </p:cNvSpPr>
          <p:nvPr/>
        </p:nvSpPr>
        <p:spPr bwMode="auto">
          <a:xfrm>
            <a:off x="5181600" y="3505200"/>
            <a:ext cx="1676400" cy="831850"/>
          </a:xfrm>
          <a:prstGeom prst="rect">
            <a:avLst/>
          </a:prstGeom>
          <a:gradFill flip="none" rotWithShape="1">
            <a:gsLst>
              <a:gs pos="0">
                <a:schemeClr val="hlink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8m limit for detection</a:t>
            </a:r>
          </a:p>
        </p:txBody>
      </p:sp>
      <p:sp>
        <p:nvSpPr>
          <p:cNvPr id="592903" name="Line 7"/>
          <p:cNvSpPr>
            <a:spLocks noChangeShapeType="1"/>
          </p:cNvSpPr>
          <p:nvPr/>
        </p:nvSpPr>
        <p:spPr bwMode="auto">
          <a:xfrm>
            <a:off x="6400800" y="4343400"/>
            <a:ext cx="457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2904" name="Text Box 8"/>
          <p:cNvSpPr txBox="1">
            <a:spLocks noChangeArrowheads="1"/>
          </p:cNvSpPr>
          <p:nvPr/>
        </p:nvSpPr>
        <p:spPr bwMode="auto">
          <a:xfrm>
            <a:off x="381000" y="4267200"/>
            <a:ext cx="3352800" cy="1939925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190500" lvl="1" algn="l">
              <a:spcBef>
                <a:spcPct val="50000"/>
              </a:spcBef>
              <a:buFont typeface="Wingdings" charset="2"/>
              <a:buNone/>
            </a:pPr>
            <a:r>
              <a:rPr lang="en-GB" sz="2000" dirty="0">
                <a:solidFill>
                  <a:schemeClr val="bg1"/>
                </a:solidFill>
              </a:rPr>
              <a:t>Brighter afterglows easily detectable at very high </a:t>
            </a:r>
            <a:r>
              <a:rPr lang="en-GB" sz="2000" dirty="0" err="1">
                <a:solidFill>
                  <a:schemeClr val="bg1"/>
                </a:solidFill>
              </a:rPr>
              <a:t>redshifts</a:t>
            </a:r>
            <a:r>
              <a:rPr lang="en-GB" sz="2000" dirty="0">
                <a:solidFill>
                  <a:schemeClr val="bg1"/>
                </a:solidFill>
              </a:rPr>
              <a:t>. (in part because cosmological time dilation means we can get on target earlier in the rest frame)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592905" name="Rectangle 9"/>
          <p:cNvSpPr>
            <a:spLocks noChangeArrowheads="1"/>
          </p:cNvSpPr>
          <p:nvPr/>
        </p:nvSpPr>
        <p:spPr bwMode="auto">
          <a:xfrm>
            <a:off x="228600" y="62484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</a:pPr>
            <a:r>
              <a:rPr lang="en-GB" sz="2000" i="1">
                <a:solidFill>
                  <a:srgbClr val="0CFF2B"/>
                </a:solidFill>
              </a:rPr>
              <a:t>Figure from Grindley et al. 2010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2743200" cy="109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: can be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 </a:t>
            </a:r>
          </a:p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very 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bright!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19390285" flipV="1">
            <a:off x="7245350" y="5676982"/>
            <a:ext cx="1371600" cy="1447800"/>
          </a:xfrm>
          <a:prstGeom prst="parallelogram">
            <a:avLst>
              <a:gd name="adj" fmla="val 86287"/>
            </a:avLst>
          </a:prstGeom>
          <a:solidFill>
            <a:srgbClr val="FF0000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105400" y="5105826"/>
            <a:ext cx="1752600" cy="830997"/>
          </a:xfrm>
          <a:prstGeom prst="rect">
            <a:avLst/>
          </a:prstGeom>
          <a:gradFill flip="none" rotWithShape="1">
            <a:gsLst>
              <a:gs pos="0">
                <a:schemeClr val="hlink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ELT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limit for detection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6553200" y="5943600"/>
            <a:ext cx="457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 descr="ELTsim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22375"/>
            <a:ext cx="5715000" cy="44164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318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381000" y="5715000"/>
            <a:ext cx="8382000" cy="841375"/>
          </a:xfrm>
          <a:prstGeom prst="rect">
            <a:avLst/>
          </a:prstGeom>
          <a:solidFill>
            <a:schemeClr val="tx1">
              <a:alpha val="61176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None/>
            </a:pPr>
            <a:r>
              <a:rPr lang="en-GB">
                <a:solidFill>
                  <a:schemeClr val="bg1"/>
                </a:solidFill>
              </a:rPr>
              <a:t>Simulated GRB090423 spectrum taken by ELT rather than VLT (remember this was a faint afterglow!)</a:t>
            </a:r>
            <a:endParaRPr lang="en-GB" sz="2000" i="1">
              <a:solidFill>
                <a:schemeClr val="bg1"/>
              </a:solidFill>
            </a:endParaRPr>
          </a:p>
        </p:txBody>
      </p:sp>
      <p:pic>
        <p:nvPicPr>
          <p:cNvPr id="93190" name="Picture 9" descr="Win-Win_Situ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04800"/>
            <a:ext cx="25923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 Box 10"/>
          <p:cNvSpPr txBox="1">
            <a:spLocks noChangeArrowheads="1"/>
          </p:cNvSpPr>
          <p:nvPr/>
        </p:nvSpPr>
        <p:spPr bwMode="auto">
          <a:xfrm>
            <a:off x="6248400" y="3352800"/>
            <a:ext cx="2514600" cy="2243138"/>
          </a:xfrm>
          <a:prstGeom prst="rect">
            <a:avLst/>
          </a:prstGeom>
          <a:solidFill>
            <a:schemeClr val="tx1">
              <a:alpha val="5999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en-GB" sz="2000">
                <a:solidFill>
                  <a:schemeClr val="bg1"/>
                </a:solidFill>
              </a:rPr>
              <a:t>Little gas in host </a:t>
            </a:r>
            <a:r>
              <a:rPr lang="en-US">
                <a:solidFill>
                  <a:schemeClr val="bg1"/>
                </a:solidFill>
                <a:sym typeface="Symbol" charset="2"/>
              </a:rPr>
              <a:t></a:t>
            </a:r>
            <a:r>
              <a:rPr lang="en-GB" sz="2000">
                <a:solidFill>
                  <a:schemeClr val="bg1"/>
                </a:solidFill>
              </a:rPr>
              <a:t> good characterization of IGM.  </a:t>
            </a:r>
          </a:p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en-GB" sz="2000">
                <a:solidFill>
                  <a:schemeClr val="bg1"/>
                </a:solidFill>
              </a:rPr>
              <a:t>Much gas in host </a:t>
            </a:r>
            <a:r>
              <a:rPr lang="en-US">
                <a:solidFill>
                  <a:schemeClr val="bg1"/>
                </a:solidFill>
                <a:sym typeface="Symbol" charset="2"/>
              </a:rPr>
              <a:t></a:t>
            </a:r>
            <a:r>
              <a:rPr lang="en-GB" sz="2000">
                <a:solidFill>
                  <a:schemeClr val="bg1"/>
                </a:solidFill>
              </a:rPr>
              <a:t> superb metallicity determinations.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248400" y="1076325"/>
          <a:ext cx="2514600" cy="2125980"/>
        </p:xfrm>
        <a:graphic>
          <a:graphicData uri="http://schemas.openxmlformats.org/drawingml/2006/table">
            <a:tbl>
              <a:tblPr/>
              <a:tblGrid>
                <a:gridCol w="1062038"/>
                <a:gridCol w="849312"/>
                <a:gridCol w="6032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Log(NH)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(host) 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NF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(IGM)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0.8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0.8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3216" name="Straight Connector 14"/>
          <p:cNvCxnSpPr>
            <a:cxnSpLocks noChangeShapeType="1"/>
          </p:cNvCxnSpPr>
          <p:nvPr/>
        </p:nvCxnSpPr>
        <p:spPr bwMode="auto">
          <a:xfrm>
            <a:off x="8077200" y="190500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3217" name="Straight Connector 16"/>
          <p:cNvCxnSpPr>
            <a:cxnSpLocks noChangeShapeType="1"/>
          </p:cNvCxnSpPr>
          <p:nvPr/>
        </p:nvCxnSpPr>
        <p:spPr bwMode="auto">
          <a:xfrm>
            <a:off x="8077200" y="2284413"/>
            <a:ext cx="533400" cy="158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93218" name="Straight Connector 17"/>
          <p:cNvCxnSpPr>
            <a:cxnSpLocks noChangeShapeType="1"/>
          </p:cNvCxnSpPr>
          <p:nvPr/>
        </p:nvCxnSpPr>
        <p:spPr bwMode="auto">
          <a:xfrm>
            <a:off x="8077200" y="2665413"/>
            <a:ext cx="533400" cy="1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93219" name="Straight Connector 18"/>
          <p:cNvCxnSpPr>
            <a:cxnSpLocks noChangeShapeType="1"/>
          </p:cNvCxnSpPr>
          <p:nvPr/>
        </p:nvCxnSpPr>
        <p:spPr bwMode="auto">
          <a:xfrm>
            <a:off x="8077200" y="3046413"/>
            <a:ext cx="533400" cy="1587"/>
          </a:xfrm>
          <a:prstGeom prst="line">
            <a:avLst/>
          </a:prstGeom>
          <a:noFill/>
          <a:ln w="25400">
            <a:solidFill>
              <a:srgbClr val="08F0FF"/>
            </a:solidFill>
            <a:round/>
            <a:headEnd/>
            <a:tailEnd/>
          </a:ln>
        </p:spPr>
      </p:cxn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0429B_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2819400"/>
            <a:ext cx="8458200" cy="1962543"/>
          </a:xfrm>
          <a:prstGeom prst="rect">
            <a:avLst/>
          </a:prstGeom>
          <a:effectLst>
            <a:outerShdw blurRad="50800" dist="38100" dir="8100000" algn="bl">
              <a:srgbClr val="000000">
                <a:alpha val="43000"/>
              </a:srgbClr>
            </a:outerShdw>
          </a:effectLst>
        </p:spPr>
      </p:pic>
      <p:sp>
        <p:nvSpPr>
          <p:cNvPr id="651266" name="WordArt 2"/>
          <p:cNvSpPr>
            <a:spLocks noChangeArrowheads="1" noChangeShapeType="1" noTextEdit="1"/>
          </p:cNvSpPr>
          <p:nvPr/>
        </p:nvSpPr>
        <p:spPr bwMode="auto">
          <a:xfrm>
            <a:off x="469900" y="4318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090429B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83058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dirty="0">
                <a:solidFill>
                  <a:schemeClr val="bg1"/>
                </a:solidFill>
              </a:rPr>
              <a:t>Optically dark e.g.</a:t>
            </a:r>
          </a:p>
          <a:p>
            <a:pPr marL="0" indent="0" eaLnBrk="1" hangingPunct="1">
              <a:buFontTx/>
              <a:buNone/>
            </a:pPr>
            <a:r>
              <a:rPr lang="en-US" sz="2000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 &gt; 21.8 at 13 minutes (GROND: Olivares et al. GCN 9283)</a:t>
            </a:r>
          </a:p>
          <a:p>
            <a:pPr marL="0" indent="0" eaLnBrk="1" hangingPunct="1">
              <a:buFontTx/>
              <a:buNone/>
            </a:pPr>
            <a:r>
              <a:rPr lang="en-US" sz="2000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 &gt; 23.5 at ~1 hour (VLT: </a:t>
            </a:r>
            <a:r>
              <a:rPr lang="en-US" sz="2000" dirty="0" err="1">
                <a:solidFill>
                  <a:schemeClr val="bg1"/>
                </a:solidFill>
              </a:rPr>
              <a:t>D’Avanzo</a:t>
            </a:r>
            <a:r>
              <a:rPr lang="en-US" sz="2000" dirty="0">
                <a:solidFill>
                  <a:schemeClr val="bg1"/>
                </a:solidFill>
              </a:rPr>
              <a:t> et al. GCN 9284)</a:t>
            </a:r>
          </a:p>
          <a:p>
            <a:pPr marL="0" indent="0" eaLnBrk="1" hangingPunct="1">
              <a:buFontTx/>
              <a:buNone/>
            </a:pPr>
            <a:r>
              <a:rPr lang="en-US" sz="2000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 &gt; 24.1 at ~3 hours (Gemini-N)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57200" y="5105400"/>
            <a:ext cx="845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</a:rPr>
              <a:t>Infrared </a:t>
            </a:r>
            <a:r>
              <a:rPr lang="en-US" sz="2000" dirty="0" smtClean="0">
                <a:solidFill>
                  <a:srgbClr val="FFFFFF"/>
                </a:solidFill>
              </a:rPr>
              <a:t>bright (Gemini-N at ~3 hours):</a:t>
            </a:r>
            <a:endParaRPr lang="en-US" sz="2000" dirty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</a:rPr>
              <a:t>J(AB)=22.8</a:t>
            </a:r>
          </a:p>
          <a:p>
            <a:pPr algn="l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</a:rPr>
              <a:t>H(AB)=21.5</a:t>
            </a:r>
          </a:p>
          <a:p>
            <a:pPr algn="l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</a:rPr>
              <a:t>K(AB)=21.2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</a:pP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WordArt 2"/>
          <p:cNvSpPr>
            <a:spLocks noChangeArrowheads="1" noChangeShapeType="1" noTextEdit="1"/>
          </p:cNvSpPr>
          <p:nvPr/>
        </p:nvSpPr>
        <p:spPr bwMode="auto">
          <a:xfrm>
            <a:off x="469900" y="4318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090429B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24200" y="381000"/>
            <a:ext cx="5943600" cy="6096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Another high-</a:t>
            </a:r>
            <a:r>
              <a:rPr lang="en-US" sz="2400" dirty="0" err="1">
                <a:solidFill>
                  <a:srgbClr val="FFFFFF"/>
                </a:solidFill>
                <a:ea typeface="+mn-ea"/>
                <a:cs typeface="+mn-cs"/>
              </a:rPr>
              <a:t>redshift</a:t>
            </a: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 candidate </a:t>
            </a:r>
            <a:r>
              <a:rPr lang="en-US" sz="2400" dirty="0" smtClean="0">
                <a:solidFill>
                  <a:srgbClr val="FFFFFF"/>
                </a:solidFill>
                <a:ea typeface="+mn-ea"/>
                <a:cs typeface="+mn-cs"/>
              </a:rPr>
              <a:t>(photo-z</a:t>
            </a: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~</a:t>
            </a:r>
            <a:r>
              <a:rPr lang="en-US" sz="2400" dirty="0" smtClean="0">
                <a:solidFill>
                  <a:srgbClr val="FFFFFF"/>
                </a:solidFill>
                <a:ea typeface="+mn-ea"/>
                <a:cs typeface="+mn-cs"/>
              </a:rPr>
              <a:t>9.4)</a:t>
            </a:r>
            <a:r>
              <a:rPr lang="en-US" sz="2400" dirty="0">
                <a:solidFill>
                  <a:srgbClr val="FFFFFF"/>
                </a:solidFill>
                <a:ea typeface="+mn-ea"/>
                <a:cs typeface="+mn-cs"/>
              </a:rPr>
              <a:t>.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 dirty="0">
              <a:ea typeface="+mn-ea"/>
              <a:cs typeface="+mn-cs"/>
            </a:endParaRPr>
          </a:p>
        </p:txBody>
      </p:sp>
      <p:pic>
        <p:nvPicPr>
          <p:cNvPr id="7" name="Picture 6" descr="cont_law2_atran_alpha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66800" y="1138535"/>
            <a:ext cx="7104529" cy="5489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1999129" y="1900535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SMC dust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090429_SED_from_pap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352800" y="1447800"/>
            <a:ext cx="4589930" cy="35467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6555" y="6167735"/>
            <a:ext cx="2868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Cucchiara</a:t>
            </a:r>
            <a:r>
              <a:rPr lang="en-US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et al. 2011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WordArt 2"/>
          <p:cNvSpPr>
            <a:spLocks noChangeArrowheads="1" noChangeShapeType="1" noTextEdit="1"/>
          </p:cNvSpPr>
          <p:nvPr/>
        </p:nvSpPr>
        <p:spPr bwMode="auto">
          <a:xfrm>
            <a:off x="469900" y="431800"/>
            <a:ext cx="26543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090429B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glow rad="228600">
                  <a:schemeClr val="accent4">
                    <a:alpha val="75000"/>
                  </a:schemeClr>
                </a:glow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2800" y="304800"/>
            <a:ext cx="54102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000000"/>
                </a:solidFill>
              </a:rPr>
              <a:t>Other evidence...</a:t>
            </a:r>
          </a:p>
        </p:txBody>
      </p:sp>
      <p:pic>
        <p:nvPicPr>
          <p:cNvPr id="11" name="Picture 10" descr="090429B_h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3400" y="2123429"/>
            <a:ext cx="8153400" cy="2600971"/>
          </a:xfrm>
          <a:prstGeom prst="rect">
            <a:avLst/>
          </a:prstGeom>
          <a:effectLst>
            <a:outerShdw blurRad="50800" dist="38100" dir="8100000" algn="b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hzhosts_mo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3167" y="457200"/>
            <a:ext cx="8718433" cy="6160887"/>
          </a:xfrm>
          <a:prstGeom prst="rect">
            <a:avLst/>
          </a:prstGeom>
        </p:spPr>
      </p:pic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8686800" cy="5943600"/>
          </a:xfrm>
        </p:spPr>
        <p:txBody>
          <a:bodyPr/>
          <a:lstStyle/>
          <a:p>
            <a:pPr marL="381000" indent="-292100" eaLnBrk="1" hangingPunct="1">
              <a:lnSpc>
                <a:spcPct val="90000"/>
              </a:lnSpc>
              <a:spcBef>
                <a:spcPct val="35000"/>
              </a:spcBef>
            </a:pPr>
            <a:endParaRPr lang="en-GB" sz="1600">
              <a:solidFill>
                <a:schemeClr val="bg1"/>
              </a:solidFill>
              <a:latin typeface="Georgia" charset="0"/>
            </a:endParaRPr>
          </a:p>
          <a:p>
            <a:pPr marL="381000" indent="-292100" eaLnBrk="1" hangingPunct="1">
              <a:lnSpc>
                <a:spcPct val="110000"/>
              </a:lnSpc>
              <a:spcBef>
                <a:spcPct val="35000"/>
              </a:spcBef>
            </a:pPr>
            <a:endParaRPr lang="en-GB" sz="900">
              <a:solidFill>
                <a:schemeClr val="bg1"/>
              </a:solidFill>
              <a:latin typeface="Georgia" charset="0"/>
            </a:endParaRPr>
          </a:p>
          <a:p>
            <a:pPr marL="381000" indent="-292100" eaLnBrk="1" hangingPunct="1">
              <a:lnSpc>
                <a:spcPct val="110000"/>
              </a:lnSpc>
              <a:spcBef>
                <a:spcPct val="35000"/>
              </a:spcBef>
              <a:buFontTx/>
              <a:buNone/>
            </a:pPr>
            <a:endParaRPr lang="en-GB" sz="1800">
              <a:solidFill>
                <a:srgbClr val="FF0000"/>
              </a:solidFill>
              <a:latin typeface="Georgia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33400" y="6172200"/>
            <a:ext cx="3554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  <a:flatTx/>
          </a:bodyPr>
          <a:lstStyle/>
          <a:p>
            <a:pPr>
              <a:defRPr/>
            </a:pPr>
            <a:r>
              <a:rPr lang="en-US" i="1" dirty="0" err="1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Tanvir/Levan</a:t>
            </a:r>
            <a:r>
              <a:rPr lang="en-US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</a:t>
            </a:r>
            <a:r>
              <a:rPr lang="en-US" i="1" dirty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et al</a:t>
            </a:r>
            <a:r>
              <a:rPr lang="en-US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. in prep </a:t>
            </a:r>
            <a:endParaRPr lang="en-US" i="1" dirty="0">
              <a:solidFill>
                <a:srgbClr val="0CFF2B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endParaRPr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01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>
                <a:solidFill>
                  <a:srgbClr val="FFFF00"/>
                </a:solidFill>
                <a:effectLst>
                  <a:glow rad="101600">
                    <a:srgbClr val="FF66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Is non-detection of high-</a:t>
            </a:r>
            <a:r>
              <a:rPr lang="en-GB" sz="3600" dirty="0" err="1" smtClean="0">
                <a:solidFill>
                  <a:srgbClr val="FFFF00"/>
                </a:solidFill>
                <a:effectLst>
                  <a:glow rad="101600">
                    <a:srgbClr val="FF66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z</a:t>
            </a:r>
            <a:r>
              <a:rPr lang="en-GB" sz="3600" dirty="0" smtClean="0">
                <a:solidFill>
                  <a:srgbClr val="FFFF00"/>
                </a:solidFill>
                <a:effectLst>
                  <a:glow rad="101600">
                    <a:srgbClr val="FF66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 hosts expected?</a:t>
            </a:r>
            <a:endParaRPr lang="en-GB" sz="3200" dirty="0">
              <a:solidFill>
                <a:srgbClr val="FFFF00"/>
              </a:solidFill>
              <a:effectLst>
                <a:glow rad="101600">
                  <a:srgbClr val="FF6600">
                    <a:alpha val="75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Georgia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8686800" cy="5943600"/>
          </a:xfrm>
        </p:spPr>
        <p:txBody>
          <a:bodyPr/>
          <a:lstStyle/>
          <a:p>
            <a:pPr marL="381000" indent="-292100" eaLnBrk="1" hangingPunct="1">
              <a:lnSpc>
                <a:spcPct val="90000"/>
              </a:lnSpc>
              <a:spcBef>
                <a:spcPct val="35000"/>
              </a:spcBef>
            </a:pPr>
            <a:endParaRPr lang="en-GB" sz="1600" dirty="0">
              <a:solidFill>
                <a:schemeClr val="bg1"/>
              </a:solidFill>
              <a:latin typeface="Georgia" charset="0"/>
            </a:endParaRPr>
          </a:p>
          <a:p>
            <a:pPr marL="381000" indent="-292100" eaLnBrk="1" hangingPunct="1">
              <a:lnSpc>
                <a:spcPct val="110000"/>
              </a:lnSpc>
              <a:spcBef>
                <a:spcPct val="35000"/>
              </a:spcBef>
            </a:pPr>
            <a:endParaRPr lang="en-GB" sz="900" dirty="0">
              <a:solidFill>
                <a:schemeClr val="bg1"/>
              </a:solidFill>
              <a:latin typeface="Georgia" charset="0"/>
            </a:endParaRPr>
          </a:p>
          <a:p>
            <a:pPr marL="381000" indent="-292100" eaLnBrk="1" hangingPunct="1">
              <a:lnSpc>
                <a:spcPct val="110000"/>
              </a:lnSpc>
              <a:spcBef>
                <a:spcPct val="35000"/>
              </a:spcBef>
              <a:buFontTx/>
              <a:buNone/>
            </a:pPr>
            <a:endParaRPr lang="en-GB" sz="1800" dirty="0">
              <a:solidFill>
                <a:srgbClr val="FF0000"/>
              </a:solidFill>
              <a:latin typeface="Georgia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800" y="1037272"/>
            <a:ext cx="3429000" cy="1477328"/>
          </a:xfrm>
          <a:prstGeom prst="rect">
            <a:avLst/>
          </a:prstGeom>
          <a:solidFill>
            <a:schemeClr val="tx1">
              <a:alpha val="92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800" dirty="0" smtClean="0">
                <a:solidFill>
                  <a:schemeClr val="bg1"/>
                </a:solidFill>
              </a:rPr>
              <a:t>Limits in some cases very deep since knowledge of position allows us to look for low-significance detections (and we don’t need deep veto integrations).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04800" y="3713077"/>
            <a:ext cx="3429000" cy="2169825"/>
          </a:xfrm>
          <a:prstGeom prst="rect">
            <a:avLst/>
          </a:prstGeom>
          <a:solidFill>
            <a:schemeClr val="tx1">
              <a:alpha val="92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800" dirty="0" smtClean="0">
                <a:solidFill>
                  <a:schemeClr val="bg1"/>
                </a:solidFill>
              </a:rPr>
              <a:t>Detailed analysis shows that non-detection of hosts is consistent with the very steep faint-end slope of the galaxy LF at </a:t>
            </a:r>
            <a:r>
              <a:rPr lang="en-GB" sz="1800" dirty="0" err="1" smtClean="0">
                <a:solidFill>
                  <a:schemeClr val="bg1"/>
                </a:solidFill>
              </a:rPr>
              <a:t>z</a:t>
            </a:r>
            <a:r>
              <a:rPr lang="en-GB" sz="1800" dirty="0" smtClean="0">
                <a:solidFill>
                  <a:schemeClr val="bg1"/>
                </a:solidFill>
              </a:rPr>
              <a:t>&gt;6 found by some studies of UDF.</a:t>
            </a:r>
          </a:p>
          <a:p>
            <a:pPr algn="just">
              <a:spcBef>
                <a:spcPct val="50000"/>
              </a:spcBef>
            </a:pPr>
            <a:r>
              <a:rPr lang="en-GB" sz="1800" dirty="0" smtClean="0">
                <a:solidFill>
                  <a:schemeClr val="bg1"/>
                </a:solidFill>
              </a:rPr>
              <a:t>Marginally inconsistent with a non-evolving LF.</a:t>
            </a:r>
          </a:p>
        </p:txBody>
      </p:sp>
      <p:pic>
        <p:nvPicPr>
          <p:cNvPr id="16" name="Picture 15" descr="l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62400" y="234197"/>
            <a:ext cx="4800600" cy="639520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7" name="Rectangle 16"/>
          <p:cNvSpPr/>
          <p:nvPr/>
        </p:nvSpPr>
        <p:spPr bwMode="auto">
          <a:xfrm>
            <a:off x="7467600" y="609600"/>
            <a:ext cx="457200" cy="1828800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95000">
                <a:schemeClr val="accent3">
                  <a:alpha val="32001"/>
                </a:scheme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609600"/>
            <a:ext cx="9144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effectLst>
                  <a:glow rad="63500">
                    <a:schemeClr val="accent3">
                      <a:alpha val="75000"/>
                    </a:schemeClr>
                  </a:glow>
                </a:effectLst>
              </a:rPr>
              <a:t>JWST deep field limits</a:t>
            </a:r>
            <a:endParaRPr lang="en-US" sz="2000" b="1" dirty="0">
              <a:solidFill>
                <a:srgbClr val="008000"/>
              </a:solidFill>
              <a:effectLst>
                <a:glow rad="63500">
                  <a:schemeClr val="accent3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hard_du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295401"/>
            <a:ext cx="5181600" cy="5181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5533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22860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solidFill>
                    <a:srgbClr val="0B0B2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 types</a:t>
            </a:r>
            <a:endParaRPr lang="en-US" sz="3600" kern="10" dirty="0">
              <a:ln w="9525">
                <a:solidFill>
                  <a:srgbClr val="0B0B2E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55332" name="AutoShape 4"/>
          <p:cNvSpPr>
            <a:spLocks noChangeArrowheads="1"/>
          </p:cNvSpPr>
          <p:nvPr/>
        </p:nvSpPr>
        <p:spPr bwMode="auto">
          <a:xfrm>
            <a:off x="304800" y="5105400"/>
            <a:ext cx="3657600" cy="1447800"/>
          </a:xfrm>
          <a:prstGeom prst="wedgeRoundRectCallout">
            <a:avLst>
              <a:gd name="adj1" fmla="val 54626"/>
              <a:gd name="adj2" fmla="val -212933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2250"/>
                </a:srgbClr>
              </a:gs>
              <a:gs pos="75000">
                <a:srgbClr val="0087E6">
                  <a:alpha val="76750"/>
                </a:srgbClr>
              </a:gs>
              <a:gs pos="100000">
                <a:srgbClr val="005CBF">
                  <a:alpha val="69000"/>
                </a:srgb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/>
              <a:t>Short duration bursts are suspected of being</a:t>
            </a:r>
            <a:r>
              <a:rPr lang="en-US" dirty="0" smtClean="0"/>
              <a:t> (mostly) due </a:t>
            </a:r>
            <a:r>
              <a:rPr lang="en-US" dirty="0"/>
              <a:t>to compact binary mergers</a:t>
            </a:r>
          </a:p>
        </p:txBody>
      </p:sp>
      <p:sp>
        <p:nvSpPr>
          <p:cNvPr id="355333" name="AutoShape 5"/>
          <p:cNvSpPr>
            <a:spLocks noChangeArrowheads="1"/>
          </p:cNvSpPr>
          <p:nvPr/>
        </p:nvSpPr>
        <p:spPr bwMode="auto">
          <a:xfrm>
            <a:off x="5410200" y="457200"/>
            <a:ext cx="3352800" cy="1600200"/>
          </a:xfrm>
          <a:prstGeom prst="wedgeRoundRectCallout">
            <a:avLst>
              <a:gd name="adj1" fmla="val -43936"/>
              <a:gd name="adj2" fmla="val 130877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/>
              <a:t>Classical long bursts are associated with core collapse of</a:t>
            </a:r>
            <a:r>
              <a:rPr lang="en-US" dirty="0" smtClean="0"/>
              <a:t> some H</a:t>
            </a:r>
            <a:r>
              <a:rPr lang="en-US" dirty="0"/>
              <a:t>-stripped massive </a:t>
            </a:r>
            <a:r>
              <a:rPr lang="en-US" dirty="0" smtClean="0"/>
              <a:t>stars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2" grpId="0" animBg="1"/>
      <p:bldP spid="3553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743200" y="431800"/>
            <a:ext cx="35052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Does it matter?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glow rad="228600">
                  <a:schemeClr val="accent4">
                    <a:alpha val="75000"/>
                  </a:schemeClr>
                </a:glow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359" y="6096000"/>
            <a:ext cx="2680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Bouwens</a:t>
            </a:r>
            <a:r>
              <a:rPr lang="en-US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et al. 2011</a:t>
            </a:r>
            <a:endParaRPr lang="en-US" dirty="0"/>
          </a:p>
        </p:txBody>
      </p:sp>
      <p:pic>
        <p:nvPicPr>
          <p:cNvPr id="8" name="Content Placeholder 7" descr="Bouwens_re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t="-15266" b="-15266"/>
              <a:stretch>
                <a:fillRect/>
              </a:stretch>
            </p:blipFill>
          </mc:Choice>
          <mc:Fallback>
            <p:blipFill>
              <a:blip r:embed="rId4"/>
              <a:srcRect t="-15266" b="-15266"/>
              <a:stretch>
                <a:fillRect/>
              </a:stretch>
            </p:blipFill>
          </mc:Fallback>
        </mc:AlternateContent>
        <p:spPr>
          <a:xfrm>
            <a:off x="380999" y="762000"/>
            <a:ext cx="8348133" cy="4419600"/>
          </a:xfr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229600" cy="1015663"/>
          </a:xfrm>
          <a:prstGeom prst="rect">
            <a:avLst/>
          </a:prstGeom>
          <a:solidFill>
            <a:schemeClr val="tx1">
              <a:alpha val="58038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buFont typeface="Wingdings" charset="2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Yes! – and there are other uncertainties too: is Schechter function appropriate? Is there dust not accounted for?  What is the Lyman continuum escape fraction at high </a:t>
            </a:r>
            <a:r>
              <a:rPr lang="en-GB" sz="2000" dirty="0" err="1" smtClean="0">
                <a:solidFill>
                  <a:schemeClr val="bg1"/>
                </a:solidFill>
              </a:rPr>
              <a:t>redshift</a:t>
            </a:r>
            <a:r>
              <a:rPr lang="en-GB" sz="2000" dirty="0" smtClean="0">
                <a:solidFill>
                  <a:schemeClr val="bg1"/>
                </a:solidFill>
              </a:rPr>
              <a:t>? Cosmic variance?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Oesch_LF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24336" r="-24336"/>
              <a:stretch>
                <a:fillRect/>
              </a:stretch>
            </p:blipFill>
          </mc:Choice>
          <mc:Fallback>
            <p:blipFill>
              <a:blip r:embed="rId4"/>
              <a:srcRect l="-24336" r="-24336"/>
              <a:stretch>
                <a:fillRect/>
              </a:stretch>
            </p:blipFill>
          </mc:Fallback>
        </mc:AlternateContent>
        <p:spPr>
          <a:xfrm>
            <a:off x="-533400" y="1143000"/>
            <a:ext cx="10363200" cy="5486400"/>
          </a:xfr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514600" y="431800"/>
            <a:ext cx="44196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Rapid evolution?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glow rad="228600">
                  <a:schemeClr val="accent4">
                    <a:alpha val="75000"/>
                  </a:schemeClr>
                </a:glow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6172200"/>
            <a:ext cx="2338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Oesch</a:t>
            </a:r>
            <a:r>
              <a:rPr lang="en-US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et al. 2011</a:t>
            </a:r>
            <a:endParaRPr lang="en-US" dirty="0"/>
          </a:p>
        </p:txBody>
      </p:sp>
      <p:pic>
        <p:nvPicPr>
          <p:cNvPr id="12" name="Picture 11" descr="icebergets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143000"/>
            <a:ext cx="4399113" cy="5410200"/>
          </a:xfrm>
          <a:prstGeom prst="rect">
            <a:avLst/>
          </a:prstGeom>
          <a:effectLst>
            <a:outerShdw blurRad="50800" dist="38100" dir="8100000" algn="b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WordArt 2"/>
          <p:cNvSpPr>
            <a:spLocks noChangeArrowheads="1" noChangeShapeType="1" noTextEdit="1"/>
          </p:cNvSpPr>
          <p:nvPr/>
        </p:nvSpPr>
        <p:spPr bwMode="auto">
          <a:xfrm>
            <a:off x="381000" y="355600"/>
            <a:ext cx="59436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: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redshift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 distribution</a:t>
            </a:r>
          </a:p>
        </p:txBody>
      </p:sp>
      <p:pic>
        <p:nvPicPr>
          <p:cNvPr id="12" name="Picture 11" descr="Tough3_redshift_dist_aug20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091410"/>
            <a:ext cx="8067283" cy="5461789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95400" y="1219200"/>
            <a:ext cx="2209800" cy="983859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TOUGH: </a:t>
            </a:r>
            <a:r>
              <a:rPr lang="en-US" sz="2000" u="sng" dirty="0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he </a:t>
            </a:r>
            <a:r>
              <a:rPr lang="en-US" sz="2000" u="sng" dirty="0" smtClean="0">
                <a:solidFill>
                  <a:schemeClr val="bg1"/>
                </a:solidFill>
              </a:rPr>
              <a:t>O</a:t>
            </a:r>
            <a:r>
              <a:rPr lang="en-US" sz="2000" dirty="0" smtClean="0">
                <a:solidFill>
                  <a:schemeClr val="bg1"/>
                </a:solidFill>
              </a:rPr>
              <a:t>ptically </a:t>
            </a:r>
            <a:r>
              <a:rPr lang="en-US" sz="2000" u="sng" dirty="0" smtClean="0">
                <a:solidFill>
                  <a:schemeClr val="bg1"/>
                </a:solidFill>
              </a:rPr>
              <a:t>U</a:t>
            </a:r>
            <a:r>
              <a:rPr lang="en-US" sz="2000" dirty="0" smtClean="0">
                <a:solidFill>
                  <a:schemeClr val="bg1"/>
                </a:solidFill>
              </a:rPr>
              <a:t>nbiased </a:t>
            </a:r>
            <a:r>
              <a:rPr lang="en-US" sz="2000" u="sng" dirty="0" smtClean="0">
                <a:solidFill>
                  <a:schemeClr val="bg1"/>
                </a:solidFill>
              </a:rPr>
              <a:t>G</a:t>
            </a:r>
            <a:r>
              <a:rPr lang="en-US" sz="2000" dirty="0" smtClean="0">
                <a:solidFill>
                  <a:schemeClr val="bg1"/>
                </a:solidFill>
              </a:rPr>
              <a:t>RB </a:t>
            </a:r>
            <a:r>
              <a:rPr lang="en-US" sz="2000" u="sng" dirty="0" smtClean="0">
                <a:solidFill>
                  <a:schemeClr val="bg1"/>
                </a:solidFill>
              </a:rPr>
              <a:t>H</a:t>
            </a:r>
            <a:r>
              <a:rPr lang="en-US" sz="2000" dirty="0" smtClean="0">
                <a:solidFill>
                  <a:schemeClr val="bg1"/>
                </a:solidFill>
              </a:rPr>
              <a:t>ost sample!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114800" y="3352800"/>
            <a:ext cx="4114800" cy="1051570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&lt;</a:t>
            </a:r>
            <a:r>
              <a:rPr lang="en-US" sz="2000" i="1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&gt; ~ 2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&lt;</a:t>
            </a:r>
            <a:r>
              <a:rPr lang="en-US" sz="2000" dirty="0" smtClean="0">
                <a:solidFill>
                  <a:schemeClr val="bg1"/>
                </a:solidFill>
              </a:rPr>
              <a:t> 5% </a:t>
            </a:r>
            <a:r>
              <a:rPr lang="en-US" sz="2000" dirty="0">
                <a:solidFill>
                  <a:schemeClr val="bg1"/>
                </a:solidFill>
              </a:rPr>
              <a:t>of Swift </a:t>
            </a:r>
            <a:r>
              <a:rPr lang="en-US" sz="2000" dirty="0" smtClean="0">
                <a:solidFill>
                  <a:schemeClr val="bg1"/>
                </a:solidFill>
              </a:rPr>
              <a:t>burst </a:t>
            </a:r>
            <a:r>
              <a:rPr lang="en-US" sz="2000" dirty="0">
                <a:solidFill>
                  <a:schemeClr val="bg1"/>
                </a:solidFill>
              </a:rPr>
              <a:t>at </a:t>
            </a:r>
            <a:r>
              <a:rPr lang="en-US" sz="2000" i="1" dirty="0" err="1">
                <a:solidFill>
                  <a:schemeClr val="bg1"/>
                </a:solidFill>
              </a:rPr>
              <a:t>z</a:t>
            </a:r>
            <a:r>
              <a:rPr lang="en-US" sz="2000" dirty="0">
                <a:solidFill>
                  <a:schemeClr val="bg1"/>
                </a:solidFill>
              </a:rPr>
              <a:t> &gt;7. 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Most optically “dark” bursts are dusty.</a:t>
            </a:r>
          </a:p>
        </p:txBody>
      </p:sp>
      <p:sp>
        <p:nvSpPr>
          <p:cNvPr id="691209" name="Text Box 9"/>
          <p:cNvSpPr txBox="1">
            <a:spLocks noChangeArrowheads="1"/>
          </p:cNvSpPr>
          <p:nvPr/>
        </p:nvSpPr>
        <p:spPr bwMode="auto">
          <a:xfrm>
            <a:off x="5791200" y="618386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1800" i="1" dirty="0" err="1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Jakobsson</a:t>
            </a:r>
            <a:r>
              <a:rPr lang="en-GB" sz="1800" i="1" dirty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et </a:t>
            </a:r>
            <a:r>
              <a:rPr lang="en-GB" sz="1800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al. in press</a:t>
            </a:r>
            <a:endParaRPr lang="en-US" sz="1800" dirty="0">
              <a:solidFill>
                <a:schemeClr val="bg1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WordArt 2"/>
          <p:cNvSpPr>
            <a:spLocks noChangeArrowheads="1" noChangeShapeType="1" noTextEdit="1"/>
          </p:cNvSpPr>
          <p:nvPr/>
        </p:nvSpPr>
        <p:spPr bwMode="auto">
          <a:xfrm>
            <a:off x="381000" y="355600"/>
            <a:ext cx="59436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: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redshift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 distribution</a:t>
            </a:r>
          </a:p>
        </p:txBody>
      </p:sp>
      <p:pic>
        <p:nvPicPr>
          <p:cNvPr id="12" name="Picture 11" descr="Tough3_redshift_dist_aug20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091410"/>
            <a:ext cx="8067283" cy="5461789"/>
          </a:xfrm>
          <a:prstGeom prst="rect">
            <a:avLst/>
          </a:prstGeom>
        </p:spPr>
      </p:pic>
      <p:sp>
        <p:nvSpPr>
          <p:cNvPr id="691209" name="Text Box 9"/>
          <p:cNvSpPr txBox="1">
            <a:spLocks noChangeArrowheads="1"/>
          </p:cNvSpPr>
          <p:nvPr/>
        </p:nvSpPr>
        <p:spPr bwMode="auto">
          <a:xfrm>
            <a:off x="5791200" y="618386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1800" i="1" dirty="0" err="1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Jakobsson</a:t>
            </a:r>
            <a:r>
              <a:rPr lang="en-GB" sz="1800" i="1" dirty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 et </a:t>
            </a:r>
            <a:r>
              <a:rPr lang="en-GB" sz="1800" i="1" dirty="0" smtClean="0">
                <a:solidFill>
                  <a:srgbClr val="0CFF2B"/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al. in press</a:t>
            </a:r>
            <a:endParaRPr lang="en-US" sz="1800" dirty="0">
              <a:solidFill>
                <a:schemeClr val="bg1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endParaRPr>
          </a:p>
        </p:txBody>
      </p:sp>
      <p:pic>
        <p:nvPicPr>
          <p:cNvPr id="7" name="Picture 6" descr="Schmidt_SFR_histor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990600"/>
            <a:ext cx="8137168" cy="5565421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 rot="16200000">
            <a:off x="-523845" y="3190845"/>
            <a:ext cx="297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Normalised</a:t>
            </a:r>
            <a:r>
              <a:rPr lang="en-US" sz="2000" dirty="0" smtClean="0"/>
              <a:t> SFR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2724090"/>
            <a:ext cx="1219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Canonical</a:t>
            </a:r>
            <a:endParaRPr lang="en-US" sz="20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839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>
                <a:solidFill>
                  <a:srgbClr val="FFFF00"/>
                </a:solidFill>
                <a:effectLst>
                  <a:glow rad="63500">
                    <a:srgbClr val="FFAB04">
                      <a:alpha val="70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Future </a:t>
            </a:r>
            <a:br>
              <a:rPr lang="en-GB" sz="3600" dirty="0">
                <a:solidFill>
                  <a:srgbClr val="FFFF00"/>
                </a:solidFill>
                <a:effectLst>
                  <a:glow rad="63500">
                    <a:srgbClr val="FFAB04">
                      <a:alpha val="70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GB" sz="3600" dirty="0">
                <a:solidFill>
                  <a:srgbClr val="FFFF00"/>
                </a:solidFill>
                <a:effectLst>
                  <a:glow rad="63500">
                    <a:srgbClr val="FFAB04">
                      <a:alpha val="70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(there’s no such thing as a free launch!)</a:t>
            </a:r>
            <a:endParaRPr lang="en-GB" sz="3200" dirty="0">
              <a:solidFill>
                <a:srgbClr val="FFFF00"/>
              </a:solidFill>
              <a:effectLst>
                <a:glow rad="63500">
                  <a:srgbClr val="FFAB04">
                    <a:alpha val="70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Georgia" charset="0"/>
            </a:endParaRPr>
          </a:p>
        </p:txBody>
      </p:sp>
      <p:pic>
        <p:nvPicPr>
          <p:cNvPr id="89094" name="Picture 6" descr="SVOM2276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2282825" cy="3352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63559" name="Rectangle 7"/>
          <p:cNvSpPr>
            <a:spLocks noChangeArrowheads="1"/>
          </p:cNvSpPr>
          <p:nvPr/>
        </p:nvSpPr>
        <p:spPr bwMode="auto">
          <a:xfrm>
            <a:off x="685800" y="5029200"/>
            <a:ext cx="1676400" cy="457200"/>
          </a:xfrm>
          <a:prstGeom prst="rect">
            <a:avLst/>
          </a:prstGeom>
          <a:solidFill>
            <a:schemeClr val="hlink">
              <a:alpha val="80000"/>
            </a:schemeClr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SVOM - 2015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200400" y="1458246"/>
            <a:ext cx="5410200" cy="3785652"/>
          </a:xfrm>
          <a:prstGeom prst="rect">
            <a:avLst/>
          </a:prstGeom>
          <a:solidFill>
            <a:schemeClr val="tx1">
              <a:alpha val="5999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190500" lvl="1" algn="l">
              <a:spcBef>
                <a:spcPct val="50000"/>
              </a:spcBef>
              <a:buFont typeface="Wingdings" charset="2"/>
              <a:buNone/>
            </a:pPr>
            <a:r>
              <a:rPr lang="en-GB" dirty="0" smtClean="0">
                <a:solidFill>
                  <a:schemeClr val="bg1"/>
                </a:solidFill>
              </a:rPr>
              <a:t>Chinese/French mission.</a:t>
            </a:r>
          </a:p>
          <a:p>
            <a:pPr marL="190500" lvl="1" algn="l">
              <a:spcBef>
                <a:spcPct val="50000"/>
              </a:spcBef>
              <a:buFont typeface="Wingdings" charset="2"/>
              <a:buNone/>
            </a:pPr>
            <a:r>
              <a:rPr lang="en-GB" dirty="0" smtClean="0">
                <a:solidFill>
                  <a:schemeClr val="bg1"/>
                </a:solidFill>
              </a:rPr>
              <a:t>Similar to Swift but enhanced optical imaging capability (50 cm VT sensitive to 1 micron).  Hence more rapid identification of candidate high </a:t>
            </a:r>
            <a:r>
              <a:rPr lang="en-GB" dirty="0" err="1" smtClean="0">
                <a:solidFill>
                  <a:schemeClr val="bg1"/>
                </a:solidFill>
              </a:rPr>
              <a:t>redshift</a:t>
            </a:r>
            <a:r>
              <a:rPr lang="en-GB" dirty="0" smtClean="0">
                <a:solidFill>
                  <a:schemeClr val="bg1"/>
                </a:solidFill>
              </a:rPr>
              <a:t> bursts. </a:t>
            </a:r>
          </a:p>
          <a:p>
            <a:pPr marL="190500" lvl="1" algn="l">
              <a:spcBef>
                <a:spcPct val="50000"/>
              </a:spcBef>
              <a:buFont typeface="Wingdings" charset="2"/>
              <a:buNone/>
            </a:pPr>
            <a:r>
              <a:rPr lang="en-GB" dirty="0" smtClean="0">
                <a:solidFill>
                  <a:schemeClr val="bg1"/>
                </a:solidFill>
              </a:rPr>
              <a:t>Several other new </a:t>
            </a:r>
            <a:r>
              <a:rPr lang="en-GB" dirty="0">
                <a:solidFill>
                  <a:schemeClr val="bg1"/>
                </a:solidFill>
              </a:rPr>
              <a:t>mission </a:t>
            </a:r>
            <a:r>
              <a:rPr lang="en-GB" dirty="0" smtClean="0">
                <a:solidFill>
                  <a:schemeClr val="bg1"/>
                </a:solidFill>
              </a:rPr>
              <a:t>concepts are also being proposed, but nothing else yet approved.</a:t>
            </a:r>
            <a:endParaRPr lang="en-GB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534400" cy="5110630"/>
          </a:xfrm>
          <a:prstGeom prst="rect">
            <a:avLst/>
          </a:prstGeom>
          <a:solidFill>
            <a:schemeClr val="tx1">
              <a:alpha val="59999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Great potential for GRB science in era of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ELTs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 and other next generation facilities – many problems remain, for which detailed multiband, time-resolved data will likely make progress.</a:t>
            </a: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endParaRPr lang="en-GB" sz="1800" dirty="0" smtClean="0">
              <a:solidFill>
                <a:schemeClr val="bg1"/>
              </a:solidFill>
              <a:latin typeface="Georgia" charset="0"/>
            </a:endParaRP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Detection and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redshifts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 for short bursts may be key for exploiting synergy with GW experiments.</a:t>
            </a: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endParaRPr lang="en-GB" sz="1800" dirty="0" smtClean="0">
              <a:solidFill>
                <a:schemeClr val="bg1"/>
              </a:solidFill>
              <a:latin typeface="Georgia" charset="0"/>
            </a:endParaRP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GRBs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 provide powerful means of locating and studying star formation and galaxy evolution throughout cosmic history and into the era of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reionization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.   GRB hosts and their progenitor populations may be typical of the sources driving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reionization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.</a:t>
            </a: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endParaRPr lang="en-GB" sz="1800" dirty="0" smtClean="0">
              <a:solidFill>
                <a:schemeClr val="bg1"/>
              </a:solidFill>
              <a:latin typeface="Georgia" charset="0"/>
            </a:endParaRP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Host</a:t>
            </a:r>
            <a:r>
              <a:rPr lang="en-GB" sz="1800" dirty="0" err="1">
                <a:solidFill>
                  <a:schemeClr val="bg1"/>
                </a:solidFill>
                <a:latin typeface="Georgia" charset="0"/>
              </a:rPr>
              <a:t>(s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) of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z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&gt;5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GRBs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Georgia" charset="0"/>
              </a:rPr>
              <a:t>so far undetected in deep HST 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observations, consistent with steep LF slope – and therefore helpful for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reionization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 by stars. </a:t>
            </a: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endParaRPr lang="en-GB" sz="1800" dirty="0" smtClean="0">
              <a:solidFill>
                <a:schemeClr val="bg1"/>
              </a:solidFill>
              <a:latin typeface="Georgia" charset="0"/>
            </a:endParaRPr>
          </a:p>
          <a:p>
            <a:pPr marL="190500" indent="-190500" algn="l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Question remains – what </a:t>
            </a:r>
            <a:r>
              <a:rPr lang="en-GB" sz="1800" dirty="0" err="1" smtClean="0">
                <a:solidFill>
                  <a:schemeClr val="bg1"/>
                </a:solidFill>
                <a:latin typeface="Georgia" charset="0"/>
              </a:rPr>
              <a:t>mission(s</a:t>
            </a:r>
            <a:r>
              <a:rPr lang="en-GB" sz="1800" dirty="0" smtClean="0">
                <a:solidFill>
                  <a:schemeClr val="bg1"/>
                </a:solidFill>
                <a:latin typeface="Georgia" charset="0"/>
              </a:rPr>
              <a:t>) will provide the necessary triggers in the ELT era?</a:t>
            </a:r>
            <a:endParaRPr lang="en-GB" sz="1800" dirty="0">
              <a:solidFill>
                <a:schemeClr val="bg1"/>
              </a:solidFill>
              <a:latin typeface="Georgia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228600"/>
            <a:ext cx="800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FF66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Conclusions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FF6600">
                    <a:alpha val="75000"/>
                  </a:srgbClr>
                </a:glow>
                <a:outerShdw blurRad="38100" dist="38100" dir="2700000" algn="tl">
                  <a:srgbClr val="DDDDDD"/>
                </a:outerShdw>
              </a:effectLst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96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696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6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6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6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6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6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69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WordArt 3"/>
          <p:cNvSpPr>
            <a:spLocks noChangeArrowheads="1" noChangeShapeType="1" noTextEdit="1"/>
          </p:cNvSpPr>
          <p:nvPr/>
        </p:nvSpPr>
        <p:spPr bwMode="auto">
          <a:xfrm>
            <a:off x="381000" y="355600"/>
            <a:ext cx="11430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607240" name="Picture 8" descr="Wijers_970508_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30325"/>
            <a:ext cx="6858000" cy="50609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07237" name="AutoShape 5"/>
          <p:cNvSpPr>
            <a:spLocks noChangeArrowheads="1"/>
          </p:cNvSpPr>
          <p:nvPr/>
        </p:nvSpPr>
        <p:spPr bwMode="auto">
          <a:xfrm>
            <a:off x="5105400" y="381000"/>
            <a:ext cx="3657600" cy="1371600"/>
          </a:xfrm>
          <a:prstGeom prst="wedgeRoundRectCallout">
            <a:avLst>
              <a:gd name="adj1" fmla="val -43708"/>
              <a:gd name="adj2" fmla="val 101093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Afterglow emission </a:t>
            </a:r>
            <a:r>
              <a:rPr lang="en-US" dirty="0"/>
              <a:t>is very </a:t>
            </a:r>
            <a:r>
              <a:rPr lang="en-US" i="1" dirty="0"/>
              <a:t>broad band</a:t>
            </a:r>
            <a:r>
              <a:rPr lang="en-US" dirty="0"/>
              <a:t>, and</a:t>
            </a:r>
            <a:r>
              <a:rPr lang="en-US" dirty="0" smtClean="0"/>
              <a:t> probably </a:t>
            </a:r>
            <a:r>
              <a:rPr lang="en-US" i="1" dirty="0"/>
              <a:t>multi-messenger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7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7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381000"/>
          </a:xfrm>
        </p:spPr>
        <p:txBody>
          <a:bodyPr/>
          <a:lstStyle/>
          <a:p>
            <a:r>
              <a:rPr lang="en-GB" sz="4000">
                <a:latin typeface="Comic Sans MS" charset="0"/>
              </a:rPr>
              <a:t> </a:t>
            </a:r>
            <a:endParaRPr lang="en-GB" sz="2400" i="1">
              <a:latin typeface="Comic Sans MS" charset="0"/>
            </a:endParaRP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6232525" y="1260475"/>
            <a:ext cx="199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11304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311305" name="Picture 9" descr="fireb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88963"/>
            <a:ext cx="8382000" cy="5680075"/>
          </a:xfrm>
          <a:prstGeom prst="rect">
            <a:avLst/>
          </a:prstGeom>
          <a:noFill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162800" y="685800"/>
            <a:ext cx="1600200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(Long bursts)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57200" y="5715000"/>
            <a:ext cx="3429000" cy="838200"/>
          </a:xfrm>
          <a:prstGeom prst="wedgeRoundRectCallout">
            <a:avLst>
              <a:gd name="adj1" fmla="val -11335"/>
              <a:gd name="adj2" fmla="val -276628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2250"/>
                </a:srgbClr>
              </a:gs>
              <a:gs pos="75000">
                <a:srgbClr val="0087E6">
                  <a:alpha val="76750"/>
                </a:srgbClr>
              </a:gs>
              <a:gs pos="100000">
                <a:srgbClr val="005CBF">
                  <a:alpha val="69000"/>
                </a:srgb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Progenitor – single star or binary star (or both)?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81000" y="1219200"/>
            <a:ext cx="3200400" cy="914400"/>
          </a:xfrm>
          <a:prstGeom prst="wedgeRoundRectCallout">
            <a:avLst>
              <a:gd name="adj1" fmla="val -6748"/>
              <a:gd name="adj2" fmla="val 204337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2250"/>
                </a:srgbClr>
              </a:gs>
              <a:gs pos="75000">
                <a:srgbClr val="0087E6">
                  <a:alpha val="76750"/>
                </a:srgbClr>
              </a:gs>
              <a:gs pos="100000">
                <a:srgbClr val="005CBF">
                  <a:alpha val="69000"/>
                </a:srgb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How long does central engine remain active?</a:t>
            </a:r>
            <a:endParaRPr lang="en-US" dirty="0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657600" y="1219200"/>
            <a:ext cx="2743200" cy="457200"/>
          </a:xfrm>
          <a:prstGeom prst="wedgeRoundRectCallout">
            <a:avLst>
              <a:gd name="adj1" fmla="val -85817"/>
              <a:gd name="adj2" fmla="val 485569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Role of magnetism?</a:t>
            </a:r>
            <a:endParaRPr lang="en-US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477000" y="5715000"/>
            <a:ext cx="2133600" cy="838200"/>
          </a:xfrm>
          <a:prstGeom prst="wedgeRoundRectCallout">
            <a:avLst>
              <a:gd name="adj1" fmla="val 32177"/>
              <a:gd name="adj2" fmla="val -328216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What really is environment?</a:t>
            </a:r>
            <a:endParaRPr lang="en-US" dirty="0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 rot="10800000">
            <a:off x="7010400" y="2971800"/>
            <a:ext cx="304800" cy="7620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FFD507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7543800" y="2971800"/>
            <a:ext cx="381000" cy="7620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FF0000"/>
              </a:gs>
              <a:gs pos="100000">
                <a:srgbClr val="FFD507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4495800" y="5715000"/>
            <a:ext cx="1752600" cy="838200"/>
          </a:xfrm>
          <a:prstGeom prst="wedgeRoundRectCallout">
            <a:avLst>
              <a:gd name="adj1" fmla="val 72038"/>
              <a:gd name="adj2" fmla="val -322804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What is jet structure?</a:t>
            </a:r>
            <a:endParaRPr lang="en-US" dirty="0"/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477000" y="1219200"/>
            <a:ext cx="2286000" cy="838200"/>
          </a:xfrm>
          <a:prstGeom prst="wedgeRoundRectCallout">
            <a:avLst>
              <a:gd name="adj1" fmla="val 40982"/>
              <a:gd name="adj2" fmla="val 217013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High energy neutrinos/</a:t>
            </a:r>
            <a:r>
              <a:rPr lang="en-US" dirty="0" err="1" smtClean="0"/>
              <a:t>CRs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971800" y="2438400"/>
            <a:ext cx="3283535" cy="2438400"/>
          </a:xfrm>
          <a:prstGeom prst="rect">
            <a:avLst/>
          </a:prstGeom>
          <a:gradFill flip="none" rotWithShape="1">
            <a:gsLst>
              <a:gs pos="0">
                <a:srgbClr val="D9D8FF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3366FF"/>
            </a:solidFill>
            <a:miter lim="800000"/>
            <a:headEnd/>
            <a:tailEnd/>
          </a:ln>
          <a:effectLst>
            <a:glow rad="139700">
              <a:schemeClr val="accent6">
                <a:alpha val="8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53975" dist="38100" dir="2700000" algn="tl">
                    <a:srgbClr val="000000"/>
                  </a:outerShdw>
                </a:effectLst>
              </a:rPr>
              <a:t>Is the model basically right?</a:t>
            </a:r>
          </a:p>
          <a:p>
            <a:pPr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53975" dist="38100" dir="2700000" algn="tl">
                    <a:srgbClr val="000000"/>
                  </a:outerShdw>
                </a:effectLst>
              </a:rPr>
              <a:t>What factors decide if a GRB is produced and how bright it is?</a:t>
            </a:r>
            <a:endParaRPr lang="en-US" sz="2800" dirty="0">
              <a:solidFill>
                <a:schemeClr val="bg1"/>
              </a:solidFill>
              <a:effectLst>
                <a:outerShdw blurRad="53975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381000"/>
          </a:xfrm>
        </p:spPr>
        <p:txBody>
          <a:bodyPr/>
          <a:lstStyle/>
          <a:p>
            <a:r>
              <a:rPr lang="en-GB" sz="4000">
                <a:latin typeface="Comic Sans MS" charset="0"/>
              </a:rPr>
              <a:t> </a:t>
            </a:r>
            <a:endParaRPr lang="en-GB" sz="2400" i="1">
              <a:latin typeface="Comic Sans MS" charset="0"/>
            </a:endParaRP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6232525" y="1260475"/>
            <a:ext cx="199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11304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311305" name="Picture 9" descr="fireb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88963"/>
            <a:ext cx="8382000" cy="5680075"/>
          </a:xfrm>
          <a:prstGeom prst="rect">
            <a:avLst/>
          </a:prstGeom>
          <a:noFill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162800" y="685800"/>
            <a:ext cx="1600200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(Short bursts)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57200" y="5715000"/>
            <a:ext cx="3429000" cy="838200"/>
          </a:xfrm>
          <a:prstGeom prst="wedgeRoundRectCallout">
            <a:avLst>
              <a:gd name="adj1" fmla="val -11335"/>
              <a:gd name="adj2" fmla="val -276628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2250"/>
                </a:srgbClr>
              </a:gs>
              <a:gs pos="75000">
                <a:srgbClr val="0087E6">
                  <a:alpha val="76750"/>
                </a:srgbClr>
              </a:gs>
              <a:gs pos="100000">
                <a:srgbClr val="005CBF">
                  <a:alpha val="69000"/>
                </a:srgb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Progenitor – NS-NS, NS-BH (both, neither)?</a:t>
            </a:r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81000" y="1219200"/>
            <a:ext cx="3200400" cy="914400"/>
          </a:xfrm>
          <a:prstGeom prst="wedgeRoundRectCallout">
            <a:avLst>
              <a:gd name="adj1" fmla="val -6748"/>
              <a:gd name="adj2" fmla="val 204337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2250"/>
                </a:srgbClr>
              </a:gs>
              <a:gs pos="75000">
                <a:srgbClr val="0087E6">
                  <a:alpha val="76750"/>
                </a:srgbClr>
              </a:gs>
              <a:gs pos="100000">
                <a:srgbClr val="005CBF">
                  <a:alpha val="69000"/>
                </a:srgb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How long does central engine remain active?</a:t>
            </a:r>
            <a:endParaRPr lang="en-US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962400" y="5943600"/>
            <a:ext cx="2971800" cy="533400"/>
          </a:xfrm>
          <a:prstGeom prst="wedgeRoundRectCallout">
            <a:avLst>
              <a:gd name="adj1" fmla="val -117503"/>
              <a:gd name="adj2" fmla="val -457790"/>
              <a:gd name="adj3" fmla="val 16667"/>
            </a:avLst>
          </a:prstGeom>
          <a:gradFill rotWithShape="0">
            <a:gsLst>
              <a:gs pos="0">
                <a:srgbClr val="03D4A8"/>
              </a:gs>
              <a:gs pos="25000">
                <a:srgbClr val="21D6E0">
                  <a:alpha val="99750"/>
                </a:srgbClr>
              </a:gs>
              <a:gs pos="75000">
                <a:srgbClr val="0087E6">
                  <a:alpha val="99250"/>
                </a:srgbClr>
              </a:gs>
              <a:gs pos="100000">
                <a:srgbClr val="005CBF">
                  <a:alpha val="99001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8100000" algn="ctr" rotWithShape="0">
              <a:srgbClr val="868686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/>
              <a:t>Gravity wave signal?</a:t>
            </a:r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22065" y="2590800"/>
            <a:ext cx="3283535" cy="1905000"/>
          </a:xfrm>
          <a:prstGeom prst="rect">
            <a:avLst/>
          </a:prstGeom>
          <a:gradFill flip="none" rotWithShape="1">
            <a:gsLst>
              <a:gs pos="0">
                <a:srgbClr val="D9D8FF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3366FF"/>
            </a:solidFill>
            <a:miter lim="800000"/>
            <a:headEnd/>
            <a:tailEnd/>
          </a:ln>
          <a:effectLst>
            <a:glow rad="139700">
              <a:schemeClr val="accent6">
                <a:alpha val="8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53975" dist="38100" dir="2700000" algn="tl">
                    <a:srgbClr val="000000"/>
                  </a:outerShdw>
                </a:effectLst>
              </a:rPr>
              <a:t>Are short bursts also relativistic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53975" dist="38100" dir="2700000" algn="tl">
                    <a:srgbClr val="000000"/>
                  </a:outerShdw>
                </a:effectLst>
              </a:rPr>
              <a:t>fireballs?What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53975" dist="38100" dir="2700000" algn="tl">
                    <a:srgbClr val="000000"/>
                  </a:outerShdw>
                </a:effectLst>
              </a:rPr>
              <a:t> is there space density?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8305800" cy="1754327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NS-NS/NS-BH </a:t>
            </a:r>
            <a:r>
              <a:rPr lang="en-GB" dirty="0" err="1" smtClean="0">
                <a:solidFill>
                  <a:schemeClr val="bg1"/>
                </a:solidFill>
              </a:rPr>
              <a:t>inspirals</a:t>
            </a:r>
            <a:r>
              <a:rPr lang="en-GB" dirty="0" smtClean="0">
                <a:solidFill>
                  <a:schemeClr val="bg1"/>
                </a:solidFill>
              </a:rPr>
              <a:t> and mergers are primary targets of next generation GW detectors e.g. A-LIGO in ~2014.</a:t>
            </a:r>
          </a:p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If they also produce short-</a:t>
            </a:r>
            <a:r>
              <a:rPr lang="en-GB" dirty="0" err="1" smtClean="0">
                <a:solidFill>
                  <a:schemeClr val="bg1"/>
                </a:solidFill>
              </a:rPr>
              <a:t>GRBs</a:t>
            </a:r>
            <a:r>
              <a:rPr lang="en-GB" dirty="0" smtClean="0">
                <a:solidFill>
                  <a:schemeClr val="bg1"/>
                </a:solidFill>
              </a:rPr>
              <a:t> then can enhance search sensitivity and make first steps in EM/GW astrophysics.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457200" y="355600"/>
            <a:ext cx="33528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Short-duration bursts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12" name="Picture 7" descr="hireslivingston_5-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302" y="3048000"/>
            <a:ext cx="3266098" cy="3276600"/>
          </a:xfrm>
          <a:prstGeom prst="rect">
            <a:avLst/>
          </a:prstGeom>
          <a:noFill/>
        </p:spPr>
      </p:pic>
      <p:pic>
        <p:nvPicPr>
          <p:cNvPr id="13" name="69476main_binary_merger.mp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7200" y="2971800"/>
            <a:ext cx="4114800" cy="2805545"/>
          </a:xfrm>
          <a:prstGeom prst="rect">
            <a:avLst/>
          </a:prstGeom>
        </p:spPr>
      </p:pic>
      <p:pic>
        <p:nvPicPr>
          <p:cNvPr id="14" name="Picture 13" descr="inspira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558664"/>
            <a:ext cx="2971800" cy="122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erger_SGRB_z_his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73360"/>
            <a:ext cx="3886200" cy="3017160"/>
          </a:xfrm>
          <a:prstGeom prst="rect">
            <a:avLst/>
          </a:prstGeom>
        </p:spPr>
      </p:pic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8305800" cy="2354491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Seem to be lower luminosity (hence lower &lt;</a:t>
            </a:r>
            <a:r>
              <a:rPr lang="en-GB" dirty="0" err="1" smtClean="0">
                <a:solidFill>
                  <a:schemeClr val="bg1"/>
                </a:solidFill>
              </a:rPr>
              <a:t>z</a:t>
            </a:r>
            <a:r>
              <a:rPr lang="en-GB" dirty="0" smtClean="0">
                <a:solidFill>
                  <a:schemeClr val="bg1"/>
                </a:solidFill>
              </a:rPr>
              <a:t>&gt;) and found in hosts with less ongoing star formation.  But:</a:t>
            </a:r>
          </a:p>
          <a:p>
            <a:pPr algn="l">
              <a:spcBef>
                <a:spcPct val="50000"/>
              </a:spcBef>
            </a:pPr>
            <a:r>
              <a:rPr lang="en-GB" sz="1800" i="1" dirty="0" smtClean="0">
                <a:solidFill>
                  <a:schemeClr val="bg1"/>
                </a:solidFill>
              </a:rPr>
              <a:t>Some afterglows too faint to give X-ray position</a:t>
            </a:r>
          </a:p>
          <a:p>
            <a:pPr algn="l">
              <a:spcBef>
                <a:spcPct val="50000"/>
              </a:spcBef>
            </a:pPr>
            <a:r>
              <a:rPr lang="en-GB" sz="1800" i="1" dirty="0" smtClean="0">
                <a:solidFill>
                  <a:schemeClr val="bg1"/>
                </a:solidFill>
              </a:rPr>
              <a:t>No un-</a:t>
            </a:r>
            <a:r>
              <a:rPr lang="en-GB" sz="1800" i="1" dirty="0" err="1" smtClean="0">
                <a:solidFill>
                  <a:schemeClr val="bg1"/>
                </a:solidFill>
              </a:rPr>
              <a:t>ambiguiously</a:t>
            </a:r>
            <a:r>
              <a:rPr lang="en-GB" sz="1800" i="1" dirty="0" smtClean="0">
                <a:solidFill>
                  <a:schemeClr val="bg1"/>
                </a:solidFill>
              </a:rPr>
              <a:t> short burst yet with absorption </a:t>
            </a:r>
            <a:r>
              <a:rPr lang="en-GB" sz="1800" i="1" dirty="0" err="1" smtClean="0">
                <a:solidFill>
                  <a:schemeClr val="bg1"/>
                </a:solidFill>
              </a:rPr>
              <a:t>redshift</a:t>
            </a:r>
            <a:endParaRPr lang="en-GB" sz="1800" i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GB" sz="1800" i="1" dirty="0" smtClean="0">
                <a:solidFill>
                  <a:schemeClr val="bg1"/>
                </a:solidFill>
              </a:rPr>
              <a:t>Some have no apparent host, so no definite </a:t>
            </a:r>
            <a:r>
              <a:rPr lang="en-GB" sz="1800" i="1" dirty="0" err="1" smtClean="0">
                <a:solidFill>
                  <a:schemeClr val="bg1"/>
                </a:solidFill>
              </a:rPr>
              <a:t>redshift</a:t>
            </a:r>
            <a:r>
              <a:rPr lang="en-GB" sz="1800" i="1" dirty="0" smtClean="0">
                <a:solidFill>
                  <a:schemeClr val="bg1"/>
                </a:solidFill>
              </a:rPr>
              <a:t> (hence rely on probabilistic arguments and assume progenitor kicked from host</a:t>
            </a:r>
            <a:r>
              <a:rPr lang="en-GB" sz="1200" i="1" dirty="0">
                <a:solidFill>
                  <a:schemeClr val="bg1"/>
                </a:solidFill>
              </a:rPr>
              <a:t>)</a:t>
            </a:r>
            <a:endParaRPr lang="en-GB" sz="1800" i="1" dirty="0" smtClean="0">
              <a:solidFill>
                <a:schemeClr val="bg1"/>
              </a:solidFill>
            </a:endParaRPr>
          </a:p>
        </p:txBody>
      </p:sp>
      <p:sp>
        <p:nvSpPr>
          <p:cNvPr id="605190" name="Text Box 6"/>
          <p:cNvSpPr txBox="1">
            <a:spLocks noChangeArrowheads="1"/>
          </p:cNvSpPr>
          <p:nvPr/>
        </p:nvSpPr>
        <p:spPr bwMode="auto">
          <a:xfrm>
            <a:off x="-152400" y="62484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0CFF2B"/>
                </a:solidFill>
              </a:rPr>
              <a:t>Berger 2011</a:t>
            </a:r>
            <a:endParaRPr lang="en-US" sz="2000" i="1" dirty="0">
              <a:solidFill>
                <a:srgbClr val="0CFF2B"/>
              </a:solidFill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457200" y="355600"/>
            <a:ext cx="33528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Short-duration bursts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11" name="Picture 10" descr="Fong_SGRB_ma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785" y="3581400"/>
            <a:ext cx="4061815" cy="301393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248400" y="35814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0CFF2B"/>
                </a:solidFill>
              </a:rPr>
              <a:t>Fong et al. 2011</a:t>
            </a:r>
            <a:endParaRPr lang="en-US" sz="2000" i="1" dirty="0">
              <a:solidFill>
                <a:srgbClr val="0CFF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8305800" cy="1569660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</a:rPr>
              <a:t>Typically afterglows very faint and/or fade fast in optical/IR.  Rapid response from very large aperture telescope  may be key (e.g. to get absorption </a:t>
            </a:r>
            <a:r>
              <a:rPr lang="en-GB" dirty="0" err="1" smtClean="0">
                <a:solidFill>
                  <a:schemeClr val="bg1"/>
                </a:solidFill>
              </a:rPr>
              <a:t>redshifts</a:t>
            </a:r>
            <a:r>
              <a:rPr lang="en-GB" dirty="0" smtClean="0">
                <a:solidFill>
                  <a:schemeClr val="bg1"/>
                </a:solidFill>
              </a:rPr>
              <a:t>, to search for accompanying faint SN-like events)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GB" sz="1200" i="1" dirty="0">
              <a:solidFill>
                <a:schemeClr val="bg1"/>
              </a:solidFill>
            </a:endParaRPr>
          </a:p>
        </p:txBody>
      </p:sp>
      <p:pic>
        <p:nvPicPr>
          <p:cNvPr id="605189" name="Picture 5" descr="090515_g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16587"/>
            <a:ext cx="5727700" cy="3823925"/>
          </a:xfrm>
          <a:prstGeom prst="rect">
            <a:avLst/>
          </a:prstGeom>
          <a:noFill/>
        </p:spPr>
      </p:pic>
      <p:sp>
        <p:nvSpPr>
          <p:cNvPr id="605190" name="Text Box 6"/>
          <p:cNvSpPr txBox="1">
            <a:spLocks noChangeArrowheads="1"/>
          </p:cNvSpPr>
          <p:nvPr/>
        </p:nvSpPr>
        <p:spPr bwMode="auto">
          <a:xfrm>
            <a:off x="228600" y="63087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i="1">
                <a:solidFill>
                  <a:srgbClr val="0CFF2B"/>
                </a:solidFill>
              </a:rPr>
              <a:t>Rowlinson et al. 2010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457200" y="355600"/>
            <a:ext cx="33528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Short-duration bursts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0" y="2971800"/>
            <a:ext cx="2438400" cy="3231654"/>
          </a:xfrm>
          <a:prstGeom prst="rect">
            <a:avLst/>
          </a:prstGeom>
          <a:solidFill>
            <a:schemeClr val="bg1">
              <a:alpha val="17000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e.g. GRB090515 afterglow R~26.5 at 2 hours post burst.  No host.</a:t>
            </a:r>
          </a:p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</a:rPr>
              <a:t>Very tough for 8 </a:t>
            </a:r>
            <a:r>
              <a:rPr lang="en-GB" dirty="0" err="1" smtClean="0">
                <a:solidFill>
                  <a:schemeClr val="bg1"/>
                </a:solidFill>
              </a:rPr>
              <a:t>m</a:t>
            </a:r>
            <a:r>
              <a:rPr lang="en-GB" dirty="0" smtClean="0">
                <a:solidFill>
                  <a:schemeClr val="bg1"/>
                </a:solidFill>
              </a:rPr>
              <a:t>, but good target for ELT spectroscopy.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533400" y="431800"/>
            <a:ext cx="44196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GRBs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 as high-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redshift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glow rad="228600">
                    <a:schemeClr val="accent4">
                      <a:alpha val="75000"/>
                    </a:schemeClr>
                  </a:glow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 probes </a:t>
            </a:r>
            <a:endParaRPr 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glow rad="228600">
                  <a:schemeClr val="accent4">
                    <a:alpha val="75000"/>
                  </a:schemeClr>
                </a:glow>
                <a:outerShdw blurRad="63500" dist="35921" dir="2700000" algn="ctr" rotWithShape="0">
                  <a:srgbClr val="C0C0C0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260475"/>
            <a:ext cx="8534400" cy="3631763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82600" lvl="1" indent="-292100" algn="l">
              <a:spcBef>
                <a:spcPct val="5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chemeClr val="bg1"/>
                </a:solidFill>
              </a:rPr>
              <a:t>Extremely </a:t>
            </a:r>
            <a:r>
              <a:rPr lang="en-GB" sz="2000" dirty="0">
                <a:solidFill>
                  <a:schemeClr val="bg1"/>
                </a:solidFill>
              </a:rPr>
              <a:t>bright and visible</a:t>
            </a:r>
            <a:r>
              <a:rPr lang="en-GB" sz="2000" dirty="0" smtClean="0">
                <a:solidFill>
                  <a:schemeClr val="bg1"/>
                </a:solidFill>
              </a:rPr>
              <a:t> potentially to z~20 or more (gamma-ray and hard X-ray flux unaffected by intervening material).</a:t>
            </a:r>
            <a:endParaRPr lang="en-GB" sz="2000" dirty="0">
              <a:solidFill>
                <a:schemeClr val="bg1"/>
              </a:solidFill>
            </a:endParaRPr>
          </a:p>
          <a:p>
            <a:pPr marL="482600" lvl="1" indent="-292100" algn="l">
              <a:spcBef>
                <a:spcPct val="50000"/>
              </a:spcBef>
              <a:buFont typeface="Wingdings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Afterglows pinpoint their hosts - may provide </a:t>
            </a:r>
            <a:r>
              <a:rPr lang="en-GB" sz="2000" dirty="0" err="1">
                <a:solidFill>
                  <a:schemeClr val="bg1"/>
                </a:solidFill>
              </a:rPr>
              <a:t>redshifts</a:t>
            </a:r>
            <a:r>
              <a:rPr lang="en-GB" sz="2000" dirty="0">
                <a:solidFill>
                  <a:schemeClr val="bg1"/>
                </a:solidFill>
              </a:rPr>
              <a:t>, chemical enrichment, dust, molecules etc. irrespective of galaxy luminosity.</a:t>
            </a:r>
          </a:p>
          <a:p>
            <a:pPr marL="482600" lvl="1" indent="-292100" algn="l">
              <a:spcBef>
                <a:spcPct val="50000"/>
              </a:spcBef>
              <a:buFont typeface="Wingdings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Provide backlight for measuring neutral fraction in IGM.</a:t>
            </a:r>
          </a:p>
          <a:p>
            <a:pPr marL="482600" lvl="1" indent="-292100" algn="l">
              <a:spcBef>
                <a:spcPct val="50000"/>
              </a:spcBef>
              <a:buFont typeface="Wingdings" charset="2"/>
              <a:buChar char="§"/>
            </a:pPr>
            <a:r>
              <a:rPr lang="en-GB" sz="2000" dirty="0">
                <a:solidFill>
                  <a:schemeClr val="bg1"/>
                </a:solidFill>
              </a:rPr>
              <a:t>Trace (pop I/II/III ?) massive star formation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</a:p>
          <a:p>
            <a:pPr marL="482600" lvl="1" indent="-292100" algn="l">
              <a:spcBef>
                <a:spcPct val="50000"/>
              </a:spcBef>
              <a:buFont typeface="Wingdings" charset="2"/>
              <a:buChar char="§"/>
            </a:pPr>
            <a:endParaRPr lang="en-GB" sz="2000" dirty="0" smtClean="0">
              <a:solidFill>
                <a:schemeClr val="bg1"/>
              </a:solidFill>
            </a:endParaRPr>
          </a:p>
          <a:p>
            <a:pPr marL="482600" lvl="1" indent="-292100" algn="l">
              <a:spcBef>
                <a:spcPct val="50000"/>
              </a:spcBef>
            </a:pP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 These are highly complementary to other routes to investigating early star and galaxy populations, and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reionization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.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32001"/>
          </a:scheme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32001"/>
          </a:scheme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72468</TotalTime>
  <Words>1291</Words>
  <Application>Microsoft Macintosh PowerPoint</Application>
  <PresentationFormat>On-screen Show (4:3)</PresentationFormat>
  <Paragraphs>160</Paragraphs>
  <Slides>25</Slides>
  <Notes>25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Slide 1</vt:lpstr>
      <vt:lpstr>Slide 2</vt:lpstr>
      <vt:lpstr>Slide 3</vt:lpstr>
      <vt:lpstr> 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Is non-detection of high-z hosts expected?</vt:lpstr>
      <vt:lpstr>Slide 19</vt:lpstr>
      <vt:lpstr>Slide 20</vt:lpstr>
      <vt:lpstr>Slide 21</vt:lpstr>
      <vt:lpstr>Slide 22</vt:lpstr>
      <vt:lpstr>Slide 23</vt:lpstr>
      <vt:lpstr>Future  (there’s no such thing as a free launch!)</vt:lpstr>
      <vt:lpstr>Slide 25</vt:lpstr>
    </vt:vector>
  </TitlesOfParts>
  <Company>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Nial Tanvir</cp:lastModifiedBy>
  <cp:revision>548</cp:revision>
  <dcterms:created xsi:type="dcterms:W3CDTF">2011-09-01T08:53:13Z</dcterms:created>
  <dcterms:modified xsi:type="dcterms:W3CDTF">2011-09-01T08:54:42Z</dcterms:modified>
</cp:coreProperties>
</file>