
<file path=[Content_Types].xml><?xml version="1.0" encoding="utf-8"?>
<Types xmlns="http://schemas.openxmlformats.org/package/2006/content-types">
  <Override PartName="/ppt/slides/slide12.xml" ContentType="application/vnd.openxmlformats-officedocument.presentationml.slide+xml"/>
  <Override PartName="/ppt/slides/slide4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s/slide45.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4.xml" ContentType="application/vnd.openxmlformats-officedocument.presentationml.notesSlide+xml"/>
  <Override PartName="/ppt/slides/slide13.xml" ContentType="application/vnd.openxmlformats-officedocument.presentationml.slide+xml"/>
  <Override PartName="/ppt/slides/slide40.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s/slide49.xml" ContentType="application/vnd.openxmlformats-officedocument.presentationml.slide+xml"/>
  <Override PartName="/ppt/slideLayouts/slideLayout2.xml" ContentType="application/vnd.openxmlformats-officedocument.presentationml.slideLayout+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slides/slide43.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Layouts/slideLayout6.xml" ContentType="application/vnd.openxmlformats-officedocument.presentationml.slideLayout+xml"/>
  <Default Extension="emf" ContentType="image/x-emf"/>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Layouts/slideLayout13.xml" ContentType="application/vnd.openxmlformats-officedocument.presentationml.slideLayout+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Layouts/slideLayout12.xml" ContentType="application/vnd.openxmlformats-officedocument.presentationml.slideLayout+xml"/>
  <Override PartName="/ppt/slides/slide19.xml" ContentType="application/vnd.openxmlformats-officedocument.presentationml.slide+xml"/>
  <Override PartName="/ppt/slides/slide41.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51"/>
  </p:notesMasterIdLst>
  <p:sldIdLst>
    <p:sldId id="313" r:id="rId2"/>
    <p:sldId id="268" r:id="rId3"/>
    <p:sldId id="320" r:id="rId4"/>
    <p:sldId id="260" r:id="rId5"/>
    <p:sldId id="319" r:id="rId6"/>
    <p:sldId id="270" r:id="rId7"/>
    <p:sldId id="323" r:id="rId8"/>
    <p:sldId id="272" r:id="rId9"/>
    <p:sldId id="274" r:id="rId10"/>
    <p:sldId id="325" r:id="rId11"/>
    <p:sldId id="340" r:id="rId12"/>
    <p:sldId id="258" r:id="rId13"/>
    <p:sldId id="259" r:id="rId14"/>
    <p:sldId id="339" r:id="rId15"/>
    <p:sldId id="271" r:id="rId16"/>
    <p:sldId id="322" r:id="rId17"/>
    <p:sldId id="277" r:id="rId18"/>
    <p:sldId id="276" r:id="rId19"/>
    <p:sldId id="278" r:id="rId20"/>
    <p:sldId id="279" r:id="rId21"/>
    <p:sldId id="324" r:id="rId22"/>
    <p:sldId id="327" r:id="rId23"/>
    <p:sldId id="326" r:id="rId24"/>
    <p:sldId id="328" r:id="rId25"/>
    <p:sldId id="329" r:id="rId26"/>
    <p:sldId id="330" r:id="rId27"/>
    <p:sldId id="331" r:id="rId28"/>
    <p:sldId id="332" r:id="rId29"/>
    <p:sldId id="336" r:id="rId30"/>
    <p:sldId id="334" r:id="rId31"/>
    <p:sldId id="310" r:id="rId32"/>
    <p:sldId id="256" r:id="rId33"/>
    <p:sldId id="288" r:id="rId34"/>
    <p:sldId id="318" r:id="rId35"/>
    <p:sldId id="290" r:id="rId36"/>
    <p:sldId id="296" r:id="rId37"/>
    <p:sldId id="297" r:id="rId38"/>
    <p:sldId id="298" r:id="rId39"/>
    <p:sldId id="299" r:id="rId40"/>
    <p:sldId id="300" r:id="rId41"/>
    <p:sldId id="301" r:id="rId42"/>
    <p:sldId id="303" r:id="rId43"/>
    <p:sldId id="306" r:id="rId44"/>
    <p:sldId id="337" r:id="rId45"/>
    <p:sldId id="333" r:id="rId46"/>
    <p:sldId id="315" r:id="rId47"/>
    <p:sldId id="314" r:id="rId48"/>
    <p:sldId id="316" r:id="rId49"/>
    <p:sldId id="317"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91" d="100"/>
          <a:sy n="91" d="100"/>
        </p:scale>
        <p:origin x="-84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35" Type="http://schemas.openxmlformats.org/officeDocument/2006/relationships/slide" Target="slides/slide34.xml"/><Relationship Id="rId51" Type="http://schemas.openxmlformats.org/officeDocument/2006/relationships/notesMaster" Target="notesMasters/notesMaster1.xml"/><Relationship Id="rId55" Type="http://schemas.openxmlformats.org/officeDocument/2006/relationships/theme" Target="theme/theme1.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tableStyles" Target="tableStyles.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printerSettings" Target="printerSettings/printerSettings1.bin"/><Relationship Id="rId54" Type="http://schemas.openxmlformats.org/officeDocument/2006/relationships/viewProps" Target="viewProps.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53" Type="http://schemas.openxmlformats.org/officeDocument/2006/relationships/presProps" Target="presProps.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4D64E0-115A-CF43-BBC0-7D951CE57E9E}" type="datetimeFigureOut">
              <a:rPr lang="en-US" smtClean="0"/>
              <a:pPr/>
              <a:t>9/1/11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888F37-EE78-9243-B46B-658A938CF02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1026"/>
          <p:cNvSpPr>
            <a:spLocks noGrp="1" noRot="1" noChangeAspect="1" noChangeArrowheads="1"/>
          </p:cNvSpPr>
          <p:nvPr>
            <p:ph type="sldImg"/>
          </p:nvPr>
        </p:nvSpPr>
        <p:spPr>
          <a:xfrm>
            <a:off x="1143000" y="685800"/>
            <a:ext cx="4572000" cy="3429000"/>
          </a:xfrm>
          <a:solidFill>
            <a:srgbClr val="FFFFFF"/>
          </a:solidFill>
          <a:ln>
            <a:solidFill>
              <a:srgbClr val="000000"/>
            </a:solidFill>
            <a:miter lim="800000"/>
          </a:ln>
        </p:spPr>
      </p:sp>
      <p:sp>
        <p:nvSpPr>
          <p:cNvPr id="55299" name="Rectangle 1027"/>
          <p:cNvSpPr>
            <a:spLocks noGrp="1" noChangeArrowheads="1"/>
          </p:cNvSpPr>
          <p:nvPr>
            <p:ph type="body" idx="1"/>
          </p:nvPr>
        </p:nvSpPr>
        <p:spPr>
          <a:xfrm>
            <a:off x="914400" y="4343400"/>
            <a:ext cx="5029200" cy="4114800"/>
          </a:xfrm>
          <a:solidFill>
            <a:srgbClr val="FFFFFF"/>
          </a:solidFill>
          <a:ln>
            <a:solidFill>
              <a:srgbClr val="000000"/>
            </a:solidFill>
            <a:miter lim="800000"/>
          </a:ln>
        </p:spPr>
        <p:txBody>
          <a:bodyPr/>
          <a:lstStyle/>
          <a:p>
            <a:r>
              <a:rPr lang="en-US">
                <a:latin typeface="Times New Roman" pitchFamily="-107" charset="0"/>
                <a:ea typeface="ＭＳ Ｐゴシック" pitchFamily="-107" charset="-128"/>
                <a:cs typeface="ＭＳ Ｐゴシック" pitchFamily="-107" charset="-128"/>
              </a:rPr>
              <a:t>It wasn’t hardly centuries ago that mankind thought the universe was unchanging. The discovery of transients has now led us to believe that the universe changes not only on month and weeks but also days, hours and minutes! </a:t>
            </a:r>
          </a:p>
          <a:p>
            <a:r>
              <a:rPr lang="en-US">
                <a:latin typeface="Times New Roman" pitchFamily="-107" charset="0"/>
                <a:ea typeface="ＭＳ Ｐゴシック" pitchFamily="-107" charset="-128"/>
                <a:cs typeface="ＭＳ Ｐゴシック" pitchFamily="-107" charset="-128"/>
              </a:rPr>
              <a:t>In Ay 1, or any introduction to cosmic explosions, two classes of optical transients are introduced - novae and supernovae. our understanding about them has grown in leaps and bounds in the past two decades.  And for good reason. They  are both easy to find and Novae are faint but plentiful, supernovae  are rare but bright. Since the time of Hubble, this curious gap has been noted, and we have asked, are there are hitherto an undiscovered class of transients? Let us quantify this gap next.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2"/>
          <p:cNvSpPr>
            <a:spLocks noGrp="1" noRot="1" noChangeAspect="1" noChangeArrowheads="1"/>
          </p:cNvSpPr>
          <p:nvPr>
            <p:ph type="sldImg"/>
          </p:nvPr>
        </p:nvSpPr>
        <p:spPr>
          <a:xfrm>
            <a:off x="1143000" y="685800"/>
            <a:ext cx="4572000" cy="3429000"/>
          </a:xfrm>
          <a:solidFill>
            <a:srgbClr val="FFFFFF"/>
          </a:solidFill>
          <a:ln>
            <a:solidFill>
              <a:srgbClr val="000000"/>
            </a:solidFill>
            <a:miter lim="800000"/>
          </a:ln>
        </p:spPr>
      </p:sp>
      <p:sp>
        <p:nvSpPr>
          <p:cNvPr id="49155" name="Rectangle 3"/>
          <p:cNvSpPr>
            <a:spLocks noGrp="1" noChangeArrowheads="1"/>
          </p:cNvSpPr>
          <p:nvPr>
            <p:ph type="body" idx="1"/>
          </p:nvPr>
        </p:nvSpPr>
        <p:spPr>
          <a:xfrm>
            <a:off x="914400" y="4343400"/>
            <a:ext cx="5029200" cy="4114800"/>
          </a:xfrm>
          <a:solidFill>
            <a:srgbClr val="FFFFFF"/>
          </a:solidFill>
          <a:ln>
            <a:solidFill>
              <a:srgbClr val="000000"/>
            </a:solidFill>
            <a:miter lim="800000"/>
          </a:ln>
        </p:spPr>
        <p:txBody>
          <a:bodyPr/>
          <a:lstStyle/>
          <a:p>
            <a:r>
              <a:rPr lang="en-US">
                <a:latin typeface="Times New Roman" charset="0"/>
                <a:ea typeface="ＭＳ Ｐゴシック" charset="-128"/>
                <a:cs typeface="ＭＳ Ｐゴシック" charset="-128"/>
              </a:rPr>
              <a:t>It wasn’t hardly centuries ago that mankind thought the universe was unchanging. The discovery of transients has now led us to believe that the universe changes not only on month and weeks but also days, hours and minutes! </a:t>
            </a:r>
          </a:p>
          <a:p>
            <a:r>
              <a:rPr lang="en-US">
                <a:latin typeface="Times New Roman" charset="0"/>
                <a:ea typeface="ＭＳ Ｐゴシック" charset="-128"/>
                <a:cs typeface="ＭＳ Ｐゴシック" charset="-128"/>
              </a:rPr>
              <a:t>In Ay 1, or any introduction to cosmic explosions, two classes of optical transients are introduced - novae and supernovae. our understanding about them has grown in leaps and bounds in the past two decades.  And for good reason. They  are both easy to find and Novae are faint but plentiful, supernovae  are rare but bright. Since the time of Hubble, this curious gap has been noted, and we have asked, are there are hitherto an undiscovered class of transients? Let us quantify this gap next.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Rot="1" noChangeAspect="1" noChangeArrowheads="1"/>
          </p:cNvSpPr>
          <p:nvPr>
            <p:ph type="sldImg"/>
          </p:nvPr>
        </p:nvSpPr>
        <p:spPr>
          <a:xfrm>
            <a:off x="1143000" y="685800"/>
            <a:ext cx="4572000" cy="3429000"/>
          </a:xfrm>
          <a:solidFill>
            <a:srgbClr val="FFFFFF"/>
          </a:solidFill>
          <a:ln>
            <a:solidFill>
              <a:srgbClr val="000000"/>
            </a:solidFill>
            <a:miter lim="800000"/>
          </a:ln>
        </p:spPr>
      </p:sp>
      <p:sp>
        <p:nvSpPr>
          <p:cNvPr id="53251" name="Rectangle 3"/>
          <p:cNvSpPr>
            <a:spLocks noGrp="1" noChangeArrowheads="1"/>
          </p:cNvSpPr>
          <p:nvPr>
            <p:ph type="body" idx="1"/>
          </p:nvPr>
        </p:nvSpPr>
        <p:spPr>
          <a:xfrm>
            <a:off x="914400" y="4343400"/>
            <a:ext cx="5029200" cy="4114800"/>
          </a:xfrm>
          <a:solidFill>
            <a:srgbClr val="FFFFFF"/>
          </a:solidFill>
          <a:ln>
            <a:solidFill>
              <a:srgbClr val="000000"/>
            </a:solidFill>
            <a:miter lim="800000"/>
          </a:ln>
        </p:spPr>
        <p:txBody>
          <a:bodyPr/>
          <a:lstStyle/>
          <a:p>
            <a:r>
              <a:rPr lang="en-US">
                <a:latin typeface="Times New Roman" charset="0"/>
                <a:ea typeface="ＭＳ Ｐゴシック" charset="-128"/>
                <a:cs typeface="ＭＳ Ｐゴシック" charset="-128"/>
              </a:rPr>
              <a:t>It wasn’t hardly centuries ago that mankind thought the universe was unchanging. The discovery of transients has now led us to believe that the universe changes not only on month and weeks but also days, hours and minutes! </a:t>
            </a:r>
          </a:p>
          <a:p>
            <a:r>
              <a:rPr lang="en-US">
                <a:latin typeface="Times New Roman" charset="0"/>
                <a:ea typeface="ＭＳ Ｐゴシック" charset="-128"/>
                <a:cs typeface="ＭＳ Ｐゴシック" charset="-128"/>
              </a:rPr>
              <a:t>In Ay 1, or any introduction to cosmic explosions, two classes of optical transients are introduced - novae and supernovae. our understanding about them has grown in leaps and bounds in the past two decades.  And for good reason. They  are both easy to find and Novae are faint but plentiful, supernovae  are rare but bright. Since the time of Hubble, this curious gap has been noted, and we have asked, are there are hitherto an undiscovered class of transients? Let us quantify this gap next.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1026"/>
          <p:cNvSpPr>
            <a:spLocks noGrp="1" noRot="1" noChangeAspect="1" noChangeArrowheads="1"/>
          </p:cNvSpPr>
          <p:nvPr>
            <p:ph type="sldImg"/>
          </p:nvPr>
        </p:nvSpPr>
        <p:spPr>
          <a:xfrm>
            <a:off x="1143000" y="685800"/>
            <a:ext cx="4572000" cy="3429000"/>
          </a:xfrm>
          <a:solidFill>
            <a:srgbClr val="FFFFFF"/>
          </a:solidFill>
          <a:ln>
            <a:solidFill>
              <a:srgbClr val="000000"/>
            </a:solidFill>
            <a:miter lim="800000"/>
          </a:ln>
        </p:spPr>
      </p:sp>
      <p:sp>
        <p:nvSpPr>
          <p:cNvPr id="51203" name="Rectangle 1027"/>
          <p:cNvSpPr>
            <a:spLocks noGrp="1" noChangeArrowheads="1"/>
          </p:cNvSpPr>
          <p:nvPr>
            <p:ph type="body" idx="1"/>
          </p:nvPr>
        </p:nvSpPr>
        <p:spPr>
          <a:xfrm>
            <a:off x="914400" y="4343400"/>
            <a:ext cx="5029200" cy="4114800"/>
          </a:xfrm>
          <a:solidFill>
            <a:srgbClr val="FFFFFF"/>
          </a:solidFill>
          <a:ln>
            <a:solidFill>
              <a:srgbClr val="000000"/>
            </a:solidFill>
            <a:miter lim="800000"/>
          </a:ln>
        </p:spPr>
        <p:txBody>
          <a:bodyPr/>
          <a:lstStyle/>
          <a:p>
            <a:endParaRPr lang="en-US">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1026"/>
          <p:cNvSpPr>
            <a:spLocks noGrp="1" noRot="1" noChangeAspect="1" noChangeArrowheads="1"/>
          </p:cNvSpPr>
          <p:nvPr>
            <p:ph type="sldImg"/>
          </p:nvPr>
        </p:nvSpPr>
        <p:spPr>
          <a:xfrm>
            <a:off x="-14225588" y="-11796713"/>
            <a:ext cx="16648113" cy="12487276"/>
          </a:xfrm>
        </p:spPr>
      </p:sp>
      <p:sp>
        <p:nvSpPr>
          <p:cNvPr id="45059" name="Rectangle 1027"/>
          <p:cNvSpPr>
            <a:spLocks noGrp="1" noChangeArrowheads="1"/>
          </p:cNvSpPr>
          <p:nvPr>
            <p:ph type="body" idx="1"/>
          </p:nvPr>
        </p:nvSpPr>
        <p:spPr>
          <a:noFill/>
          <a:ln/>
        </p:spPr>
        <p:txBody>
          <a:bodyPr/>
          <a:lstStyle/>
          <a:p>
            <a:endParaRPr lang="en-US">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60419" name="Text Box 3"/>
          <p:cNvSpPr>
            <a:spLocks noGrp="1" noChangeArrowheads="1"/>
          </p:cNvSpPr>
          <p:nvPr>
            <p:ph type="body"/>
          </p:nvPr>
        </p:nvSpPr>
        <p:spPr>
          <a:xfrm>
            <a:off x="685800" y="4343400"/>
            <a:ext cx="5481638" cy="4111625"/>
          </a:xfrm>
          <a:noFill/>
          <a:ln/>
        </p:spPr>
        <p:txBody>
          <a:bodyPr wrap="none" anchor="ct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2"/>
          <p:cNvSpPr>
            <a:spLocks noGrp="1" noRot="1" noChangeAspect="1" noChangeArrowheads="1"/>
          </p:cNvSpPr>
          <p:nvPr>
            <p:ph type="sldImg"/>
          </p:nvPr>
        </p:nvSpPr>
        <p:spPr>
          <a:xfrm>
            <a:off x="-14225588" y="-11796713"/>
            <a:ext cx="16648113" cy="12487276"/>
          </a:xfrm>
        </p:spPr>
      </p:sp>
      <p:sp>
        <p:nvSpPr>
          <p:cNvPr id="114691" name="Rectangle 3"/>
          <p:cNvSpPr>
            <a:spLocks noGrp="1" noChangeArrowheads="1"/>
          </p:cNvSpPr>
          <p:nvPr>
            <p:ph type="body" idx="1"/>
          </p:nvPr>
        </p:nvSpPr>
        <p:spPr>
          <a:noFill/>
          <a:ln/>
        </p:spPr>
        <p:txBody>
          <a:bodyPr/>
          <a:lstStyle/>
          <a:p>
            <a:endParaRPr lang="en-US">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Rectangle 2"/>
          <p:cNvSpPr>
            <a:spLocks noGrp="1" noRot="1" noChangeAspect="1" noChangeArrowheads="1"/>
          </p:cNvSpPr>
          <p:nvPr>
            <p:ph type="sldImg"/>
          </p:nvPr>
        </p:nvSpPr>
        <p:spPr>
          <a:xfrm>
            <a:off x="-14225588" y="-11796713"/>
            <a:ext cx="16648113" cy="12487276"/>
          </a:xfrm>
        </p:spPr>
      </p:sp>
      <p:sp>
        <p:nvSpPr>
          <p:cNvPr id="133123" name="Rectangle 3"/>
          <p:cNvSpPr>
            <a:spLocks noGrp="1" noChangeArrowheads="1"/>
          </p:cNvSpPr>
          <p:nvPr>
            <p:ph type="body" idx="1"/>
          </p:nvPr>
        </p:nvSpPr>
        <p:spPr>
          <a:noFill/>
          <a:ln/>
        </p:spPr>
        <p:txBody>
          <a:bodyPr/>
          <a:lstStyle/>
          <a:p>
            <a:endParaRPr lang="en-US">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70" name="Rectangle 2"/>
          <p:cNvSpPr>
            <a:spLocks noGrp="1" noRot="1" noChangeAspect="1" noChangeArrowheads="1"/>
          </p:cNvSpPr>
          <p:nvPr>
            <p:ph type="sldImg"/>
          </p:nvPr>
        </p:nvSpPr>
        <p:spPr>
          <a:xfrm>
            <a:off x="-14225588" y="-11796713"/>
            <a:ext cx="16648113" cy="12487276"/>
          </a:xfrm>
        </p:spPr>
      </p:sp>
      <p:sp>
        <p:nvSpPr>
          <p:cNvPr id="135171" name="Rectangle 3"/>
          <p:cNvSpPr>
            <a:spLocks noGrp="1" noChangeArrowheads="1"/>
          </p:cNvSpPr>
          <p:nvPr>
            <p:ph type="body" idx="1"/>
          </p:nvPr>
        </p:nvSpPr>
        <p:spPr>
          <a:no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3DD635-4A8F-8E43-83A9-76E19FB38E63}" type="datetimeFigureOut">
              <a:rPr lang="en-US" smtClean="0"/>
              <a:pPr/>
              <a:t>9/1/11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53CF7-3D14-564B-A7F5-2EB0C7B2182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3DD635-4A8F-8E43-83A9-76E19FB38E63}" type="datetimeFigureOut">
              <a:rPr lang="en-US" smtClean="0"/>
              <a:pPr/>
              <a:t>9/1/11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53CF7-3D14-564B-A7F5-2EB0C7B2182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3DD635-4A8F-8E43-83A9-76E19FB38E63}" type="datetimeFigureOut">
              <a:rPr lang="en-US" smtClean="0"/>
              <a:pPr/>
              <a:t>9/1/11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53CF7-3D14-564B-A7F5-2EB0C7B2182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3250" cy="5845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3"/>
          <p:cNvSpPr>
            <a:spLocks noGrp="1" noChangeArrowheads="1"/>
          </p:cNvSpPr>
          <p:nvPr>
            <p:ph type="dt" idx="10"/>
          </p:nvPr>
        </p:nvSpPr>
        <p:spPr/>
        <p:txBody>
          <a:bodyPr/>
          <a:lstStyle>
            <a:lvl1pPr>
              <a:defRPr/>
            </a:lvl1pPr>
          </a:lstStyle>
          <a:p>
            <a:pPr>
              <a:defRPr/>
            </a:pPr>
            <a:endParaRPr lang="en-GB"/>
          </a:p>
        </p:txBody>
      </p:sp>
      <p:sp>
        <p:nvSpPr>
          <p:cNvPr id="4" name="Rectangle 4"/>
          <p:cNvSpPr>
            <a:spLocks noGrp="1" noChangeArrowheads="1"/>
          </p:cNvSpPr>
          <p:nvPr>
            <p:ph type="ftr" idx="11"/>
          </p:nvPr>
        </p:nvSpPr>
        <p:spPr/>
        <p:txBody>
          <a:bodyPr/>
          <a:lstStyle>
            <a:lvl1pPr>
              <a:defRPr/>
            </a:lvl1pPr>
          </a:lstStyle>
          <a:p>
            <a:pPr>
              <a:defRPr/>
            </a:pPr>
            <a:endParaRPr lang="en-GB"/>
          </a:p>
        </p:txBody>
      </p:sp>
      <p:sp>
        <p:nvSpPr>
          <p:cNvPr id="5" name="Rectangle 5"/>
          <p:cNvSpPr>
            <a:spLocks noGrp="1" noChangeArrowheads="1"/>
          </p:cNvSpPr>
          <p:nvPr>
            <p:ph type="sldNum" idx="12"/>
          </p:nvPr>
        </p:nvSpPr>
        <p:spPr/>
        <p:txBody>
          <a:bodyPr/>
          <a:lstStyle>
            <a:lvl1pPr>
              <a:defRPr/>
            </a:lvl1pPr>
          </a:lstStyle>
          <a:p>
            <a:pPr>
              <a:defRPr/>
            </a:pPr>
            <a:fld id="{793685AC-106F-DF4E-BBBE-8189102460B2}" type="slidenum">
              <a:rPr lang="he-IL"/>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rtlCol="0">
            <a:normAutofit/>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mn-lt"/>
                <a:ea typeface="+mn-ea"/>
                <a:cs typeface="+mn-cs"/>
              </a:defRPr>
            </a:lvl1pPr>
          </a:lstStyle>
          <a:p>
            <a:pPr>
              <a:defRPr/>
            </a:pPr>
            <a:fld id="{C093A330-4125-DD4D-9E12-615AA07BECFA}" type="slidenum">
              <a:rPr lang="en-US"/>
              <a:pPr>
                <a:defRPr/>
              </a:pPr>
              <a:t>‹#›</a:t>
            </a:fld>
            <a:r>
              <a:rPr lang="en-US"/>
              <a:t>/50</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3DD635-4A8F-8E43-83A9-76E19FB38E63}" type="datetimeFigureOut">
              <a:rPr lang="en-US" smtClean="0"/>
              <a:pPr/>
              <a:t>9/1/11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53CF7-3D14-564B-A7F5-2EB0C7B2182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DD635-4A8F-8E43-83A9-76E19FB38E63}" type="datetimeFigureOut">
              <a:rPr lang="en-US" smtClean="0"/>
              <a:pPr/>
              <a:t>9/1/11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53CF7-3D14-564B-A7F5-2EB0C7B2182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3DD635-4A8F-8E43-83A9-76E19FB38E63}" type="datetimeFigureOut">
              <a:rPr lang="en-US" smtClean="0"/>
              <a:pPr/>
              <a:t>9/1/11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53CF7-3D14-564B-A7F5-2EB0C7B2182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3DD635-4A8F-8E43-83A9-76E19FB38E63}" type="datetimeFigureOut">
              <a:rPr lang="en-US" smtClean="0"/>
              <a:pPr/>
              <a:t>9/1/11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353CF7-3D14-564B-A7F5-2EB0C7B2182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3DD635-4A8F-8E43-83A9-76E19FB38E63}" type="datetimeFigureOut">
              <a:rPr lang="en-US" smtClean="0"/>
              <a:pPr/>
              <a:t>9/1/11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353CF7-3D14-564B-A7F5-2EB0C7B2182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3DD635-4A8F-8E43-83A9-76E19FB38E63}" type="datetimeFigureOut">
              <a:rPr lang="en-US" smtClean="0"/>
              <a:pPr/>
              <a:t>9/1/11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353CF7-3D14-564B-A7F5-2EB0C7B2182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3DD635-4A8F-8E43-83A9-76E19FB38E63}" type="datetimeFigureOut">
              <a:rPr lang="en-US" smtClean="0"/>
              <a:pPr/>
              <a:t>9/1/11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53CF7-3D14-564B-A7F5-2EB0C7B2182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3DD635-4A8F-8E43-83A9-76E19FB38E63}" type="datetimeFigureOut">
              <a:rPr lang="en-US" smtClean="0"/>
              <a:pPr/>
              <a:t>9/1/11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53CF7-3D14-564B-A7F5-2EB0C7B2182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theme" Target="../theme/theme1.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3DD635-4A8F-8E43-83A9-76E19FB38E63}" type="datetimeFigureOut">
              <a:rPr lang="en-US" smtClean="0"/>
              <a:pPr/>
              <a:t>9/1/11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353CF7-3D14-564B-A7F5-2EB0C7B2182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6" Type="http://schemas.openxmlformats.org/officeDocument/2006/relationships/image" Target="../media/image14.pn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png"/><Relationship Id="rId5"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1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3"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2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2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31.png"/><Relationship Id="rId1" Type="http://schemas.openxmlformats.org/officeDocument/2006/relationships/video" Target="file://localhost/Users/srk/Desktop/IschiaKulkarni/ptf_sky_coverage.mp4"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3" Type="http://schemas.openxmlformats.org/officeDocument/2006/relationships/image" Target="../media/image3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3" Type="http://schemas.openxmlformats.org/officeDocument/2006/relationships/image" Target="../media/image37.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3" Type="http://schemas.openxmlformats.org/officeDocument/2006/relationships/image" Target="../media/image4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737927"/>
            <a:ext cx="7772400" cy="2862523"/>
          </a:xfrm>
        </p:spPr>
        <p:txBody>
          <a:bodyPr>
            <a:noAutofit/>
          </a:bodyPr>
          <a:lstStyle/>
          <a:p>
            <a:r>
              <a:rPr lang="en-US" sz="3200" dirty="0" smtClean="0"/>
              <a:t>The (New) Phase Space of Optical Transients</a:t>
            </a:r>
            <a:br>
              <a:rPr lang="en-US" sz="3200" dirty="0" smtClean="0"/>
            </a:br>
            <a:r>
              <a:rPr lang="en-US" sz="3200" dirty="0" smtClean="0"/>
              <a:t>[Astronomy on the Cusp]</a:t>
            </a:r>
            <a:r>
              <a:rPr lang="en-US" sz="2000" dirty="0" smtClean="0"/>
              <a:t/>
            </a:r>
            <a:br>
              <a:rPr lang="en-US" sz="2000" dirty="0" smtClean="0"/>
            </a:br>
            <a:r>
              <a:rPr lang="en-US" sz="2800" dirty="0" smtClean="0"/>
              <a:t>[The Next Big Thing] </a:t>
            </a:r>
            <a:endParaRPr lang="en-US" sz="2800" dirty="0"/>
          </a:p>
        </p:txBody>
      </p:sp>
      <p:sp>
        <p:nvSpPr>
          <p:cNvPr id="5" name="Subtitle 4"/>
          <p:cNvSpPr>
            <a:spLocks noGrp="1"/>
          </p:cNvSpPr>
          <p:nvPr>
            <p:ph type="subTitle" idx="1"/>
          </p:nvPr>
        </p:nvSpPr>
        <p:spPr/>
        <p:txBody>
          <a:bodyPr/>
          <a:lstStyle/>
          <a:p>
            <a:r>
              <a:rPr lang="en-US" dirty="0" smtClean="0"/>
              <a:t>S. R. Kulkarni</a:t>
            </a:r>
          </a:p>
          <a:p>
            <a:r>
              <a:rPr lang="en-US" dirty="0" smtClean="0"/>
              <a:t>Caltech Optical Observatories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ea typeface="ＭＳ Ｐゴシック" pitchFamily="-107" charset="-128"/>
                <a:cs typeface="ＭＳ Ｐゴシック" pitchFamily="-107" charset="-128"/>
              </a:rPr>
              <a:t>Frontier Fields</a:t>
            </a:r>
          </a:p>
        </p:txBody>
      </p:sp>
      <p:sp>
        <p:nvSpPr>
          <p:cNvPr id="201731" name="Rectangle 3"/>
          <p:cNvSpPr>
            <a:spLocks noGrp="1" noChangeArrowheads="1"/>
          </p:cNvSpPr>
          <p:nvPr>
            <p:ph idx="1"/>
          </p:nvPr>
        </p:nvSpPr>
        <p:spPr>
          <a:xfrm>
            <a:off x="457200" y="1981200"/>
            <a:ext cx="8305800" cy="4114800"/>
          </a:xfrm>
        </p:spPr>
        <p:txBody>
          <a:bodyPr rtlCol="0">
            <a:normAutofit/>
          </a:bodyPr>
          <a:lstStyle/>
          <a:p>
            <a:pPr eaLnBrk="1" fontAlgn="auto" hangingPunct="1">
              <a:lnSpc>
                <a:spcPct val="90000"/>
              </a:lnSpc>
              <a:spcAft>
                <a:spcPts val="0"/>
              </a:spcAft>
              <a:buClr>
                <a:schemeClr val="accent1">
                  <a:lumMod val="60000"/>
                  <a:lumOff val="40000"/>
                </a:schemeClr>
              </a:buClr>
              <a:buFont typeface="Wingdings" pitchFamily="-111" charset="2"/>
              <a:buChar char="§"/>
              <a:defRPr/>
            </a:pPr>
            <a:r>
              <a:rPr lang="en-US" sz="2800" dirty="0">
                <a:solidFill>
                  <a:schemeClr val="tx1">
                    <a:lumMod val="75000"/>
                    <a:lumOff val="25000"/>
                  </a:schemeClr>
                </a:solidFill>
                <a:ea typeface="+mn-ea"/>
                <a:cs typeface="+mn-cs"/>
              </a:rPr>
              <a:t>Ultra-high energy cosmic rays</a:t>
            </a:r>
          </a:p>
          <a:p>
            <a:pPr lvl="1" eaLnBrk="1" fontAlgn="auto" hangingPunct="1">
              <a:lnSpc>
                <a:spcPct val="90000"/>
              </a:lnSpc>
              <a:spcAft>
                <a:spcPts val="0"/>
              </a:spcAft>
              <a:buClr>
                <a:schemeClr val="accent1">
                  <a:lumMod val="75000"/>
                </a:schemeClr>
              </a:buClr>
              <a:buFont typeface="Wingdings" pitchFamily="-111" charset="2"/>
              <a:buChar char="§"/>
              <a:defRPr/>
            </a:pPr>
            <a:r>
              <a:rPr lang="en-US" sz="2400" dirty="0">
                <a:solidFill>
                  <a:schemeClr val="tx1">
                    <a:lumMod val="75000"/>
                    <a:lumOff val="25000"/>
                  </a:schemeClr>
                </a:solidFill>
                <a:ea typeface="+mn-ea"/>
              </a:rPr>
              <a:t>GZK cutoff (proton-photon </a:t>
            </a:r>
            <a:r>
              <a:rPr lang="en-US" sz="2400" dirty="0" err="1">
                <a:solidFill>
                  <a:schemeClr val="tx1">
                    <a:lumMod val="75000"/>
                    <a:lumOff val="25000"/>
                  </a:schemeClr>
                </a:solidFill>
                <a:ea typeface="+mn-ea"/>
              </a:rPr>
              <a:t>pion</a:t>
            </a:r>
            <a:r>
              <a:rPr lang="en-US" sz="2400" dirty="0">
                <a:solidFill>
                  <a:schemeClr val="tx1">
                    <a:lumMod val="75000"/>
                    <a:lumOff val="25000"/>
                  </a:schemeClr>
                </a:solidFill>
                <a:ea typeface="+mn-ea"/>
              </a:rPr>
              <a:t> production)</a:t>
            </a:r>
          </a:p>
          <a:p>
            <a:pPr eaLnBrk="1" fontAlgn="auto" hangingPunct="1">
              <a:lnSpc>
                <a:spcPct val="90000"/>
              </a:lnSpc>
              <a:spcAft>
                <a:spcPts val="0"/>
              </a:spcAft>
              <a:buClr>
                <a:schemeClr val="accent1">
                  <a:lumMod val="60000"/>
                  <a:lumOff val="40000"/>
                </a:schemeClr>
              </a:buClr>
              <a:buFont typeface="Wingdings" pitchFamily="-111" charset="2"/>
              <a:buChar char="§"/>
              <a:defRPr/>
            </a:pPr>
            <a:r>
              <a:rPr lang="en-US" sz="2800" dirty="0">
                <a:solidFill>
                  <a:schemeClr val="tx1">
                    <a:lumMod val="75000"/>
                    <a:lumOff val="25000"/>
                  </a:schemeClr>
                </a:solidFill>
                <a:ea typeface="+mn-ea"/>
                <a:cs typeface="+mn-cs"/>
              </a:rPr>
              <a:t>High Energy Neutrino Astronomy</a:t>
            </a:r>
          </a:p>
          <a:p>
            <a:pPr eaLnBrk="1" fontAlgn="auto" hangingPunct="1">
              <a:lnSpc>
                <a:spcPct val="90000"/>
              </a:lnSpc>
              <a:spcAft>
                <a:spcPts val="0"/>
              </a:spcAft>
              <a:buClr>
                <a:schemeClr val="accent1">
                  <a:lumMod val="60000"/>
                  <a:lumOff val="40000"/>
                </a:schemeClr>
              </a:buClr>
              <a:buFont typeface="Wingdings" pitchFamily="-111" charset="2"/>
              <a:buChar char="§"/>
              <a:defRPr/>
            </a:pPr>
            <a:r>
              <a:rPr lang="en-US" sz="2800" dirty="0" err="1">
                <a:solidFill>
                  <a:schemeClr val="tx1">
                    <a:lumMod val="75000"/>
                    <a:lumOff val="25000"/>
                  </a:schemeClr>
                </a:solidFill>
                <a:ea typeface="+mn-ea"/>
                <a:cs typeface="+mn-cs"/>
              </a:rPr>
              <a:t>TeV</a:t>
            </a:r>
            <a:r>
              <a:rPr lang="en-US" sz="2800" dirty="0">
                <a:solidFill>
                  <a:schemeClr val="tx1">
                    <a:lumMod val="75000"/>
                    <a:lumOff val="25000"/>
                  </a:schemeClr>
                </a:solidFill>
                <a:ea typeface="+mn-ea"/>
                <a:cs typeface="+mn-cs"/>
              </a:rPr>
              <a:t> Sources</a:t>
            </a:r>
          </a:p>
          <a:p>
            <a:pPr lvl="1" eaLnBrk="1" fontAlgn="auto" hangingPunct="1">
              <a:lnSpc>
                <a:spcPct val="90000"/>
              </a:lnSpc>
              <a:spcAft>
                <a:spcPts val="0"/>
              </a:spcAft>
              <a:buClr>
                <a:schemeClr val="accent1">
                  <a:lumMod val="75000"/>
                </a:schemeClr>
              </a:buClr>
              <a:buFont typeface="Wingdings" pitchFamily="-111" charset="2"/>
              <a:buChar char="§"/>
              <a:defRPr/>
            </a:pPr>
            <a:r>
              <a:rPr lang="en-US" sz="2400" dirty="0">
                <a:solidFill>
                  <a:schemeClr val="tx1">
                    <a:lumMod val="75000"/>
                    <a:lumOff val="25000"/>
                  </a:schemeClr>
                </a:solidFill>
                <a:ea typeface="+mn-ea"/>
              </a:rPr>
              <a:t>Pair production on CMB photons</a:t>
            </a:r>
          </a:p>
          <a:p>
            <a:pPr eaLnBrk="1" fontAlgn="auto" hangingPunct="1">
              <a:lnSpc>
                <a:spcPct val="90000"/>
              </a:lnSpc>
              <a:spcAft>
                <a:spcPts val="0"/>
              </a:spcAft>
              <a:buClr>
                <a:schemeClr val="accent1">
                  <a:lumMod val="60000"/>
                  <a:lumOff val="40000"/>
                </a:schemeClr>
              </a:buClr>
              <a:buFont typeface="Wingdings" pitchFamily="-111" charset="2"/>
              <a:buChar char="§"/>
              <a:defRPr/>
            </a:pPr>
            <a:r>
              <a:rPr lang="en-US" sz="2800" dirty="0">
                <a:solidFill>
                  <a:schemeClr val="tx1">
                    <a:lumMod val="75000"/>
                    <a:lumOff val="25000"/>
                  </a:schemeClr>
                </a:solidFill>
                <a:ea typeface="+mn-ea"/>
                <a:cs typeface="+mn-cs"/>
              </a:rPr>
              <a:t>GW Sources (100 Hz band) </a:t>
            </a:r>
          </a:p>
          <a:p>
            <a:pPr lvl="1" eaLnBrk="1" fontAlgn="auto" hangingPunct="1">
              <a:lnSpc>
                <a:spcPct val="90000"/>
              </a:lnSpc>
              <a:spcAft>
                <a:spcPts val="0"/>
              </a:spcAft>
              <a:buClr>
                <a:schemeClr val="accent1">
                  <a:lumMod val="75000"/>
                </a:schemeClr>
              </a:buClr>
              <a:buFont typeface="Wingdings" pitchFamily="-111" charset="2"/>
              <a:buChar char="§"/>
              <a:defRPr/>
            </a:pPr>
            <a:r>
              <a:rPr lang="en-US" sz="2400" dirty="0" err="1">
                <a:solidFill>
                  <a:schemeClr val="tx1">
                    <a:lumMod val="75000"/>
                    <a:lumOff val="25000"/>
                  </a:schemeClr>
                </a:solidFill>
                <a:ea typeface="+mn-ea"/>
              </a:rPr>
              <a:t>eLIGO</a:t>
            </a:r>
            <a:r>
              <a:rPr lang="en-US" sz="2400" dirty="0">
                <a:solidFill>
                  <a:schemeClr val="tx1">
                    <a:lumMod val="75000"/>
                    <a:lumOff val="25000"/>
                  </a:schemeClr>
                </a:solidFill>
                <a:ea typeface="+mn-ea"/>
              </a:rPr>
              <a:t> (2009), </a:t>
            </a:r>
            <a:r>
              <a:rPr lang="en-US" sz="2400" dirty="0" err="1">
                <a:solidFill>
                  <a:schemeClr val="tx1">
                    <a:lumMod val="75000"/>
                    <a:lumOff val="25000"/>
                  </a:schemeClr>
                </a:solidFill>
                <a:ea typeface="+mn-ea"/>
              </a:rPr>
              <a:t>aLIGO</a:t>
            </a:r>
            <a:r>
              <a:rPr lang="en-US" sz="2400" dirty="0">
                <a:solidFill>
                  <a:schemeClr val="tx1">
                    <a:lumMod val="75000"/>
                    <a:lumOff val="25000"/>
                  </a:schemeClr>
                </a:solidFill>
                <a:ea typeface="+mn-ea"/>
              </a:rPr>
              <a:t> (2013)</a:t>
            </a:r>
            <a:endParaRPr lang="en-US" sz="2400" dirty="0" smtClean="0">
              <a:solidFill>
                <a:schemeClr val="tx1">
                  <a:lumMod val="75000"/>
                  <a:lumOff val="25000"/>
                </a:schemeClr>
              </a:solidFill>
              <a:ea typeface="+mn-ea"/>
            </a:endParaRPr>
          </a:p>
          <a:p>
            <a:pPr lvl="1" eaLnBrk="1" fontAlgn="auto" hangingPunct="1">
              <a:lnSpc>
                <a:spcPct val="90000"/>
              </a:lnSpc>
              <a:spcAft>
                <a:spcPts val="0"/>
              </a:spcAft>
              <a:buClr>
                <a:schemeClr val="accent1">
                  <a:lumMod val="75000"/>
                </a:schemeClr>
              </a:buClr>
              <a:buFont typeface="Wingdings" pitchFamily="-111" charset="2"/>
              <a:buNone/>
              <a:defRPr/>
            </a:pPr>
            <a:endParaRPr lang="en-US" sz="2400" dirty="0" smtClean="0">
              <a:solidFill>
                <a:schemeClr val="tx1">
                  <a:lumMod val="75000"/>
                  <a:lumOff val="25000"/>
                </a:schemeClr>
              </a:solidFill>
              <a:ea typeface="+mn-ea"/>
            </a:endParaRPr>
          </a:p>
        </p:txBody>
      </p:sp>
      <p:sp>
        <p:nvSpPr>
          <p:cNvPr id="50180" name="Footer Placeholder 4"/>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r>
              <a:rPr lang="en-US" smtClean="0"/>
              <a:t>#</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ext Placeholder 4"/>
          <p:cNvSpPr>
            <a:spLocks noGrp="1"/>
          </p:cNvSpPr>
          <p:nvPr>
            <p:ph type="body" idx="1"/>
          </p:nvPr>
        </p:nvSpPr>
        <p:spPr/>
        <p:txBody>
          <a:bodyPr>
            <a:normAutofit/>
          </a:bodyPr>
          <a:lstStyle/>
          <a:p>
            <a:r>
              <a:rPr lang="en-US" sz="2800" dirty="0" smtClean="0"/>
              <a:t>It is not about detecting transients or issuing alerts</a:t>
            </a:r>
            <a:endParaRPr lang="en-US" sz="28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3200" y="349250"/>
            <a:ext cx="6197600" cy="61595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04000" y="0"/>
            <a:ext cx="2540000" cy="1917700"/>
          </a:xfrm>
          <a:prstGeom prst="rect">
            <a:avLst/>
          </a:prstGeom>
        </p:spPr>
      </p:pic>
      <p:pic>
        <p:nvPicPr>
          <p:cNvPr id="3" name="Picture 2"/>
          <p:cNvPicPr>
            <a:picLocks noChangeAspect="1"/>
          </p:cNvPicPr>
          <p:nvPr/>
        </p:nvPicPr>
        <p:blipFill>
          <a:blip r:embed="rId3"/>
          <a:stretch>
            <a:fillRect/>
          </a:stretch>
        </p:blipFill>
        <p:spPr>
          <a:xfrm>
            <a:off x="6604000" y="4318000"/>
            <a:ext cx="2540000" cy="2540000"/>
          </a:xfrm>
          <a:prstGeom prst="rect">
            <a:avLst/>
          </a:prstGeom>
        </p:spPr>
      </p:pic>
      <p:pic>
        <p:nvPicPr>
          <p:cNvPr id="4" name="Picture 3"/>
          <p:cNvPicPr>
            <a:picLocks noChangeAspect="1"/>
          </p:cNvPicPr>
          <p:nvPr/>
        </p:nvPicPr>
        <p:blipFill>
          <a:blip r:embed="rId4"/>
          <a:stretch>
            <a:fillRect/>
          </a:stretch>
        </p:blipFill>
        <p:spPr>
          <a:xfrm>
            <a:off x="0" y="0"/>
            <a:ext cx="2540000" cy="3733800"/>
          </a:xfrm>
          <a:prstGeom prst="rect">
            <a:avLst/>
          </a:prstGeom>
        </p:spPr>
      </p:pic>
      <p:pic>
        <p:nvPicPr>
          <p:cNvPr id="5" name="Picture 4"/>
          <p:cNvPicPr>
            <a:picLocks noChangeAspect="1"/>
          </p:cNvPicPr>
          <p:nvPr/>
        </p:nvPicPr>
        <p:blipFill>
          <a:blip r:embed="rId5"/>
          <a:stretch>
            <a:fillRect/>
          </a:stretch>
        </p:blipFill>
        <p:spPr>
          <a:xfrm>
            <a:off x="0" y="3810000"/>
            <a:ext cx="2540000" cy="3048000"/>
          </a:xfrm>
          <a:prstGeom prst="rect">
            <a:avLst/>
          </a:prstGeom>
        </p:spPr>
      </p:pic>
      <p:pic>
        <p:nvPicPr>
          <p:cNvPr id="6" name="Picture 5"/>
          <p:cNvPicPr>
            <a:picLocks noChangeAspect="1"/>
          </p:cNvPicPr>
          <p:nvPr/>
        </p:nvPicPr>
        <p:blipFill>
          <a:blip r:embed="rId6"/>
          <a:stretch>
            <a:fillRect/>
          </a:stretch>
        </p:blipFill>
        <p:spPr>
          <a:xfrm>
            <a:off x="2726263" y="98271"/>
            <a:ext cx="3606800" cy="36068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823836" y="2557007"/>
            <a:ext cx="6727899" cy="769441"/>
          </a:xfrm>
          <a:prstGeom prst="rect">
            <a:avLst/>
          </a:prstGeom>
          <a:noFill/>
        </p:spPr>
        <p:txBody>
          <a:bodyPr wrap="none" rtlCol="0">
            <a:spAutoFit/>
          </a:bodyPr>
          <a:lstStyle/>
          <a:p>
            <a:r>
              <a:rPr lang="en-US" sz="4400" dirty="0" smtClean="0"/>
              <a:t>NO TRANSIENT LEFT BEHIND</a:t>
            </a:r>
            <a:endParaRPr lang="en-US" sz="4400" dirty="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Title 5"/>
          <p:cNvSpPr>
            <a:spLocks noGrp="1"/>
          </p:cNvSpPr>
          <p:nvPr>
            <p:ph type="title"/>
          </p:nvPr>
        </p:nvSpPr>
        <p:spPr>
          <a:xfrm>
            <a:off x="549275" y="2403475"/>
            <a:ext cx="8056563" cy="1362075"/>
          </a:xfrm>
        </p:spPr>
        <p:txBody>
          <a:bodyPr>
            <a:normAutofit fontScale="90000"/>
          </a:bodyPr>
          <a:lstStyle/>
          <a:p>
            <a:r>
              <a:rPr lang="en-US" dirty="0" smtClean="0"/>
              <a:t>Palomar Transient Factory</a:t>
            </a:r>
            <a:br>
              <a:rPr lang="en-US" dirty="0" smtClean="0"/>
            </a:br>
            <a:r>
              <a:rPr lang="en-US" sz="3111" i="1" dirty="0" smtClean="0"/>
              <a:t>(Focus: Transients)</a:t>
            </a:r>
            <a:br>
              <a:rPr lang="en-US" sz="3111" i="1" dirty="0" smtClean="0"/>
            </a:br>
            <a:r>
              <a:rPr lang="en-US" sz="3111" i="1" dirty="0" smtClean="0"/>
              <a:t>(END-to-end Planning) </a:t>
            </a:r>
            <a:endParaRPr lang="en-US" i="1" dirty="0" smtClean="0"/>
          </a:p>
        </p:txBody>
      </p:sp>
      <p:sp>
        <p:nvSpPr>
          <p:cNvPr id="7" name="Text Placeholder 6"/>
          <p:cNvSpPr>
            <a:spLocks noGrp="1"/>
          </p:cNvSpPr>
          <p:nvPr>
            <p:ph type="body" idx="1"/>
          </p:nvPr>
        </p:nvSpPr>
        <p:spPr>
          <a:xfrm>
            <a:off x="549275" y="3735388"/>
            <a:ext cx="8056563" cy="1500187"/>
          </a:xfrm>
        </p:spPr>
        <p:txBody>
          <a:bodyPr/>
          <a:lstStyle/>
          <a:p>
            <a:pPr>
              <a:buFont typeface="Wingdings 2" pitchFamily="-109" charset="2"/>
              <a:buNone/>
              <a:defRPr/>
            </a:pPr>
            <a:endParaRPr lang="en-US" dirty="0"/>
          </a:p>
        </p:txBody>
      </p:sp>
      <p:sp>
        <p:nvSpPr>
          <p:cNvPr id="47108" name="Footer Placeholder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charset="0"/>
              <a:buNone/>
            </a:pPr>
            <a:endParaRPr lang="en-US">
              <a:latin typeface="Arial" charset="0"/>
              <a:ea typeface="Arial" charset="0"/>
              <a:cs typeface="Arial" charset="0"/>
            </a:endParaRPr>
          </a:p>
        </p:txBody>
      </p:sp>
      <p:sp>
        <p:nvSpPr>
          <p:cNvPr id="47109"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a:buFont typeface="Arial" charset="0"/>
              <a:buNone/>
            </a:pPr>
            <a:r>
              <a:rPr lang="en-US" dirty="0" smtClean="0">
                <a:latin typeface="Arial" charset="0"/>
                <a:ea typeface="Arial" charset="0"/>
                <a:cs typeface="Arial" charset="0"/>
              </a:rPr>
              <a:t>&lt;#&gt;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Footer Placeholder 7"/>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r>
              <a:rPr lang="en-US" smtClean="0"/>
              <a:t>#</a:t>
            </a:r>
          </a:p>
        </p:txBody>
      </p:sp>
      <p:sp>
        <p:nvSpPr>
          <p:cNvPr id="44035"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21B2AD8C-1A23-7B42-9A9F-236ED6FD9C0B}" type="slidenum">
              <a:rPr lang="he-IL" smtClean="0"/>
              <a:pPr/>
              <a:t>16</a:t>
            </a:fld>
            <a:endParaRPr lang="en-GB"/>
          </a:p>
        </p:txBody>
      </p:sp>
      <p:pic>
        <p:nvPicPr>
          <p:cNvPr id="44036" name="Picture 5" descr="Untitled.png"/>
          <p:cNvPicPr>
            <a:picLocks noChangeAspect="1"/>
          </p:cNvPicPr>
          <p:nvPr/>
        </p:nvPicPr>
        <p:blipFill>
          <a:blip r:embed="rId3"/>
          <a:srcRect/>
          <a:stretch>
            <a:fillRect/>
          </a:stretch>
        </p:blipFill>
        <p:spPr bwMode="auto">
          <a:xfrm>
            <a:off x="365125" y="684212"/>
            <a:ext cx="8226425" cy="5489575"/>
          </a:xfrm>
          <a:prstGeom prst="rect">
            <a:avLst/>
          </a:prstGeom>
          <a:noFill/>
          <a:ln w="9525">
            <a:noFill/>
            <a:miter lim="800000"/>
            <a:headEnd/>
            <a:tailEnd/>
          </a:ln>
        </p:spPr>
      </p:pic>
      <p:sp>
        <p:nvSpPr>
          <p:cNvPr id="44037" name="TextBox 7"/>
          <p:cNvSpPr txBox="1">
            <a:spLocks noChangeArrowheads="1"/>
          </p:cNvSpPr>
          <p:nvPr/>
        </p:nvSpPr>
        <p:spPr bwMode="auto">
          <a:xfrm>
            <a:off x="914400" y="3625850"/>
            <a:ext cx="1973263" cy="641350"/>
          </a:xfrm>
          <a:prstGeom prst="rect">
            <a:avLst/>
          </a:prstGeom>
          <a:noFill/>
          <a:ln w="9525">
            <a:noFill/>
            <a:miter lim="800000"/>
            <a:headEnd/>
            <a:tailEnd/>
          </a:ln>
        </p:spPr>
        <p:txBody>
          <a:bodyPr>
            <a:prstTxWarp prst="textNoShape">
              <a:avLst/>
            </a:prstTxWarp>
            <a:spAutoFit/>
          </a:bodyPr>
          <a:lstStyle/>
          <a:p>
            <a:pPr algn="ctr">
              <a:lnSpc>
                <a:spcPct val="100000"/>
              </a:lnSpc>
              <a:buClrTx/>
              <a:buSzTx/>
              <a:buFontTx/>
              <a:buNone/>
            </a:pPr>
            <a:r>
              <a:rPr lang="en-US" b="1" dirty="0">
                <a:solidFill>
                  <a:schemeClr val="bg1"/>
                </a:solidFill>
                <a:ea typeface="ＭＳ Ｐゴシック" pitchFamily="-107" charset="-128"/>
                <a:cs typeface="ＭＳ Ｐゴシック" pitchFamily="-107" charset="-128"/>
              </a:rPr>
              <a:t>P48</a:t>
            </a:r>
          </a:p>
          <a:p>
            <a:pPr algn="ctr">
              <a:lnSpc>
                <a:spcPct val="100000"/>
              </a:lnSpc>
              <a:buClrTx/>
              <a:buSzTx/>
              <a:buFontTx/>
              <a:buNone/>
            </a:pPr>
            <a:r>
              <a:rPr lang="en-US" dirty="0">
                <a:solidFill>
                  <a:schemeClr val="bg1"/>
                </a:solidFill>
                <a:ea typeface="ＭＳ Ｐゴシック" pitchFamily="-107" charset="-128"/>
                <a:cs typeface="ＭＳ Ｐゴシック" pitchFamily="-107" charset="-128"/>
              </a:rPr>
              <a:t>survey telescope</a:t>
            </a:r>
          </a:p>
        </p:txBody>
      </p:sp>
      <p:sp>
        <p:nvSpPr>
          <p:cNvPr id="44038" name="TextBox 8"/>
          <p:cNvSpPr txBox="1">
            <a:spLocks noChangeArrowheads="1"/>
          </p:cNvSpPr>
          <p:nvPr/>
        </p:nvSpPr>
        <p:spPr bwMode="auto">
          <a:xfrm>
            <a:off x="7023412" y="3429000"/>
            <a:ext cx="1662113" cy="915988"/>
          </a:xfrm>
          <a:prstGeom prst="rect">
            <a:avLst/>
          </a:prstGeom>
          <a:noFill/>
          <a:ln w="9525">
            <a:noFill/>
            <a:miter lim="800000"/>
            <a:headEnd/>
            <a:tailEnd/>
          </a:ln>
        </p:spPr>
        <p:txBody>
          <a:bodyPr>
            <a:prstTxWarp prst="textNoShape">
              <a:avLst/>
            </a:prstTxWarp>
            <a:spAutoFit/>
          </a:bodyPr>
          <a:lstStyle/>
          <a:p>
            <a:pPr algn="ctr">
              <a:lnSpc>
                <a:spcPct val="100000"/>
              </a:lnSpc>
              <a:buClrTx/>
              <a:buSzTx/>
              <a:buFontTx/>
              <a:buNone/>
            </a:pPr>
            <a:r>
              <a:rPr lang="en-US" b="1" dirty="0">
                <a:solidFill>
                  <a:schemeClr val="bg1"/>
                </a:solidFill>
                <a:ea typeface="ＭＳ Ｐゴシック" pitchFamily="-107" charset="-128"/>
                <a:cs typeface="ＭＳ Ｐゴシック" pitchFamily="-107" charset="-128"/>
              </a:rPr>
              <a:t>P60</a:t>
            </a:r>
          </a:p>
          <a:p>
            <a:pPr algn="ctr">
              <a:lnSpc>
                <a:spcPct val="100000"/>
              </a:lnSpc>
              <a:buClrTx/>
              <a:buSzTx/>
              <a:buFontTx/>
              <a:buNone/>
            </a:pPr>
            <a:r>
              <a:rPr lang="en-US" dirty="0">
                <a:solidFill>
                  <a:schemeClr val="bg1"/>
                </a:solidFill>
                <a:ea typeface="ＭＳ Ｐゴシック" pitchFamily="-107" charset="-128"/>
                <a:cs typeface="ＭＳ Ｐゴシック" pitchFamily="-107" charset="-128"/>
              </a:rPr>
              <a:t> classification telescope</a:t>
            </a:r>
          </a:p>
        </p:txBody>
      </p:sp>
      <p:sp>
        <p:nvSpPr>
          <p:cNvPr id="44039" name="Rectangle 12"/>
          <p:cNvSpPr>
            <a:spLocks noChangeArrowheads="1"/>
          </p:cNvSpPr>
          <p:nvPr/>
        </p:nvSpPr>
        <p:spPr bwMode="auto">
          <a:xfrm>
            <a:off x="8407400" y="6180138"/>
            <a:ext cx="184150" cy="300037"/>
          </a:xfrm>
          <a:prstGeom prst="rect">
            <a:avLst/>
          </a:prstGeom>
          <a:noFill/>
          <a:ln w="9525">
            <a:noFill/>
            <a:miter lim="800000"/>
            <a:headEnd/>
            <a:tailEnd/>
          </a:ln>
        </p:spPr>
        <p:txBody>
          <a:bodyPr wrap="none">
            <a:prstTxWarp prst="textNoShape">
              <a:avLst/>
            </a:prstTxWarp>
            <a:spAutoFit/>
          </a:bodyPr>
          <a:lstStyle/>
          <a:p>
            <a:endParaRPr lang="en-US"/>
          </a:p>
        </p:txBody>
      </p:sp>
      <p:sp>
        <p:nvSpPr>
          <p:cNvPr id="44040" name="Rectangle 16"/>
          <p:cNvSpPr>
            <a:spLocks noChangeArrowheads="1"/>
          </p:cNvSpPr>
          <p:nvPr/>
        </p:nvSpPr>
        <p:spPr bwMode="auto">
          <a:xfrm>
            <a:off x="5334000" y="4572000"/>
            <a:ext cx="1484789" cy="646331"/>
          </a:xfrm>
          <a:prstGeom prst="rect">
            <a:avLst/>
          </a:prstGeom>
          <a:noFill/>
          <a:ln w="9525">
            <a:noFill/>
            <a:miter lim="800000"/>
            <a:headEnd/>
            <a:tailEnd/>
          </a:ln>
        </p:spPr>
        <p:txBody>
          <a:bodyPr wrap="none">
            <a:prstTxWarp prst="textNoShape">
              <a:avLst/>
            </a:prstTxWarp>
            <a:spAutoFit/>
          </a:bodyPr>
          <a:lstStyle/>
          <a:p>
            <a:pPr>
              <a:lnSpc>
                <a:spcPct val="100000"/>
              </a:lnSpc>
              <a:buClrTx/>
              <a:buSzTx/>
              <a:buFontTx/>
              <a:buNone/>
            </a:pPr>
            <a:r>
              <a:rPr lang="en-US" b="1" dirty="0">
                <a:solidFill>
                  <a:schemeClr val="bg1"/>
                </a:solidFill>
                <a:ea typeface="ＭＳ Ｐゴシック" pitchFamily="-107" charset="-128"/>
                <a:cs typeface="ＭＳ Ｐゴシック" pitchFamily="-107" charset="-128"/>
              </a:rPr>
              <a:t>P200</a:t>
            </a:r>
          </a:p>
          <a:p>
            <a:pPr>
              <a:lnSpc>
                <a:spcPct val="100000"/>
              </a:lnSpc>
              <a:buClrTx/>
              <a:buSzTx/>
              <a:buFontTx/>
              <a:buNone/>
            </a:pPr>
            <a:r>
              <a:rPr lang="en-US" dirty="0">
                <a:solidFill>
                  <a:schemeClr val="bg1"/>
                </a:solidFill>
                <a:ea typeface="ＭＳ Ｐゴシック" pitchFamily="-107" charset="-128"/>
                <a:cs typeface="ＭＳ Ｐゴシック" pitchFamily="-107" charset="-128"/>
              </a:rPr>
              <a:t> Spectroscopy</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endParaRPr lang="en-US"/>
          </a:p>
        </p:txBody>
      </p:sp>
      <p:pic>
        <p:nvPicPr>
          <p:cNvPr id="57347" name="Content Placeholder 5" descr="Pages from nlaw_talk.pdf"/>
          <p:cNvPicPr>
            <a:picLocks noGrp="1" noChangeAspect="1"/>
          </p:cNvPicPr>
          <p:nvPr>
            <p:ph idx="1"/>
          </p:nvPr>
        </p:nvPicPr>
        <p:blipFill>
          <a:blip r:embed="rId2"/>
          <a:srcRect l="-19377" r="-19377"/>
          <a:stretch>
            <a:fillRect/>
          </a:stretch>
        </p:blipFill>
        <p:spPr>
          <a:xfrm>
            <a:off x="-1066800" y="381000"/>
            <a:ext cx="11287125" cy="6096000"/>
          </a:xfrm>
        </p:spPr>
      </p:pic>
      <p:sp>
        <p:nvSpPr>
          <p:cNvPr id="57348" name="Footer Placeholder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charset="0"/>
              <a:buNone/>
            </a:pPr>
            <a:endParaRPr lang="en-US" smtClean="0">
              <a:latin typeface="Arial" charset="0"/>
              <a:ea typeface="Arial" charset="0"/>
              <a:cs typeface="Arial" charset="0"/>
            </a:endParaRPr>
          </a:p>
        </p:txBody>
      </p:sp>
      <p:sp>
        <p:nvSpPr>
          <p:cNvPr id="57349"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a:buFont typeface="Arial" charset="0"/>
              <a:buNone/>
            </a:pPr>
            <a:r>
              <a:rPr lang="en-US" smtClean="0">
                <a:latin typeface="Arial" charset="0"/>
                <a:ea typeface="Arial" charset="0"/>
                <a:cs typeface="Arial" charset="0"/>
              </a:rPr>
              <a:t>17</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6322" name="Content Placeholder 4" descr="nlaw_talk 5.pdf"/>
          <p:cNvPicPr>
            <a:picLocks noGrp="1" noChangeAspect="1"/>
          </p:cNvPicPr>
          <p:nvPr>
            <p:ph/>
          </p:nvPr>
        </p:nvPicPr>
        <p:blipFill>
          <a:blip r:embed="rId2"/>
          <a:srcRect l="-2711" r="-2711"/>
          <a:stretch>
            <a:fillRect/>
          </a:stretch>
        </p:blipFill>
        <p:spPr/>
      </p:pic>
      <p:sp>
        <p:nvSpPr>
          <p:cNvPr id="56323" name="Footer Placeholder 2"/>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charset="0"/>
              <a:buNone/>
            </a:pPr>
            <a:endParaRPr lang="en-US" smtClean="0">
              <a:latin typeface="Arial" charset="0"/>
              <a:ea typeface="Arial" charset="0"/>
              <a:cs typeface="Arial" charset="0"/>
            </a:endParaRPr>
          </a:p>
        </p:txBody>
      </p:sp>
      <p:sp>
        <p:nvSpPr>
          <p:cNvPr id="56324"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a:buFont typeface="Arial" charset="0"/>
              <a:buNone/>
            </a:pPr>
            <a:fld id="{00403929-36FE-9240-BE14-E203CD0AB727}" type="slidenum">
              <a:rPr lang="he-IL" smtClean="0">
                <a:latin typeface="Arial" charset="0"/>
                <a:ea typeface="Arial" charset="0"/>
                <a:cs typeface="Arial" charset="0"/>
              </a:rPr>
              <a:pPr>
                <a:buFont typeface="Arial" charset="0"/>
                <a:buNone/>
              </a:pPr>
              <a:t>18</a:t>
            </a:fld>
            <a:endParaRPr lang="en-GB">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endParaRPr lang="en-US"/>
          </a:p>
        </p:txBody>
      </p:sp>
      <p:pic>
        <p:nvPicPr>
          <p:cNvPr id="58371" name="Content Placeholder 5" descr="nlaw_talk 4.pdf"/>
          <p:cNvPicPr>
            <a:picLocks noGrp="1" noChangeAspect="1"/>
          </p:cNvPicPr>
          <p:nvPr>
            <p:ph idx="1"/>
          </p:nvPr>
        </p:nvPicPr>
        <p:blipFill>
          <a:blip r:embed="rId2"/>
          <a:srcRect l="-19377" r="-19377"/>
          <a:stretch>
            <a:fillRect/>
          </a:stretch>
        </p:blipFill>
        <p:spPr>
          <a:xfrm>
            <a:off x="-1101725" y="533400"/>
            <a:ext cx="11145838" cy="6019800"/>
          </a:xfrm>
        </p:spPr>
      </p:pic>
      <p:sp>
        <p:nvSpPr>
          <p:cNvPr id="58372" name="Footer Placeholder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charset="0"/>
              <a:buNone/>
            </a:pPr>
            <a:endParaRPr lang="en-US" smtClean="0">
              <a:latin typeface="Arial" charset="0"/>
              <a:ea typeface="Arial" charset="0"/>
              <a:cs typeface="Arial" charset="0"/>
            </a:endParaRPr>
          </a:p>
        </p:txBody>
      </p:sp>
      <p:sp>
        <p:nvSpPr>
          <p:cNvPr id="58373"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a:buFont typeface="Arial" charset="0"/>
              <a:buNone/>
            </a:pPr>
            <a:r>
              <a:rPr lang="en-US" smtClean="0">
                <a:latin typeface="Arial" charset="0"/>
                <a:ea typeface="Arial" charset="0"/>
                <a:cs typeface="Arial" charset="0"/>
              </a:rPr>
              <a:t>18</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US" sz="4600" dirty="0" smtClean="0">
                <a:solidFill>
                  <a:srgbClr val="2C7C9F"/>
                </a:solidFill>
                <a:latin typeface="News Gothic MT"/>
                <a:ea typeface="ＭＳ Ｐゴシック" pitchFamily="-108" charset="-128"/>
                <a:cs typeface="ＭＳ Ｐゴシック" pitchFamily="-108" charset="-128"/>
              </a:rPr>
              <a:t>Wide-field Astronomy</a:t>
            </a:r>
            <a:endParaRPr lang="en-US" dirty="0"/>
          </a:p>
        </p:txBody>
      </p:sp>
      <p:sp>
        <p:nvSpPr>
          <p:cNvPr id="44036" name="Footer Placeholder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charset="0"/>
              <a:buNone/>
            </a:pPr>
            <a:endParaRPr lang="en-US">
              <a:latin typeface="Arial" charset="0"/>
              <a:ea typeface="Arial" charset="0"/>
              <a:cs typeface="Arial" charset="0"/>
            </a:endParaRPr>
          </a:p>
        </p:txBody>
      </p:sp>
      <p:sp>
        <p:nvSpPr>
          <p:cNvPr id="44037"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a:buFont typeface="Arial" charset="0"/>
              <a:buNone/>
            </a:pPr>
            <a:fld id="{751D41EA-F357-484E-8C15-D9BB0BD1209F}" type="slidenum">
              <a:rPr lang="en-US" smtClean="0">
                <a:latin typeface="Arial" charset="0"/>
                <a:ea typeface="Arial" charset="0"/>
                <a:cs typeface="Arial" charset="0"/>
              </a:rPr>
              <a:pPr>
                <a:buFont typeface="Arial" charset="0"/>
                <a:buNone/>
              </a:pPr>
              <a:t>2</a:t>
            </a:fld>
            <a:endParaRPr lang="en-US" smtClean="0">
              <a:latin typeface="Arial" charset="0"/>
              <a:ea typeface="Arial" charset="0"/>
              <a:cs typeface="Arial" charset="0"/>
            </a:endParaRPr>
          </a:p>
        </p:txBody>
      </p:sp>
      <p:sp>
        <p:nvSpPr>
          <p:cNvPr id="8" name="Rectangle 7"/>
          <p:cNvSpPr/>
          <p:nvPr/>
        </p:nvSpPr>
        <p:spPr>
          <a:xfrm>
            <a:off x="920628" y="1589248"/>
            <a:ext cx="7575446" cy="3375283"/>
          </a:xfrm>
          <a:prstGeom prst="rect">
            <a:avLst/>
          </a:prstGeom>
        </p:spPr>
        <p:txBody>
          <a:bodyPr wrap="square">
            <a:spAutoFit/>
          </a:bodyPr>
          <a:lstStyle/>
          <a:p>
            <a:pPr marL="349250" lvl="0" indent="-349250" defTabSz="914400" eaLnBrk="0" fontAlgn="base" hangingPunct="0">
              <a:spcBef>
                <a:spcPts val="2000"/>
              </a:spcBef>
              <a:spcAft>
                <a:spcPct val="0"/>
              </a:spcAft>
              <a:buClr>
                <a:srgbClr val="6FB7D7"/>
              </a:buClr>
              <a:buSzPct val="110000"/>
              <a:buFont typeface="Wingdings 2" pitchFamily="-108" charset="2"/>
              <a:buChar char=""/>
            </a:pPr>
            <a:r>
              <a:rPr lang="en-US" sz="2400" b="1" dirty="0" smtClean="0">
                <a:solidFill>
                  <a:srgbClr val="595959"/>
                </a:solidFill>
                <a:latin typeface="News Gothic MT"/>
                <a:ea typeface="ＭＳ Ｐゴシック" pitchFamily="-108" charset="-128"/>
                <a:cs typeface="ＭＳ Ｐゴシック" pitchFamily="-108" charset="-128"/>
              </a:rPr>
              <a:t>Resurgence driven by technological innovation</a:t>
            </a:r>
          </a:p>
          <a:p>
            <a:pPr marL="349250" lvl="0" indent="-349250" defTabSz="914400" eaLnBrk="0" fontAlgn="base" hangingPunct="0">
              <a:spcBef>
                <a:spcPts val="2000"/>
              </a:spcBef>
              <a:spcAft>
                <a:spcPct val="0"/>
              </a:spcAft>
              <a:buClr>
                <a:srgbClr val="6FB7D7"/>
              </a:buClr>
              <a:buSzPct val="110000"/>
              <a:buFont typeface="Wingdings 2" pitchFamily="-108" charset="2"/>
              <a:buChar char=""/>
            </a:pPr>
            <a:r>
              <a:rPr lang="en-US" sz="2400" b="1" dirty="0" smtClean="0">
                <a:solidFill>
                  <a:srgbClr val="595959"/>
                </a:solidFill>
                <a:latin typeface="News Gothic MT"/>
                <a:ea typeface="ＭＳ Ｐゴシック" pitchFamily="-108" charset="-128"/>
                <a:cs typeface="ＭＳ Ｐゴシック" pitchFamily="-108" charset="-128"/>
              </a:rPr>
              <a:t>Many projects</a:t>
            </a:r>
          </a:p>
          <a:p>
            <a:pPr marL="685800" lvl="1" indent="-336550" defTabSz="914400" eaLnBrk="0" fontAlgn="base" hangingPunct="0">
              <a:spcBef>
                <a:spcPts val="600"/>
              </a:spcBef>
              <a:spcAft>
                <a:spcPct val="0"/>
              </a:spcAft>
              <a:buClr>
                <a:srgbClr val="215D77"/>
              </a:buClr>
              <a:buSzPct val="110000"/>
              <a:buFont typeface="Wingdings 2" pitchFamily="-108" charset="2"/>
              <a:buChar char=""/>
            </a:pPr>
            <a:r>
              <a:rPr lang="en-US" sz="2200" b="1" dirty="0" smtClean="0">
                <a:solidFill>
                  <a:srgbClr val="595959"/>
                </a:solidFill>
                <a:latin typeface="News Gothic MT"/>
                <a:ea typeface="ＭＳ Ｐゴシック" charset="-128"/>
              </a:rPr>
              <a:t>CSS, PTF, PS-1, </a:t>
            </a:r>
            <a:r>
              <a:rPr lang="en-US" sz="2200" b="1" dirty="0" err="1" smtClean="0">
                <a:solidFill>
                  <a:srgbClr val="595959"/>
                </a:solidFill>
                <a:latin typeface="News Gothic MT"/>
                <a:ea typeface="ＭＳ Ｐゴシック" charset="-128"/>
              </a:rPr>
              <a:t>SkyMapper</a:t>
            </a:r>
            <a:endParaRPr lang="en-US" sz="2200" b="1" dirty="0" smtClean="0">
              <a:solidFill>
                <a:srgbClr val="595959"/>
              </a:solidFill>
              <a:latin typeface="News Gothic MT"/>
              <a:ea typeface="ＭＳ Ｐゴシック" charset="-128"/>
            </a:endParaRPr>
          </a:p>
          <a:p>
            <a:pPr marL="685800" lvl="1" indent="-336550" defTabSz="914400" eaLnBrk="0" fontAlgn="base" hangingPunct="0">
              <a:spcBef>
                <a:spcPts val="600"/>
              </a:spcBef>
              <a:spcAft>
                <a:spcPct val="0"/>
              </a:spcAft>
              <a:buClr>
                <a:srgbClr val="215D77"/>
              </a:buClr>
              <a:buSzPct val="110000"/>
              <a:buFont typeface="Wingdings 2" pitchFamily="-108" charset="2"/>
              <a:buChar char=""/>
            </a:pPr>
            <a:r>
              <a:rPr lang="en-US" sz="2200" b="1" dirty="0" smtClean="0">
                <a:solidFill>
                  <a:srgbClr val="595959"/>
                </a:solidFill>
                <a:latin typeface="News Gothic MT"/>
                <a:ea typeface="ＭＳ Ｐゴシック" charset="-128"/>
              </a:rPr>
              <a:t>VST, ODI</a:t>
            </a:r>
          </a:p>
          <a:p>
            <a:pPr marL="685800" lvl="1" indent="-336550" defTabSz="914400" eaLnBrk="0" fontAlgn="base" hangingPunct="0">
              <a:spcBef>
                <a:spcPts val="600"/>
              </a:spcBef>
              <a:spcAft>
                <a:spcPct val="0"/>
              </a:spcAft>
              <a:buClr>
                <a:srgbClr val="215D77"/>
              </a:buClr>
              <a:buSzPct val="110000"/>
              <a:buFont typeface="Wingdings 2" pitchFamily="-108" charset="2"/>
              <a:buChar char=""/>
            </a:pPr>
            <a:r>
              <a:rPr lang="en-US" sz="2200" b="1" dirty="0" smtClean="0">
                <a:solidFill>
                  <a:srgbClr val="595959"/>
                </a:solidFill>
                <a:latin typeface="News Gothic MT"/>
                <a:ea typeface="ＭＳ Ｐゴシック" charset="-128"/>
              </a:rPr>
              <a:t>CFH, DES, HSC</a:t>
            </a:r>
          </a:p>
          <a:p>
            <a:pPr marL="685800" lvl="1" indent="-336550" defTabSz="914400" eaLnBrk="0" fontAlgn="base" hangingPunct="0">
              <a:spcBef>
                <a:spcPts val="600"/>
              </a:spcBef>
              <a:spcAft>
                <a:spcPct val="0"/>
              </a:spcAft>
              <a:buClr>
                <a:srgbClr val="215D77"/>
              </a:buClr>
              <a:buSzPct val="110000"/>
              <a:buFont typeface="Wingdings 2" pitchFamily="-108" charset="2"/>
              <a:buChar char=""/>
            </a:pPr>
            <a:r>
              <a:rPr lang="en-US" sz="2200" b="1" dirty="0" smtClean="0">
                <a:solidFill>
                  <a:srgbClr val="595959"/>
                </a:solidFill>
                <a:latin typeface="News Gothic MT"/>
                <a:ea typeface="ＭＳ Ｐゴシック" charset="-128"/>
              </a:rPr>
              <a:t>LSST</a:t>
            </a:r>
          </a:p>
          <a:p>
            <a:pPr marL="349250" lvl="0" indent="-349250" defTabSz="914400" eaLnBrk="0" fontAlgn="base" hangingPunct="0">
              <a:spcBef>
                <a:spcPts val="2000"/>
              </a:spcBef>
              <a:spcAft>
                <a:spcPct val="0"/>
              </a:spcAft>
              <a:buClr>
                <a:srgbClr val="6FB7D7"/>
              </a:buClr>
              <a:buSzPct val="110000"/>
              <a:buFont typeface="Wingdings 2" pitchFamily="-108" charset="2"/>
              <a:buChar char=""/>
            </a:pPr>
            <a:r>
              <a:rPr lang="en-US" sz="2400" b="1" dirty="0" smtClean="0">
                <a:solidFill>
                  <a:srgbClr val="595959"/>
                </a:solidFill>
                <a:latin typeface="News Gothic MT"/>
                <a:ea typeface="ＭＳ Ｐゴシック" pitchFamily="-108" charset="-128"/>
                <a:cs typeface="ＭＳ Ｐゴシック" pitchFamily="-108" charset="-128"/>
              </a:rPr>
              <a:t>Exciting frontier: Transients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Footer Placeholder 7"/>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charset="0"/>
              <a:buNone/>
            </a:pPr>
            <a:endParaRPr lang="en-US" smtClean="0">
              <a:latin typeface="Arial" charset="0"/>
              <a:ea typeface="Arial" charset="0"/>
              <a:cs typeface="Arial" charset="0"/>
            </a:endParaRPr>
          </a:p>
        </p:txBody>
      </p:sp>
      <p:sp>
        <p:nvSpPr>
          <p:cNvPr id="59395" name="Slide Number Placeholder 6"/>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a:buFont typeface="Arial" charset="0"/>
              <a:buNone/>
            </a:pPr>
            <a:fld id="{B65160A4-B58A-EA49-912A-3A91C3B9E5E8}" type="slidenum">
              <a:rPr lang="he-IL" smtClean="0">
                <a:latin typeface="Arial" charset="0"/>
                <a:ea typeface="Arial" charset="0"/>
                <a:cs typeface="Arial" charset="0"/>
              </a:rPr>
              <a:pPr>
                <a:buFont typeface="Arial" charset="0"/>
                <a:buNone/>
              </a:pPr>
              <a:t>20</a:t>
            </a:fld>
            <a:endParaRPr lang="en-GB">
              <a:latin typeface="Arial" charset="0"/>
              <a:ea typeface="Arial" charset="0"/>
              <a:cs typeface="Arial" charset="0"/>
            </a:endParaRPr>
          </a:p>
        </p:txBody>
      </p:sp>
      <p:sp>
        <p:nvSpPr>
          <p:cNvPr id="59396" name="Text Box 2"/>
          <p:cNvSpPr txBox="1">
            <a:spLocks noChangeArrowheads="1"/>
          </p:cNvSpPr>
          <p:nvPr/>
        </p:nvSpPr>
        <p:spPr bwMode="auto">
          <a:xfrm>
            <a:off x="2339975" y="115888"/>
            <a:ext cx="4894263" cy="762000"/>
          </a:xfrm>
          <a:prstGeom prst="rect">
            <a:avLst/>
          </a:prstGeom>
          <a:noFill/>
          <a:ln w="9525">
            <a:noFill/>
            <a:round/>
            <a:headEnd/>
            <a:tailEnd/>
          </a:ln>
        </p:spPr>
        <p:txBody>
          <a:bodyPr wrap="none" lIns="90000" tIns="46800" rIns="90000" bIns="46800">
            <a:prstTxWarp prst="textNoShape">
              <a:avLst/>
            </a:prstTxWarp>
            <a:spAutoFit/>
          </a:bodyPr>
          <a:lstStyle/>
          <a:p>
            <a:pPr>
              <a:lnSpc>
                <a:spcPct val="100000"/>
              </a:lnSpc>
              <a:buClr>
                <a:srgbClr val="66FF33"/>
              </a:buClr>
              <a:buFont typeface="Comic Sans M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400">
                <a:solidFill>
                  <a:srgbClr val="66FF33"/>
                </a:solidFill>
                <a:latin typeface="Comic Sans MS" charset="0"/>
              </a:rPr>
              <a:t>PTF haul (to date)</a:t>
            </a:r>
          </a:p>
        </p:txBody>
      </p:sp>
      <p:pic>
        <p:nvPicPr>
          <p:cNvPr id="59397" name="Picture 7" descr="ptfpie.png"/>
          <p:cNvPicPr>
            <a:picLocks noChangeAspect="1"/>
          </p:cNvPicPr>
          <p:nvPr/>
        </p:nvPicPr>
        <p:blipFill>
          <a:blip r:embed="rId3"/>
          <a:srcRect/>
          <a:stretch>
            <a:fillRect/>
          </a:stretch>
        </p:blipFill>
        <p:spPr bwMode="auto">
          <a:xfrm>
            <a:off x="685800" y="1003300"/>
            <a:ext cx="8153400" cy="57785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sp>
        <p:nvSpPr>
          <p:cNvPr id="8" name="Date Placeholder 7"/>
          <p:cNvSpPr>
            <a:spLocks noGrp="1"/>
          </p:cNvSpPr>
          <p:nvPr>
            <p:ph type="dt" sz="half" idx="10"/>
          </p:nvPr>
        </p:nvSpPr>
        <p:spPr/>
        <p:txBody>
          <a:bodyPr/>
          <a:lstStyle/>
          <a:p>
            <a:r>
              <a:rPr lang="en-US" smtClean="0"/>
              <a:t>June 22, 2011</a:t>
            </a:r>
            <a:endParaRPr lang="en-US" dirty="0"/>
          </a:p>
        </p:txBody>
      </p:sp>
      <p:sp>
        <p:nvSpPr>
          <p:cNvPr id="9" name="Footer Placeholder 8"/>
          <p:cNvSpPr>
            <a:spLocks noGrp="1"/>
          </p:cNvSpPr>
          <p:nvPr>
            <p:ph type="ftr" sz="quarter" idx="11"/>
          </p:nvPr>
        </p:nvSpPr>
        <p:spPr/>
        <p:txBody>
          <a:bodyPr/>
          <a:lstStyle/>
          <a:p>
            <a:r>
              <a:rPr lang="en-US" dirty="0" smtClean="0"/>
              <a:t>Kasliwal / Supernovae and their Hosts</a:t>
            </a:r>
            <a:endParaRPr lang="en-US" dirty="0"/>
          </a:p>
        </p:txBody>
      </p:sp>
      <p:sp>
        <p:nvSpPr>
          <p:cNvPr id="2" name="TextBox 1"/>
          <p:cNvSpPr txBox="1"/>
          <p:nvPr/>
        </p:nvSpPr>
        <p:spPr>
          <a:xfrm>
            <a:off x="8760896" y="4516890"/>
            <a:ext cx="461665" cy="2321534"/>
          </a:xfrm>
          <a:prstGeom prst="rect">
            <a:avLst/>
          </a:prstGeom>
          <a:noFill/>
        </p:spPr>
        <p:txBody>
          <a:bodyPr vert="vert270" wrap="none" rtlCol="0">
            <a:spAutoFit/>
          </a:bodyPr>
          <a:lstStyle/>
          <a:p>
            <a:r>
              <a:rPr lang="en-US" dirty="0" smtClean="0"/>
              <a:t>Kasliwal 2011 (</a:t>
            </a:r>
            <a:r>
              <a:rPr lang="en-US" dirty="0" err="1" smtClean="0"/>
              <a:t>PhDT</a:t>
            </a:r>
            <a:r>
              <a:rPr lang="en-US" dirty="0" smtClean="0"/>
              <a:t>)</a:t>
            </a:r>
            <a:endParaRPr lang="en-US" dirty="0"/>
          </a:p>
        </p:txBody>
      </p:sp>
      <p:sp>
        <p:nvSpPr>
          <p:cNvPr id="3" name="Slide Number Placeholder 2"/>
          <p:cNvSpPr>
            <a:spLocks noGrp="1"/>
          </p:cNvSpPr>
          <p:nvPr>
            <p:ph type="sldNum" sz="quarter" idx="12"/>
          </p:nvPr>
        </p:nvSpPr>
        <p:spPr/>
        <p:txBody>
          <a:bodyPr/>
          <a:lstStyle/>
          <a:p>
            <a:fld id="{30BB6797-A694-8945-BC03-1F825BF0CB56}" type="slidenum">
              <a:rPr lang="en-US" smtClean="0"/>
              <a:pPr/>
              <a:t>21</a:t>
            </a:fld>
            <a:endParaRPr lang="en-US" dirty="0"/>
          </a:p>
        </p:txBody>
      </p:sp>
      <p:pic>
        <p:nvPicPr>
          <p:cNvPr id="5" name="Content Placeholder 4" descr="taumv.eps"/>
          <p:cNvPicPr>
            <a:picLocks noGrp="1" noChangeAspect="1"/>
          </p:cNvPicPr>
          <p:nvPr>
            <p:ph idx="1"/>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8" b="-281"/>
          <a:stretch/>
        </p:blipFill>
        <p:spPr>
          <a:xfrm>
            <a:off x="440490" y="-19245"/>
            <a:ext cx="8400826" cy="6877245"/>
          </a:xfrm>
          <a:ln w="28575" cmpd="sng">
            <a:solidFill>
              <a:schemeClr val="tx1"/>
            </a:solidFill>
          </a:ln>
        </p:spPr>
      </p:pic>
      <p:sp>
        <p:nvSpPr>
          <p:cNvPr id="6" name="Oval 5"/>
          <p:cNvSpPr/>
          <p:nvPr/>
        </p:nvSpPr>
        <p:spPr>
          <a:xfrm>
            <a:off x="4155926" y="2501691"/>
            <a:ext cx="1635434" cy="904457"/>
          </a:xfrm>
          <a:prstGeom prst="ellipse">
            <a:avLst/>
          </a:prstGeom>
          <a:gradFill flip="none" rotWithShape="1">
            <a:gsLst>
              <a:gs pos="0">
                <a:schemeClr val="accent1">
                  <a:shade val="70000"/>
                  <a:satMod val="120000"/>
                  <a:alpha val="12000"/>
                </a:schemeClr>
              </a:gs>
              <a:gs pos="35000">
                <a:schemeClr val="accent1">
                  <a:shade val="100000"/>
                  <a:satMod val="150000"/>
                  <a:alpha val="12000"/>
                </a:schemeClr>
              </a:gs>
              <a:gs pos="70000">
                <a:schemeClr val="accent1">
                  <a:tint val="100000"/>
                  <a:shade val="100000"/>
                  <a:satMod val="200000"/>
                  <a:greenMod val="100000"/>
                  <a:alpha val="12000"/>
                </a:schemeClr>
              </a:gs>
              <a:gs pos="100000">
                <a:schemeClr val="accent1">
                  <a:tint val="100000"/>
                  <a:shade val="100000"/>
                  <a:satMod val="250000"/>
                  <a:greenMod val="100000"/>
                  <a:alpha val="12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791359" y="3406148"/>
            <a:ext cx="2579435" cy="2292489"/>
          </a:xfrm>
          <a:prstGeom prst="ellipse">
            <a:avLst/>
          </a:prstGeom>
          <a:gradFill flip="none" rotWithShape="1">
            <a:gsLst>
              <a:gs pos="0">
                <a:schemeClr val="accent1">
                  <a:shade val="70000"/>
                  <a:satMod val="120000"/>
                  <a:alpha val="12000"/>
                </a:schemeClr>
              </a:gs>
              <a:gs pos="35000">
                <a:schemeClr val="accent1">
                  <a:shade val="100000"/>
                  <a:satMod val="150000"/>
                  <a:alpha val="12000"/>
                </a:schemeClr>
              </a:gs>
              <a:gs pos="70000">
                <a:schemeClr val="accent1">
                  <a:tint val="100000"/>
                  <a:shade val="100000"/>
                  <a:satMod val="200000"/>
                  <a:greenMod val="100000"/>
                  <a:alpha val="12000"/>
                </a:schemeClr>
              </a:gs>
              <a:gs pos="100000">
                <a:schemeClr val="accent1">
                  <a:tint val="100000"/>
                  <a:shade val="100000"/>
                  <a:satMod val="250000"/>
                  <a:greenMod val="100000"/>
                  <a:alpha val="12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570619" y="1921830"/>
            <a:ext cx="1635434" cy="1216936"/>
          </a:xfrm>
          <a:prstGeom prst="ellipse">
            <a:avLst/>
          </a:prstGeom>
          <a:gradFill flip="none" rotWithShape="1">
            <a:gsLst>
              <a:gs pos="0">
                <a:schemeClr val="accent1">
                  <a:shade val="70000"/>
                  <a:satMod val="120000"/>
                  <a:alpha val="12000"/>
                </a:schemeClr>
              </a:gs>
              <a:gs pos="35000">
                <a:schemeClr val="accent1">
                  <a:shade val="100000"/>
                  <a:satMod val="150000"/>
                  <a:alpha val="12000"/>
                </a:schemeClr>
              </a:gs>
              <a:gs pos="70000">
                <a:schemeClr val="accent1">
                  <a:tint val="100000"/>
                  <a:shade val="100000"/>
                  <a:satMod val="200000"/>
                  <a:greenMod val="100000"/>
                  <a:alpha val="12000"/>
                </a:schemeClr>
              </a:gs>
              <a:gs pos="100000">
                <a:schemeClr val="accent1">
                  <a:tint val="100000"/>
                  <a:shade val="100000"/>
                  <a:satMod val="250000"/>
                  <a:greenMod val="100000"/>
                  <a:alpha val="12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074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17" descr="pie_sdss.jpg"/>
          <p:cNvPicPr>
            <a:picLocks noChangeAspect="1"/>
          </p:cNvPicPr>
          <p:nvPr/>
        </p:nvPicPr>
        <p:blipFill>
          <a:blip r:embed="rId2"/>
          <a:srcRect b="22450"/>
          <a:stretch>
            <a:fillRect/>
          </a:stretch>
        </p:blipFill>
        <p:spPr bwMode="auto">
          <a:xfrm>
            <a:off x="900113" y="3167063"/>
            <a:ext cx="6985000" cy="3690937"/>
          </a:xfrm>
          <a:prstGeom prst="rect">
            <a:avLst/>
          </a:prstGeom>
          <a:noFill/>
          <a:ln w="9525">
            <a:noFill/>
            <a:miter lim="800000"/>
            <a:headEnd/>
            <a:tailEnd/>
          </a:ln>
        </p:spPr>
      </p:pic>
      <p:grpSp>
        <p:nvGrpSpPr>
          <p:cNvPr id="2" name="Group 10"/>
          <p:cNvGrpSpPr>
            <a:grpSpLocks/>
          </p:cNvGrpSpPr>
          <p:nvPr/>
        </p:nvGrpSpPr>
        <p:grpSpPr bwMode="auto">
          <a:xfrm>
            <a:off x="1557338" y="1196975"/>
            <a:ext cx="6038850" cy="2895600"/>
            <a:chOff x="1197298" y="1628800"/>
            <a:chExt cx="6038998" cy="2895600"/>
          </a:xfrm>
        </p:grpSpPr>
        <p:pic>
          <p:nvPicPr>
            <p:cNvPr id="3082" name="Picture 2"/>
            <p:cNvPicPr>
              <a:picLocks noChangeAspect="1" noChangeArrowheads="1"/>
            </p:cNvPicPr>
            <p:nvPr/>
          </p:nvPicPr>
          <p:blipFill>
            <a:blip r:embed="rId3"/>
            <a:srcRect l="48863"/>
            <a:stretch>
              <a:fillRect/>
            </a:stretch>
          </p:blipFill>
          <p:spPr bwMode="auto">
            <a:xfrm>
              <a:off x="1197298" y="1628800"/>
              <a:ext cx="3239071" cy="2895600"/>
            </a:xfrm>
            <a:prstGeom prst="rect">
              <a:avLst/>
            </a:prstGeom>
            <a:noFill/>
            <a:ln w="9525">
              <a:noFill/>
              <a:miter lim="800000"/>
              <a:headEnd/>
              <a:tailEnd/>
            </a:ln>
          </p:spPr>
        </p:pic>
        <p:pic>
          <p:nvPicPr>
            <p:cNvPr id="3083" name="Picture 2"/>
            <p:cNvPicPr>
              <a:picLocks noChangeAspect="1" noChangeArrowheads="1"/>
            </p:cNvPicPr>
            <p:nvPr/>
          </p:nvPicPr>
          <p:blipFill>
            <a:blip r:embed="rId3"/>
            <a:srcRect r="52406"/>
            <a:stretch>
              <a:fillRect/>
            </a:stretch>
          </p:blipFill>
          <p:spPr bwMode="auto">
            <a:xfrm>
              <a:off x="4221634" y="1628800"/>
              <a:ext cx="3014662" cy="2895600"/>
            </a:xfrm>
            <a:prstGeom prst="rect">
              <a:avLst/>
            </a:prstGeom>
            <a:noFill/>
            <a:ln w="9525">
              <a:noFill/>
              <a:miter lim="800000"/>
              <a:headEnd/>
              <a:tailEnd/>
            </a:ln>
          </p:spPr>
        </p:pic>
      </p:grpSp>
      <p:sp>
        <p:nvSpPr>
          <p:cNvPr id="3" name="Rectangle 2"/>
          <p:cNvSpPr/>
          <p:nvPr/>
        </p:nvSpPr>
        <p:spPr>
          <a:xfrm>
            <a:off x="0" y="0"/>
            <a:ext cx="9144000" cy="12684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7" name="TextBox 11"/>
          <p:cNvSpPr txBox="1">
            <a:spLocks noChangeArrowheads="1"/>
          </p:cNvSpPr>
          <p:nvPr/>
        </p:nvSpPr>
        <p:spPr bwMode="auto">
          <a:xfrm rot="-5400000">
            <a:off x="7178676" y="3036887"/>
            <a:ext cx="1255712" cy="277813"/>
          </a:xfrm>
          <a:prstGeom prst="rect">
            <a:avLst/>
          </a:prstGeom>
          <a:noFill/>
          <a:ln w="9525">
            <a:noFill/>
            <a:miter lim="800000"/>
            <a:headEnd/>
            <a:tailEnd/>
          </a:ln>
        </p:spPr>
        <p:txBody>
          <a:bodyPr wrap="none">
            <a:prstTxWarp prst="textNoShape">
              <a:avLst/>
            </a:prstTxWarp>
            <a:spAutoFit/>
          </a:bodyPr>
          <a:lstStyle/>
          <a:p>
            <a:r>
              <a:rPr lang="en-US" sz="1200">
                <a:latin typeface="Myriad Pro" pitchFamily="34" charset="0"/>
              </a:rPr>
              <a:t>Arcavi et al. 2010</a:t>
            </a:r>
          </a:p>
        </p:txBody>
      </p:sp>
      <p:sp>
        <p:nvSpPr>
          <p:cNvPr id="5" name="Rectangle 4"/>
          <p:cNvSpPr/>
          <p:nvPr/>
        </p:nvSpPr>
        <p:spPr>
          <a:xfrm>
            <a:off x="0" y="1268413"/>
            <a:ext cx="9144000" cy="142875"/>
          </a:xfrm>
          <a:prstGeom prst="rect">
            <a:avLst/>
          </a:prstGeom>
          <a:gradFill flip="none" rotWithShape="1">
            <a:gsLst>
              <a:gs pos="0">
                <a:schemeClr val="bg1">
                  <a:lumMod val="9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TextBox 3"/>
          <p:cNvSpPr txBox="1"/>
          <p:nvPr/>
        </p:nvSpPr>
        <p:spPr>
          <a:xfrm>
            <a:off x="179388" y="323850"/>
            <a:ext cx="8785225" cy="584200"/>
          </a:xfrm>
          <a:prstGeom prst="rect">
            <a:avLst/>
          </a:prstGeom>
          <a:noFill/>
        </p:spPr>
        <p:txBody>
          <a:bodyPr>
            <a:spAutoFit/>
          </a:bodyPr>
          <a:lstStyle/>
          <a:p>
            <a:pPr fontAlgn="auto">
              <a:spcBef>
                <a:spcPts val="0"/>
              </a:spcBef>
              <a:spcAft>
                <a:spcPts val="0"/>
              </a:spcAft>
              <a:defRPr/>
            </a:pPr>
            <a:r>
              <a:rPr lang="en-US" sz="3200" dirty="0">
                <a:latin typeface="Myriad Pro" pitchFamily="34" charset="0"/>
                <a:ea typeface="+mn-ea"/>
                <a:cs typeface="+mn-cs"/>
              </a:rPr>
              <a:t>Results | </a:t>
            </a:r>
            <a:r>
              <a:rPr lang="en-US" sz="3200" dirty="0">
                <a:solidFill>
                  <a:schemeClr val="tx1">
                    <a:lumMod val="65000"/>
                    <a:lumOff val="35000"/>
                  </a:schemeClr>
                </a:solidFill>
                <a:latin typeface="Myriad Pro" pitchFamily="34" charset="0"/>
                <a:ea typeface="+mn-ea"/>
                <a:cs typeface="+mn-cs"/>
              </a:rPr>
              <a:t>PTF year 2 increases sample</a:t>
            </a:r>
          </a:p>
        </p:txBody>
      </p:sp>
      <p:sp>
        <p:nvSpPr>
          <p:cNvPr id="3080" name="TextBox 10"/>
          <p:cNvSpPr txBox="1">
            <a:spLocks noChangeArrowheads="1"/>
          </p:cNvSpPr>
          <p:nvPr/>
        </p:nvSpPr>
        <p:spPr bwMode="auto">
          <a:xfrm>
            <a:off x="323850" y="2492375"/>
            <a:ext cx="995363" cy="523875"/>
          </a:xfrm>
          <a:prstGeom prst="rect">
            <a:avLst/>
          </a:prstGeom>
          <a:noFill/>
          <a:ln w="9525">
            <a:noFill/>
            <a:miter lim="800000"/>
            <a:headEnd/>
            <a:tailEnd/>
          </a:ln>
        </p:spPr>
        <p:txBody>
          <a:bodyPr wrap="none">
            <a:prstTxWarp prst="textNoShape">
              <a:avLst/>
            </a:prstTxWarp>
            <a:spAutoFit/>
          </a:bodyPr>
          <a:lstStyle/>
          <a:p>
            <a:r>
              <a:rPr lang="en-US" sz="2800">
                <a:latin typeface="Myriad Pro" pitchFamily="34" charset="0"/>
              </a:rPr>
              <a:t>2009:</a:t>
            </a:r>
          </a:p>
        </p:txBody>
      </p:sp>
      <p:sp>
        <p:nvSpPr>
          <p:cNvPr id="3081" name="TextBox 12"/>
          <p:cNvSpPr txBox="1">
            <a:spLocks noChangeArrowheads="1"/>
          </p:cNvSpPr>
          <p:nvPr/>
        </p:nvSpPr>
        <p:spPr bwMode="auto">
          <a:xfrm>
            <a:off x="323850" y="5138738"/>
            <a:ext cx="995363" cy="522287"/>
          </a:xfrm>
          <a:prstGeom prst="rect">
            <a:avLst/>
          </a:prstGeom>
          <a:noFill/>
          <a:ln w="9525">
            <a:noFill/>
            <a:miter lim="800000"/>
            <a:headEnd/>
            <a:tailEnd/>
          </a:ln>
        </p:spPr>
        <p:txBody>
          <a:bodyPr wrap="none">
            <a:prstTxWarp prst="textNoShape">
              <a:avLst/>
            </a:prstTxWarp>
            <a:spAutoFit/>
          </a:bodyPr>
          <a:lstStyle/>
          <a:p>
            <a:r>
              <a:rPr lang="en-US" sz="2800">
                <a:latin typeface="Myriad Pro" pitchFamily="34" charset="0"/>
              </a:rPr>
              <a:t>2010:</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US"/>
              <a:t>Supernovae for Cosmography</a:t>
            </a:r>
          </a:p>
        </p:txBody>
      </p:sp>
      <p:sp>
        <p:nvSpPr>
          <p:cNvPr id="113667" name="Footer Placeholder 4"/>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r>
              <a:rPr lang="en-US"/>
              <a:t>#</a:t>
            </a:r>
          </a:p>
        </p:txBody>
      </p:sp>
      <p:sp>
        <p:nvSpPr>
          <p:cNvPr id="6" name="Slide Number Placeholder 5"/>
          <p:cNvSpPr>
            <a:spLocks noGrp="1"/>
          </p:cNvSpPr>
          <p:nvPr>
            <p:ph type="sldNum" sz="quarter" idx="12"/>
          </p:nvPr>
        </p:nvSpPr>
        <p:spPr/>
        <p:txBody>
          <a:bodyPr>
            <a:normAutofit/>
          </a:bodyPr>
          <a:lstStyle/>
          <a:p>
            <a:pPr>
              <a:defRPr/>
            </a:pPr>
            <a:fld id="{9ABF2EC3-DCFD-9344-A0AB-44D626BEC2E3}" type="slidenum">
              <a:rPr lang="en-US"/>
              <a:pPr>
                <a:defRPr/>
              </a:pPr>
              <a:t>23</a:t>
            </a:fld>
            <a:r>
              <a:rPr lang="en-US"/>
              <a:t>/54</a:t>
            </a:r>
          </a:p>
        </p:txBody>
      </p:sp>
      <p:pic>
        <p:nvPicPr>
          <p:cNvPr id="113669" name="Picture 4"/>
          <p:cNvPicPr>
            <a:picLocks noChangeAspect="1" noChangeArrowheads="1"/>
          </p:cNvPicPr>
          <p:nvPr/>
        </p:nvPicPr>
        <p:blipFill>
          <a:blip r:embed="rId3"/>
          <a:srcRect/>
          <a:stretch>
            <a:fillRect/>
          </a:stretch>
        </p:blipFill>
        <p:spPr bwMode="auto">
          <a:xfrm>
            <a:off x="2228850" y="1524000"/>
            <a:ext cx="4552950" cy="53070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685800" y="152400"/>
            <a:ext cx="7772400" cy="1143000"/>
          </a:xfrm>
        </p:spPr>
        <p:txBody>
          <a:bodyPr>
            <a:normAutofit fontScale="90000"/>
          </a:bodyPr>
          <a:lstStyle/>
          <a:p>
            <a:r>
              <a:rPr lang="en-US" dirty="0" smtClean="0"/>
              <a:t>A new class of supernovae (Luminous SN of type </a:t>
            </a:r>
            <a:r>
              <a:rPr lang="en-US" dirty="0" err="1" smtClean="0"/>
              <a:t>Ic</a:t>
            </a:r>
            <a:r>
              <a:rPr lang="en-US" dirty="0" smtClean="0"/>
              <a:t>)</a:t>
            </a:r>
            <a:endParaRPr lang="en-US" dirty="0"/>
          </a:p>
        </p:txBody>
      </p:sp>
      <p:sp>
        <p:nvSpPr>
          <p:cNvPr id="132099" name="Footer Placeholder 5"/>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r>
              <a:rPr lang="en-US"/>
              <a:t>#</a:t>
            </a:r>
          </a:p>
        </p:txBody>
      </p:sp>
      <p:sp>
        <p:nvSpPr>
          <p:cNvPr id="7" name="Slide Number Placeholder 4"/>
          <p:cNvSpPr>
            <a:spLocks noGrp="1"/>
          </p:cNvSpPr>
          <p:nvPr>
            <p:ph type="sldNum" sz="quarter" idx="12"/>
          </p:nvPr>
        </p:nvSpPr>
        <p:spPr/>
        <p:txBody>
          <a:bodyPr>
            <a:normAutofit/>
          </a:bodyPr>
          <a:lstStyle/>
          <a:p>
            <a:pPr>
              <a:defRPr/>
            </a:pPr>
            <a:fld id="{7F598ED0-91FF-3544-8A86-DF8CE3ABB983}" type="slidenum">
              <a:rPr lang="en-US"/>
              <a:pPr>
                <a:defRPr/>
              </a:pPr>
              <a:t>24</a:t>
            </a:fld>
            <a:r>
              <a:rPr lang="en-US"/>
              <a:t>/54</a:t>
            </a:r>
          </a:p>
        </p:txBody>
      </p:sp>
      <p:pic>
        <p:nvPicPr>
          <p:cNvPr id="132101" name="Picture 3"/>
          <p:cNvPicPr>
            <a:picLocks noChangeAspect="1" noChangeArrowheads="1"/>
          </p:cNvPicPr>
          <p:nvPr/>
        </p:nvPicPr>
        <p:blipFill>
          <a:blip r:embed="rId3"/>
          <a:srcRect/>
          <a:stretch>
            <a:fillRect/>
          </a:stretch>
        </p:blipFill>
        <p:spPr bwMode="auto">
          <a:xfrm>
            <a:off x="2514600" y="1371600"/>
            <a:ext cx="4022725" cy="5483225"/>
          </a:xfrm>
          <a:prstGeom prst="rect">
            <a:avLst/>
          </a:prstGeom>
          <a:noFill/>
          <a:ln w="9525">
            <a:noFill/>
            <a:miter lim="800000"/>
            <a:headEnd/>
            <a:tailEnd/>
          </a:ln>
        </p:spPr>
      </p:pic>
      <p:sp>
        <p:nvSpPr>
          <p:cNvPr id="132102" name="Rectangle 4"/>
          <p:cNvSpPr>
            <a:spLocks noChangeArrowheads="1"/>
          </p:cNvSpPr>
          <p:nvPr/>
        </p:nvSpPr>
        <p:spPr bwMode="auto">
          <a:xfrm>
            <a:off x="1066800" y="6248400"/>
            <a:ext cx="1035050" cy="300038"/>
          </a:xfrm>
          <a:prstGeom prst="rect">
            <a:avLst/>
          </a:prstGeom>
          <a:noFill/>
          <a:ln w="9525">
            <a:noFill/>
            <a:miter lim="800000"/>
            <a:headEnd/>
            <a:tailEnd/>
          </a:ln>
        </p:spPr>
        <p:txBody>
          <a:bodyPr wrap="none">
            <a:prstTxWarp prst="textNoShape">
              <a:avLst/>
            </a:prstTxWarp>
            <a:spAutoFit/>
          </a:bodyPr>
          <a:lstStyle/>
          <a:p>
            <a:r>
              <a:rPr lang="en-US" b="1">
                <a:solidFill>
                  <a:srgbClr val="000000"/>
                </a:solidFill>
              </a:rPr>
              <a:t>Quimby</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endParaRPr lang="en-US"/>
          </a:p>
        </p:txBody>
      </p:sp>
      <p:sp>
        <p:nvSpPr>
          <p:cNvPr id="134147" name="Footer Placeholder 4"/>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charset="0"/>
              <a:buNone/>
            </a:pPr>
            <a:r>
              <a:rPr lang="en-US">
                <a:latin typeface="Arial" charset="0"/>
                <a:ea typeface="Arial" charset="0"/>
                <a:cs typeface="Arial" charset="0"/>
              </a:rPr>
              <a:t>#</a:t>
            </a:r>
          </a:p>
        </p:txBody>
      </p:sp>
      <p:sp>
        <p:nvSpPr>
          <p:cNvPr id="6" name="Slide Number Placeholder 4"/>
          <p:cNvSpPr>
            <a:spLocks noGrp="1"/>
          </p:cNvSpPr>
          <p:nvPr>
            <p:ph type="sldNum" sz="quarter" idx="12"/>
          </p:nvPr>
        </p:nvSpPr>
        <p:spPr/>
        <p:txBody>
          <a:bodyPr>
            <a:normAutofit/>
          </a:bodyPr>
          <a:lstStyle/>
          <a:p>
            <a:pPr>
              <a:defRPr/>
            </a:pPr>
            <a:fld id="{BBC7479C-ED5E-1A4B-A74B-C8A3A7CE284F}" type="slidenum">
              <a:rPr lang="en-US"/>
              <a:pPr>
                <a:defRPr/>
              </a:pPr>
              <a:t>25</a:t>
            </a:fld>
            <a:r>
              <a:rPr lang="en-US"/>
              <a:t>/54</a:t>
            </a:r>
          </a:p>
        </p:txBody>
      </p:sp>
      <p:pic>
        <p:nvPicPr>
          <p:cNvPr id="134149" name="Picture 3"/>
          <p:cNvPicPr>
            <a:picLocks noChangeAspect="1" noChangeArrowheads="1"/>
          </p:cNvPicPr>
          <p:nvPr/>
        </p:nvPicPr>
        <p:blipFill>
          <a:blip r:embed="rId3"/>
          <a:srcRect/>
          <a:stretch>
            <a:fillRect/>
          </a:stretch>
        </p:blipFill>
        <p:spPr bwMode="auto">
          <a:xfrm>
            <a:off x="73025" y="0"/>
            <a:ext cx="8994775" cy="64055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7" name="Rectangle 1"/>
          <p:cNvSpPr>
            <a:spLocks/>
          </p:cNvSpPr>
          <p:nvPr/>
        </p:nvSpPr>
        <p:spPr bwMode="auto">
          <a:xfrm>
            <a:off x="187524" y="160734"/>
            <a:ext cx="8760023" cy="6554391"/>
          </a:xfrm>
          <a:prstGeom prst="rect">
            <a:avLst/>
          </a:prstGeom>
          <a:solidFill>
            <a:srgbClr val="FFFFFF"/>
          </a:solidFill>
          <a:ln w="12700" cap="flat">
            <a:noFill/>
            <a:miter lim="800000"/>
            <a:headEnd type="none" w="med" len="med"/>
            <a:tailEnd type="none" w="med" len="med"/>
          </a:ln>
          <a:effectLst>
            <a:outerShdw blurRad="127000" dist="76199" dir="2700000" algn="ctr" rotWithShape="0">
              <a:schemeClr val="bg2">
                <a:alpha val="75000"/>
              </a:schemeClr>
            </a:outerShdw>
          </a:effectLst>
        </p:spPr>
        <p:txBody>
          <a:bodyPr lIns="0" tIns="0" rIns="0" bIns="0">
            <a:prstTxWarp prst="textNoShape">
              <a:avLst/>
            </a:prstTxWarp>
          </a:bodyPr>
          <a:lstStyle/>
          <a:p>
            <a:endParaRPr lang="en-US"/>
          </a:p>
        </p:txBody>
      </p:sp>
      <p:pic>
        <p:nvPicPr>
          <p:cNvPr id="24578" name="Picture 2"/>
          <p:cNvPicPr>
            <a:picLocks noChangeAspect="1" noChangeArrowheads="1"/>
          </p:cNvPicPr>
          <p:nvPr/>
        </p:nvPicPr>
        <p:blipFill>
          <a:blip r:embed="rId2"/>
          <a:srcRect/>
          <a:stretch>
            <a:fillRect/>
          </a:stretch>
        </p:blipFill>
        <p:spPr bwMode="auto">
          <a:xfrm>
            <a:off x="-642937" y="-1017984"/>
            <a:ext cx="10420945" cy="13483828"/>
          </a:xfrm>
          <a:prstGeom prst="rect">
            <a:avLst/>
          </a:prstGeom>
          <a:noFill/>
          <a:ln w="12700" cap="flat">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92797" y="-75297"/>
            <a:ext cx="9391536" cy="704088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PTF11agg</a:t>
            </a:r>
            <a:br>
              <a:rPr lang="en-US" dirty="0" smtClean="0"/>
            </a:br>
            <a:r>
              <a:rPr lang="en-US" dirty="0" smtClean="0"/>
              <a:t>(Orphan afterglow or dirty fireball)</a:t>
            </a:r>
            <a:endParaRPr lang="en-US" dirty="0"/>
          </a:p>
        </p:txBody>
      </p:sp>
      <p:pic>
        <p:nvPicPr>
          <p:cNvPr id="4" name="Content Placeholder 3" descr="radioags.png"/>
          <p:cNvPicPr>
            <a:picLocks noGrp="1" noChangeAspect="1"/>
          </p:cNvPicPr>
          <p:nvPr>
            <p:ph idx="1"/>
          </p:nvPr>
        </p:nvPicPr>
        <p:blipFill>
          <a:blip r:embed="rId2"/>
          <a:stretch>
            <a:fillRect/>
          </a:stretch>
        </p:blipFill>
        <p:spPr>
          <a:xfrm>
            <a:off x="1249695" y="1417638"/>
            <a:ext cx="7315215" cy="5486411"/>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182"/>
            <a:ext cx="8229600" cy="1143000"/>
          </a:xfrm>
        </p:spPr>
        <p:txBody>
          <a:bodyPr/>
          <a:lstStyle/>
          <a:p>
            <a:r>
              <a:rPr lang="en-US" dirty="0" smtClean="0">
                <a:ln>
                  <a:solidFill>
                    <a:schemeClr val="bg2"/>
                  </a:solidFill>
                </a:ln>
              </a:rPr>
              <a:t>PTF11kly: Nearest, youngest </a:t>
            </a:r>
            <a:r>
              <a:rPr lang="en-US" dirty="0" err="1" smtClean="0">
                <a:ln>
                  <a:solidFill>
                    <a:schemeClr val="bg2"/>
                  </a:solidFill>
                </a:ln>
              </a:rPr>
              <a:t>Ia</a:t>
            </a:r>
            <a:endParaRPr lang="en-US" dirty="0">
              <a:ln>
                <a:solidFill>
                  <a:schemeClr val="bg2"/>
                </a:solidFill>
              </a:ln>
            </a:endParaRPr>
          </a:p>
        </p:txBody>
      </p:sp>
      <p:pic>
        <p:nvPicPr>
          <p:cNvPr id="4" name="Content Placeholder 3" descr="m101_mos_edit.jpg"/>
          <p:cNvPicPr>
            <a:picLocks noGrp="1" noChangeAspect="1"/>
          </p:cNvPicPr>
          <p:nvPr>
            <p:ph idx="1"/>
          </p:nvPr>
        </p:nvPicPr>
        <p:blipFill>
          <a:blip r:embed="rId2"/>
          <a:stretch>
            <a:fillRect/>
          </a:stretch>
        </p:blipFill>
        <p:spPr>
          <a:xfrm>
            <a:off x="1922733" y="918736"/>
            <a:ext cx="5137031" cy="6115674"/>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4" name="Picture 2" descr="Picture 21"/>
          <p:cNvPicPr>
            <a:picLocks noGrp="1" noChangeAspect="1" noChangeArrowheads="1"/>
          </p:cNvPicPr>
          <p:nvPr>
            <p:ph/>
          </p:nvPr>
        </p:nvPicPr>
        <p:blipFill>
          <a:blip r:embed="rId3"/>
          <a:srcRect l="-5498" r="-5498"/>
          <a:stretch>
            <a:fillRect/>
          </a:stretch>
        </p:blipFill>
        <p:spPr>
          <a:ln w="57150" cap="flat">
            <a:solidFill>
              <a:srgbClr val="000080"/>
            </a:solidFill>
          </a:ln>
        </p:spPr>
      </p:pic>
      <p:sp>
        <p:nvSpPr>
          <p:cNvPr id="54275" name="Footer Placeholder 4"/>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r>
              <a:rPr lang="en-US" smtClean="0"/>
              <a:t>#</a:t>
            </a:r>
            <a:endParaRPr lang="en-GB" smtClean="0"/>
          </a:p>
        </p:txBody>
      </p:sp>
      <p:pic>
        <p:nvPicPr>
          <p:cNvPr id="54276" name="Picture 8"/>
          <p:cNvPicPr>
            <a:picLocks noChangeAspect="1" noChangeArrowheads="1"/>
          </p:cNvPicPr>
          <p:nvPr/>
        </p:nvPicPr>
        <p:blipFill>
          <a:blip r:embed="rId4"/>
          <a:srcRect/>
          <a:stretch>
            <a:fillRect/>
          </a:stretch>
        </p:blipFill>
        <p:spPr bwMode="auto">
          <a:xfrm>
            <a:off x="1905000" y="914400"/>
            <a:ext cx="5375275" cy="45751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PTF11kly: Young!</a:t>
            </a:r>
            <a:endParaRPr lang="en-US" dirty="0"/>
          </a:p>
        </p:txBody>
      </p:sp>
      <p:pic>
        <p:nvPicPr>
          <p:cNvPr id="4" name="Picture 3"/>
          <p:cNvPicPr>
            <a:picLocks noChangeAspect="1"/>
          </p:cNvPicPr>
          <p:nvPr/>
        </p:nvPicPr>
        <p:blipFill>
          <a:blip r:embed="rId2"/>
          <a:stretch>
            <a:fillRect/>
          </a:stretch>
        </p:blipFill>
        <p:spPr>
          <a:xfrm>
            <a:off x="745909" y="1308537"/>
            <a:ext cx="7111195" cy="5532120"/>
          </a:xfrm>
          <a:prstGeom prst="rect">
            <a:avLst/>
          </a:prstGeom>
        </p:spPr>
      </p:pic>
      <p:sp>
        <p:nvSpPr>
          <p:cNvPr id="5" name="TextBox 4"/>
          <p:cNvSpPr txBox="1"/>
          <p:nvPr/>
        </p:nvSpPr>
        <p:spPr>
          <a:xfrm>
            <a:off x="2677577" y="2728625"/>
            <a:ext cx="549215" cy="369332"/>
          </a:xfrm>
          <a:prstGeom prst="rect">
            <a:avLst/>
          </a:prstGeom>
          <a:noFill/>
        </p:spPr>
        <p:txBody>
          <a:bodyPr wrap="square" rtlCol="0">
            <a:spAutoFit/>
          </a:bodyPr>
          <a:lstStyle/>
          <a:p>
            <a:r>
              <a:rPr lang="en-US" dirty="0" smtClean="0"/>
              <a:t>R</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tf_sky_coverage.mp4">
            <a:hlinkClick r:id="" action="ppaction://media"/>
          </p:cNvPr>
          <p:cNvPicPr/>
          <p:nvPr>
            <p:ph idx="1"/>
            <a:videoFile r:link="rId1"/>
          </p:nvPr>
        </p:nvPicPr>
        <p:blipFill>
          <a:blip r:embed="rId3"/>
          <a:stretch>
            <a:fillRect/>
          </a:stretch>
        </p:blipFill>
        <p:spPr>
          <a:xfrm>
            <a:off x="-79510" y="167472"/>
            <a:ext cx="9338572" cy="6537001"/>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next?</a:t>
            </a:r>
            <a:endParaRPr lang="en-US" dirty="0"/>
          </a:p>
        </p:txBody>
      </p:sp>
      <p:sp>
        <p:nvSpPr>
          <p:cNvPr id="3" name="Subtitle 2"/>
          <p:cNvSpPr>
            <a:spLocks noGrp="1"/>
          </p:cNvSpPr>
          <p:nvPr>
            <p:ph type="subTitle" idx="1"/>
          </p:nvPr>
        </p:nvSpPr>
        <p:spPr/>
        <p:txBody>
          <a:bodyPr/>
          <a:lstStyle/>
          <a:p>
            <a:r>
              <a:rPr lang="en-US" dirty="0" smtClean="0"/>
              <a:t>S. R. Kulkarni</a:t>
            </a:r>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Title 3"/>
          <p:cNvSpPr>
            <a:spLocks noGrp="1"/>
          </p:cNvSpPr>
          <p:nvPr>
            <p:ph type="title"/>
          </p:nvPr>
        </p:nvSpPr>
        <p:spPr/>
        <p:txBody>
          <a:bodyPr/>
          <a:lstStyle/>
          <a:p>
            <a:r>
              <a:rPr lang="en-US" smtClean="0"/>
              <a:t>Short timescale is terra incognito</a:t>
            </a:r>
          </a:p>
        </p:txBody>
      </p:sp>
      <p:pic>
        <p:nvPicPr>
          <p:cNvPr id="73731" name="Picture 4"/>
          <p:cNvPicPr>
            <a:picLocks noChangeAspect="1"/>
          </p:cNvPicPr>
          <p:nvPr/>
        </p:nvPicPr>
        <p:blipFill>
          <a:blip r:embed="rId2"/>
          <a:srcRect/>
          <a:stretch>
            <a:fillRect/>
          </a:stretch>
        </p:blipFill>
        <p:spPr bwMode="auto">
          <a:xfrm>
            <a:off x="862013" y="1536700"/>
            <a:ext cx="7480300" cy="5118100"/>
          </a:xfrm>
          <a:prstGeom prst="rect">
            <a:avLst/>
          </a:prstGeom>
          <a:noFill/>
          <a:ln w="9525">
            <a:noFill/>
            <a:miter lim="800000"/>
            <a:headEnd/>
            <a:tailEnd/>
          </a:ln>
        </p:spPr>
      </p:pic>
      <p:sp>
        <p:nvSpPr>
          <p:cNvPr id="73732"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a:buFont typeface="Arial" charset="0"/>
              <a:buNone/>
            </a:pPr>
            <a:fld id="{5FA4FDB5-C869-7644-9852-72FA64E269F3}" type="slidenum">
              <a:rPr lang="en-US" smtClean="0">
                <a:latin typeface="Arial" charset="0"/>
                <a:ea typeface="Arial" charset="0"/>
                <a:cs typeface="Arial" charset="0"/>
              </a:rPr>
              <a:pPr>
                <a:buFont typeface="Arial" charset="0"/>
                <a:buNone/>
              </a:pPr>
              <a:t>33</a:t>
            </a:fld>
            <a:endParaRPr lang="en-US" smtClean="0">
              <a:latin typeface="Arial" charset="0"/>
              <a:ea typeface="Arial" charset="0"/>
              <a:cs typeface="Arial" charset="0"/>
            </a:endParaRPr>
          </a:p>
        </p:txBody>
      </p:sp>
      <p:sp>
        <p:nvSpPr>
          <p:cNvPr id="73733" name="Footer Placeholder 4"/>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charset="0"/>
              <a:buNone/>
            </a:pPr>
            <a:endParaRPr lang="en-US" smtClean="0">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endParaRPr lang="en-US">
              <a:ea typeface="ＭＳ Ｐゴシック" pitchFamily="-108" charset="-128"/>
              <a:cs typeface="ＭＳ Ｐゴシック" pitchFamily="-108" charset="-128"/>
            </a:endParaRPr>
          </a:p>
        </p:txBody>
      </p:sp>
      <p:sp>
        <p:nvSpPr>
          <p:cNvPr id="74755" name="Content Placeholder 2"/>
          <p:cNvSpPr>
            <a:spLocks noGrp="1"/>
          </p:cNvSpPr>
          <p:nvPr>
            <p:ph idx="1"/>
          </p:nvPr>
        </p:nvSpPr>
        <p:spPr/>
        <p:txBody>
          <a:bodyPr/>
          <a:lstStyle/>
          <a:p>
            <a:endParaRPr lang="en-US">
              <a:ea typeface="ＭＳ Ｐゴシック" pitchFamily="-108" charset="-128"/>
              <a:cs typeface="ＭＳ Ｐゴシック" pitchFamily="-108" charset="-128"/>
            </a:endParaRPr>
          </a:p>
        </p:txBody>
      </p:sp>
      <p:sp>
        <p:nvSpPr>
          <p:cNvPr id="74756" name="Footer Placeholder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pitchFamily="-108" charset="0"/>
              <a:buNone/>
            </a:pPr>
            <a:endParaRPr lang="en-US">
              <a:latin typeface="Arial" pitchFamily="-108" charset="0"/>
              <a:ea typeface="Arial" pitchFamily="-108" charset="0"/>
              <a:cs typeface="Arial" pitchFamily="-108" charset="0"/>
            </a:endParaRPr>
          </a:p>
        </p:txBody>
      </p:sp>
      <p:sp>
        <p:nvSpPr>
          <p:cNvPr id="74757"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a:buFont typeface="Arial" pitchFamily="-108" charset="0"/>
              <a:buNone/>
            </a:pPr>
            <a:endParaRPr lang="en-US">
              <a:latin typeface="Arial" pitchFamily="-108" charset="0"/>
              <a:ea typeface="Arial" pitchFamily="-108" charset="0"/>
              <a:cs typeface="Arial" pitchFamily="-108" charset="0"/>
            </a:endParaRPr>
          </a:p>
        </p:txBody>
      </p:sp>
      <p:pic>
        <p:nvPicPr>
          <p:cNvPr id="74758" name="Picture 5"/>
          <p:cNvPicPr>
            <a:picLocks noChangeAspect="1"/>
          </p:cNvPicPr>
          <p:nvPr/>
        </p:nvPicPr>
        <p:blipFill>
          <a:blip r:embed="rId2"/>
          <a:srcRect/>
          <a:stretch>
            <a:fillRect/>
          </a:stretch>
        </p:blipFill>
        <p:spPr bwMode="auto">
          <a:xfrm>
            <a:off x="149225" y="0"/>
            <a:ext cx="8918575" cy="56388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1371600"/>
          </a:xfrm>
        </p:spPr>
        <p:txBody>
          <a:bodyPr>
            <a:normAutofit fontScale="90000"/>
          </a:bodyPr>
          <a:lstStyle/>
          <a:p>
            <a:pPr>
              <a:defRPr/>
            </a:pPr>
            <a:r>
              <a:rPr lang="en-US" dirty="0" smtClean="0"/>
              <a:t>A 40-square degree imager</a:t>
            </a:r>
            <a:br>
              <a:rPr lang="en-US" dirty="0" smtClean="0"/>
            </a:br>
            <a:r>
              <a:rPr lang="en-US" dirty="0" smtClean="0"/>
              <a:t>(PTF-2)</a:t>
            </a:r>
            <a:endParaRPr lang="en-US" dirty="0"/>
          </a:p>
        </p:txBody>
      </p:sp>
      <p:sp>
        <p:nvSpPr>
          <p:cNvPr id="75779"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a:buFont typeface="Arial" charset="0"/>
              <a:buNone/>
            </a:pPr>
            <a:fld id="{E365CCA7-80D1-9D47-9068-0E4C29C74885}" type="slidenum">
              <a:rPr lang="en-US" smtClean="0">
                <a:latin typeface="Arial" charset="0"/>
                <a:ea typeface="Arial" charset="0"/>
                <a:cs typeface="Arial" charset="0"/>
              </a:rPr>
              <a:pPr>
                <a:buFont typeface="Arial" charset="0"/>
                <a:buNone/>
              </a:pPr>
              <a:t>35</a:t>
            </a:fld>
            <a:endParaRPr lang="en-US" smtClean="0">
              <a:latin typeface="Arial" charset="0"/>
              <a:ea typeface="Arial" charset="0"/>
              <a:cs typeface="Arial" charset="0"/>
            </a:endParaRPr>
          </a:p>
        </p:txBody>
      </p:sp>
      <p:grpSp>
        <p:nvGrpSpPr>
          <p:cNvPr id="3" name="Group 2"/>
          <p:cNvGrpSpPr>
            <a:grpSpLocks noChangeAspect="1"/>
          </p:cNvGrpSpPr>
          <p:nvPr/>
        </p:nvGrpSpPr>
        <p:grpSpPr bwMode="auto">
          <a:xfrm>
            <a:off x="1143000" y="2362200"/>
            <a:ext cx="6561138" cy="3249613"/>
            <a:chOff x="1080" y="2013"/>
            <a:chExt cx="6888" cy="3411"/>
          </a:xfrm>
        </p:grpSpPr>
        <p:sp>
          <p:nvSpPr>
            <p:cNvPr id="75784" name="Rectangle 3"/>
            <p:cNvSpPr>
              <a:spLocks noChangeArrowheads="1"/>
            </p:cNvSpPr>
            <p:nvPr/>
          </p:nvSpPr>
          <p:spPr bwMode="auto">
            <a:xfrm>
              <a:off x="1416" y="2352"/>
              <a:ext cx="2604" cy="2645"/>
            </a:xfrm>
            <a:prstGeom prst="rect">
              <a:avLst/>
            </a:prstGeom>
            <a:solidFill>
              <a:srgbClr val="EEECE1"/>
            </a:solidFill>
            <a:ln w="9525">
              <a:solidFill>
                <a:srgbClr val="000000"/>
              </a:solidFill>
              <a:miter lim="800000"/>
              <a:headEnd/>
              <a:tailEnd/>
            </a:ln>
          </p:spPr>
          <p:txBody>
            <a:bodyPr>
              <a:prstTxWarp prst="textNoShape">
                <a:avLst/>
              </a:prstTxWarp>
            </a:bodyPr>
            <a:lstStyle/>
            <a:p>
              <a:endParaRPr lang="en-US"/>
            </a:p>
          </p:txBody>
        </p:sp>
        <p:grpSp>
          <p:nvGrpSpPr>
            <p:cNvPr id="4" name="Group 4"/>
            <p:cNvGrpSpPr>
              <a:grpSpLocks/>
            </p:cNvGrpSpPr>
            <p:nvPr/>
          </p:nvGrpSpPr>
          <p:grpSpPr bwMode="auto">
            <a:xfrm>
              <a:off x="1080" y="2013"/>
              <a:ext cx="6888" cy="3411"/>
              <a:chOff x="756" y="1773"/>
              <a:chExt cx="6888" cy="3411"/>
            </a:xfrm>
          </p:grpSpPr>
          <p:pic>
            <p:nvPicPr>
              <p:cNvPr id="75786" name="Object 2"/>
              <p:cNvPicPr>
                <a:picLocks noChangeArrowheads="1"/>
              </p:cNvPicPr>
              <p:nvPr/>
            </p:nvPicPr>
            <p:blipFill>
              <a:blip r:embed="rId2"/>
              <a:srcRect t="-230" r="-47" b="-162"/>
              <a:stretch>
                <a:fillRect/>
              </a:stretch>
            </p:blipFill>
            <p:spPr bwMode="auto">
              <a:xfrm>
                <a:off x="756" y="1773"/>
                <a:ext cx="3264" cy="3375"/>
              </a:xfrm>
              <a:prstGeom prst="rect">
                <a:avLst/>
              </a:prstGeom>
              <a:noFill/>
              <a:ln w="9525">
                <a:noFill/>
                <a:miter lim="800000"/>
                <a:headEnd/>
                <a:tailEnd/>
              </a:ln>
            </p:spPr>
          </p:pic>
          <p:pic>
            <p:nvPicPr>
              <p:cNvPr id="75787" name="Object 5"/>
              <p:cNvPicPr>
                <a:picLocks noChangeArrowheads="1"/>
              </p:cNvPicPr>
              <p:nvPr/>
            </p:nvPicPr>
            <p:blipFill>
              <a:blip r:embed="rId3"/>
              <a:srcRect t="-230" r="-47" b="-162"/>
              <a:stretch>
                <a:fillRect/>
              </a:stretch>
            </p:blipFill>
            <p:spPr bwMode="auto">
              <a:xfrm>
                <a:off x="4368" y="1773"/>
                <a:ext cx="3276" cy="3411"/>
              </a:xfrm>
              <a:prstGeom prst="rect">
                <a:avLst/>
              </a:prstGeom>
              <a:noFill/>
              <a:ln w="9525">
                <a:noFill/>
                <a:miter lim="800000"/>
                <a:headEnd/>
                <a:tailEnd/>
              </a:ln>
            </p:spPr>
          </p:pic>
        </p:grpSp>
      </p:grpSp>
      <p:sp>
        <p:nvSpPr>
          <p:cNvPr id="75781" name="TextBox 8"/>
          <p:cNvSpPr txBox="1">
            <a:spLocks noChangeArrowheads="1"/>
          </p:cNvSpPr>
          <p:nvPr/>
        </p:nvSpPr>
        <p:spPr bwMode="auto">
          <a:xfrm>
            <a:off x="7396163" y="1576388"/>
            <a:ext cx="520700" cy="369887"/>
          </a:xfrm>
          <a:prstGeom prst="rect">
            <a:avLst/>
          </a:prstGeom>
          <a:noFill/>
          <a:ln w="9525">
            <a:noFill/>
            <a:miter lim="800000"/>
            <a:headEnd/>
            <a:tailEnd/>
          </a:ln>
        </p:spPr>
        <p:txBody>
          <a:bodyPr wrap="none">
            <a:prstTxWarp prst="textNoShape">
              <a:avLst/>
            </a:prstTxWarp>
            <a:spAutoFit/>
          </a:bodyPr>
          <a:lstStyle/>
          <a:p>
            <a:r>
              <a:rPr lang="en-US"/>
              <a:t>PTF </a:t>
            </a:r>
          </a:p>
        </p:txBody>
      </p:sp>
      <p:cxnSp>
        <p:nvCxnSpPr>
          <p:cNvPr id="13" name="Straight Arrow Connector 12"/>
          <p:cNvCxnSpPr/>
          <p:nvPr/>
        </p:nvCxnSpPr>
        <p:spPr>
          <a:xfrm rot="16200000" flipH="1">
            <a:off x="3198813" y="5438775"/>
            <a:ext cx="977900" cy="511175"/>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75783" name="TextBox 13"/>
          <p:cNvSpPr txBox="1">
            <a:spLocks noChangeArrowheads="1"/>
          </p:cNvSpPr>
          <p:nvPr/>
        </p:nvSpPr>
        <p:spPr bwMode="auto">
          <a:xfrm>
            <a:off x="2024063" y="6224588"/>
            <a:ext cx="3921125" cy="369887"/>
          </a:xfrm>
          <a:prstGeom prst="rect">
            <a:avLst/>
          </a:prstGeom>
          <a:noFill/>
          <a:ln w="9525">
            <a:noFill/>
            <a:miter lim="800000"/>
            <a:headEnd/>
            <a:tailEnd/>
          </a:ln>
        </p:spPr>
        <p:txBody>
          <a:bodyPr wrap="none">
            <a:prstTxWarp prst="textNoShape">
              <a:avLst/>
            </a:prstTxWarp>
            <a:spAutoFit/>
          </a:bodyPr>
          <a:lstStyle/>
          <a:p>
            <a:r>
              <a:rPr lang="en-US"/>
              <a:t>Palomar Sky Survey Photographic Plate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 Transient Classification</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Low Resolution is adequate for typing</a:t>
            </a:r>
            <a:endParaRPr lang="en-US" dirty="0"/>
          </a:p>
        </p:txBody>
      </p:sp>
      <p:pic>
        <p:nvPicPr>
          <p:cNvPr id="3" name="Picture 2"/>
          <p:cNvPicPr>
            <a:picLocks noChangeAspect="1"/>
          </p:cNvPicPr>
          <p:nvPr/>
        </p:nvPicPr>
        <p:blipFill>
          <a:blip r:embed="rId2"/>
          <a:stretch>
            <a:fillRect/>
          </a:stretch>
        </p:blipFill>
        <p:spPr>
          <a:xfrm>
            <a:off x="195368" y="1863886"/>
            <a:ext cx="4633669" cy="3258225"/>
          </a:xfrm>
          <a:prstGeom prst="rect">
            <a:avLst/>
          </a:prstGeom>
        </p:spPr>
      </p:pic>
      <p:pic>
        <p:nvPicPr>
          <p:cNvPr id="4" name="Picture 3"/>
          <p:cNvPicPr>
            <a:picLocks noChangeAspect="1"/>
          </p:cNvPicPr>
          <p:nvPr/>
        </p:nvPicPr>
        <p:blipFill>
          <a:blip r:embed="rId3"/>
          <a:stretch>
            <a:fillRect/>
          </a:stretch>
        </p:blipFill>
        <p:spPr>
          <a:xfrm>
            <a:off x="4937746" y="3911600"/>
            <a:ext cx="4013200" cy="29464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SED Machine</a:t>
            </a:r>
            <a:endParaRPr lang="en-US" dirty="0"/>
          </a:p>
        </p:txBody>
      </p:sp>
      <p:pic>
        <p:nvPicPr>
          <p:cNvPr id="3" name="Picture 2"/>
          <p:cNvPicPr>
            <a:picLocks noChangeAspect="1"/>
          </p:cNvPicPr>
          <p:nvPr/>
        </p:nvPicPr>
        <p:blipFill>
          <a:blip r:embed="rId2"/>
          <a:stretch>
            <a:fillRect/>
          </a:stretch>
        </p:blipFill>
        <p:spPr>
          <a:xfrm>
            <a:off x="2382382" y="1642538"/>
            <a:ext cx="4337547" cy="4393015"/>
          </a:xfrm>
          <a:prstGeom prst="rect">
            <a:avLst/>
          </a:prstGeom>
        </p:spPr>
      </p:pic>
      <p:cxnSp>
        <p:nvCxnSpPr>
          <p:cNvPr id="6" name="Straight Arrow Connector 5"/>
          <p:cNvCxnSpPr/>
          <p:nvPr/>
        </p:nvCxnSpPr>
        <p:spPr>
          <a:xfrm rot="5400000">
            <a:off x="4762614" y="3912726"/>
            <a:ext cx="4617722" cy="3432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346095" y="4101500"/>
            <a:ext cx="1308734" cy="369332"/>
          </a:xfrm>
          <a:prstGeom prst="rect">
            <a:avLst/>
          </a:prstGeom>
          <a:noFill/>
        </p:spPr>
        <p:txBody>
          <a:bodyPr wrap="none" rtlCol="0">
            <a:spAutoFit/>
          </a:bodyPr>
          <a:lstStyle/>
          <a:p>
            <a:r>
              <a:rPr lang="en-US" dirty="0" smtClean="0"/>
              <a:t>7 </a:t>
            </a:r>
            <a:r>
              <a:rPr lang="en-US" dirty="0" err="1" smtClean="0"/>
              <a:t>arcminute</a:t>
            </a:r>
            <a:endParaRPr lang="en-US" dirty="0"/>
          </a:p>
        </p:txBody>
      </p:sp>
      <p:cxnSp>
        <p:nvCxnSpPr>
          <p:cNvPr id="9" name="Straight Arrow Connector 8"/>
          <p:cNvCxnSpPr/>
          <p:nvPr/>
        </p:nvCxnSpPr>
        <p:spPr>
          <a:xfrm rot="5400000">
            <a:off x="1445538" y="4080233"/>
            <a:ext cx="369331"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94761" y="3964212"/>
            <a:ext cx="1058854" cy="369332"/>
          </a:xfrm>
          <a:prstGeom prst="rect">
            <a:avLst/>
          </a:prstGeom>
          <a:noFill/>
        </p:spPr>
        <p:txBody>
          <a:bodyPr wrap="none" rtlCol="0">
            <a:spAutoFit/>
          </a:bodyPr>
          <a:lstStyle/>
          <a:p>
            <a:r>
              <a:rPr lang="en-US" dirty="0" smtClean="0"/>
              <a:t>45 </a:t>
            </a:r>
            <a:r>
              <a:rPr lang="en-US" dirty="0" err="1" smtClean="0"/>
              <a:t>arcsec</a:t>
            </a:r>
            <a:endParaRPr lang="en-US" dirty="0"/>
          </a:p>
        </p:txBody>
      </p:sp>
      <p:sp>
        <p:nvSpPr>
          <p:cNvPr id="10" name="TextBox 9"/>
          <p:cNvSpPr txBox="1"/>
          <p:nvPr/>
        </p:nvSpPr>
        <p:spPr>
          <a:xfrm>
            <a:off x="2607711" y="6054084"/>
            <a:ext cx="4446600" cy="646331"/>
          </a:xfrm>
          <a:prstGeom prst="rect">
            <a:avLst/>
          </a:prstGeom>
          <a:noFill/>
        </p:spPr>
        <p:txBody>
          <a:bodyPr wrap="square" rtlCol="0">
            <a:spAutoFit/>
          </a:bodyPr>
          <a:lstStyle/>
          <a:p>
            <a:r>
              <a:rPr lang="en-US" dirty="0" smtClean="0"/>
              <a:t>PI: Nick </a:t>
            </a:r>
            <a:r>
              <a:rPr lang="en-US" dirty="0" err="1" smtClean="0"/>
              <a:t>Konidaris</a:t>
            </a:r>
            <a:r>
              <a:rPr lang="en-US" dirty="0" smtClean="0"/>
              <a:t>, PS: Robert </a:t>
            </a:r>
            <a:r>
              <a:rPr lang="en-US" dirty="0" err="1" smtClean="0"/>
              <a:t>Quimby</a:t>
            </a:r>
            <a:endParaRPr lang="en-US" dirty="0" smtClean="0"/>
          </a:p>
          <a:p>
            <a:r>
              <a:rPr lang="en-US" dirty="0" smtClean="0"/>
              <a:t>In collaboration with NCU-Taiwan</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Throughput</a:t>
            </a:r>
            <a:endParaRPr lang="en-US" dirty="0"/>
          </a:p>
        </p:txBody>
      </p:sp>
      <p:pic>
        <p:nvPicPr>
          <p:cNvPr id="3" name="Picture 2"/>
          <p:cNvPicPr>
            <a:picLocks noChangeAspect="1"/>
          </p:cNvPicPr>
          <p:nvPr/>
        </p:nvPicPr>
        <p:blipFill>
          <a:blip r:embed="rId2"/>
          <a:stretch>
            <a:fillRect/>
          </a:stretch>
        </p:blipFill>
        <p:spPr>
          <a:xfrm>
            <a:off x="457200" y="1614042"/>
            <a:ext cx="8229600" cy="2721078"/>
          </a:xfrm>
          <a:prstGeom prst="rect">
            <a:avLst/>
          </a:prstGeom>
        </p:spPr>
      </p:pic>
      <p:pic>
        <p:nvPicPr>
          <p:cNvPr id="4" name="Picture 3"/>
          <p:cNvPicPr>
            <a:picLocks noChangeAspect="1"/>
          </p:cNvPicPr>
          <p:nvPr/>
        </p:nvPicPr>
        <p:blipFill>
          <a:blip r:embed="rId3"/>
          <a:stretch>
            <a:fillRect/>
          </a:stretch>
        </p:blipFill>
        <p:spPr>
          <a:xfrm>
            <a:off x="4737100" y="4470400"/>
            <a:ext cx="4406900" cy="2387600"/>
          </a:xfrm>
          <a:prstGeom prst="rect">
            <a:avLst/>
          </a:prstGeom>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dirty="0" smtClean="0"/>
              <a:t>(From Today to LSST)</a:t>
            </a:r>
          </a:p>
        </p:txBody>
      </p:sp>
      <p:pic>
        <p:nvPicPr>
          <p:cNvPr id="31747" name="Content Placeholder 5" descr="future-crystal-ball.jpg"/>
          <p:cNvPicPr>
            <a:picLocks noGrp="1" noChangeAspect="1"/>
          </p:cNvPicPr>
          <p:nvPr>
            <p:ph idx="1"/>
          </p:nvPr>
        </p:nvPicPr>
        <p:blipFill>
          <a:blip r:embed="rId2"/>
          <a:srcRect l="-33322" r="-33322"/>
          <a:stretch>
            <a:fillRect/>
          </a:stretch>
        </p:blipFill>
        <p:spPr/>
      </p:pic>
      <p:sp>
        <p:nvSpPr>
          <p:cNvPr id="31748" name="Footer Placeholder 3"/>
          <p:cNvSpPr>
            <a:spLocks noGrp="1"/>
          </p:cNvSpPr>
          <p:nvPr>
            <p:ph type="ftr" sz="quarter" idx="11"/>
          </p:nvPr>
        </p:nvSpPr>
        <p:spPr bwMode="auto">
          <a:xfrm>
            <a:off x="228600" y="6248400"/>
            <a:ext cx="4840288" cy="365125"/>
          </a:xfrm>
          <a:noFill/>
          <a:ln>
            <a:miter lim="800000"/>
            <a:headEnd/>
            <a:tailEnd/>
          </a:ln>
        </p:spPr>
        <p:txBody>
          <a:bodyPr wrap="square" numCol="1" anchorCtr="0" compatLnSpc="1">
            <a:prstTxWarp prst="textNoShape">
              <a:avLst/>
            </a:prstTxWarp>
          </a:bodyPr>
          <a:lstStyle/>
          <a:p>
            <a:pPr>
              <a:buFont typeface="Arial" charset="0"/>
              <a:buNone/>
            </a:pPr>
            <a:r>
              <a:rPr lang="en-US" sz="1800" smtClean="0">
                <a:solidFill>
                  <a:schemeClr val="tx1"/>
                </a:solidFill>
                <a:latin typeface="Arial" charset="0"/>
                <a:ea typeface="Arial" charset="0"/>
                <a:cs typeface="Arial" charset="0"/>
              </a:rPr>
              <a:t>S. R. Kulkarni, Caltech Optical Observatories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II. Photometric Engine</a:t>
            </a:r>
            <a:endParaRPr lang="en-US" dirty="0"/>
          </a:p>
        </p:txBody>
      </p:sp>
      <p:sp>
        <p:nvSpPr>
          <p:cNvPr id="7" name="Subtitle 6"/>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AO+)Photometric</a:t>
            </a:r>
            <a:r>
              <a:rPr lang="en-US" dirty="0" smtClean="0"/>
              <a:t> Machine</a:t>
            </a:r>
            <a:endParaRPr lang="en-US" dirty="0"/>
          </a:p>
        </p:txBody>
      </p:sp>
      <p:pic>
        <p:nvPicPr>
          <p:cNvPr id="4" name="Picture 3"/>
          <p:cNvPicPr>
            <a:picLocks noChangeAspect="1"/>
          </p:cNvPicPr>
          <p:nvPr/>
        </p:nvPicPr>
        <p:blipFill>
          <a:blip r:embed="rId2"/>
          <a:stretch>
            <a:fillRect/>
          </a:stretch>
        </p:blipFill>
        <p:spPr>
          <a:xfrm>
            <a:off x="3369733" y="1600200"/>
            <a:ext cx="5317067" cy="3531485"/>
          </a:xfrm>
          <a:prstGeom prst="rect">
            <a:avLst/>
          </a:prstGeom>
        </p:spPr>
      </p:pic>
      <p:pic>
        <p:nvPicPr>
          <p:cNvPr id="5" name="Picture 4"/>
          <p:cNvPicPr>
            <a:picLocks noChangeAspect="1"/>
          </p:cNvPicPr>
          <p:nvPr/>
        </p:nvPicPr>
        <p:blipFill>
          <a:blip r:embed="rId3"/>
          <a:stretch>
            <a:fillRect/>
          </a:stretch>
        </p:blipFill>
        <p:spPr>
          <a:xfrm>
            <a:off x="0" y="4031430"/>
            <a:ext cx="4135966" cy="2795704"/>
          </a:xfrm>
          <a:prstGeom prst="rect">
            <a:avLst/>
          </a:prstGeom>
        </p:spPr>
      </p:pic>
      <p:pic>
        <p:nvPicPr>
          <p:cNvPr id="6" name="Picture 5"/>
          <p:cNvPicPr>
            <a:picLocks noChangeAspect="1"/>
          </p:cNvPicPr>
          <p:nvPr/>
        </p:nvPicPr>
        <p:blipFill>
          <a:blip r:embed="rId4"/>
          <a:stretch>
            <a:fillRect/>
          </a:stretch>
        </p:blipFill>
        <p:spPr>
          <a:xfrm>
            <a:off x="6739467" y="5131684"/>
            <a:ext cx="2056710" cy="1726315"/>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III.A Dedicated UV satellite</a:t>
            </a:r>
            <a:br>
              <a:rPr lang="en-US" dirty="0" smtClean="0"/>
            </a:br>
            <a:r>
              <a:rPr lang="en-US" dirty="0" smtClean="0"/>
              <a:t>(Less is More) </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Dedicated UV </a:t>
            </a:r>
            <a:r>
              <a:rPr lang="en-US" dirty="0" err="1" smtClean="0"/>
              <a:t>minisatellite</a:t>
            </a:r>
            <a:endParaRPr lang="en-US" dirty="0"/>
          </a:p>
        </p:txBody>
      </p:sp>
      <p:sp>
        <p:nvSpPr>
          <p:cNvPr id="3" name="Content Placeholder 2"/>
          <p:cNvSpPr>
            <a:spLocks noGrp="1"/>
          </p:cNvSpPr>
          <p:nvPr>
            <p:ph idx="1"/>
          </p:nvPr>
        </p:nvSpPr>
        <p:spPr/>
        <p:txBody>
          <a:bodyPr/>
          <a:lstStyle/>
          <a:p>
            <a:r>
              <a:rPr lang="en-US" dirty="0" smtClean="0"/>
              <a:t>A 20-cm UV satellite dedicated to follow up NGTF events</a:t>
            </a:r>
          </a:p>
          <a:p>
            <a:pPr lvl="1"/>
            <a:r>
              <a:rPr lang="en-US" dirty="0" smtClean="0"/>
              <a:t>Shock breakout</a:t>
            </a:r>
          </a:p>
          <a:p>
            <a:pPr lvl="1"/>
            <a:r>
              <a:rPr lang="en-US" dirty="0" smtClean="0"/>
              <a:t>Distinguish thermal </a:t>
            </a:r>
            <a:r>
              <a:rPr lang="en-US" dirty="0" err="1" smtClean="0"/>
              <a:t>vs</a:t>
            </a:r>
            <a:r>
              <a:rPr lang="en-US" dirty="0" smtClean="0"/>
              <a:t> non-thermal</a:t>
            </a:r>
          </a:p>
          <a:p>
            <a:pPr lvl="1"/>
            <a:r>
              <a:rPr lang="en-US" dirty="0" smtClean="0"/>
              <a:t>Further discrimination within </a:t>
            </a:r>
            <a:r>
              <a:rPr lang="en-US" smtClean="0"/>
              <a:t>SN class</a:t>
            </a:r>
          </a:p>
          <a:p>
            <a:pPr lvl="1"/>
            <a:r>
              <a:rPr lang="en-US" dirty="0" smtClean="0"/>
              <a:t>Diagnostics for Galactic sources (CV, IP)</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Title 3"/>
          <p:cNvSpPr>
            <a:spLocks noGrp="1"/>
          </p:cNvSpPr>
          <p:nvPr>
            <p:ph type="title"/>
          </p:nvPr>
        </p:nvSpPr>
        <p:spPr/>
        <p:txBody>
          <a:bodyPr/>
          <a:lstStyle/>
          <a:p>
            <a:r>
              <a:rPr lang="en-US" smtClean="0"/>
              <a:t>Short timescale is terra incognito</a:t>
            </a:r>
          </a:p>
        </p:txBody>
      </p:sp>
      <p:pic>
        <p:nvPicPr>
          <p:cNvPr id="73731" name="Picture 4"/>
          <p:cNvPicPr>
            <a:picLocks noChangeAspect="1"/>
          </p:cNvPicPr>
          <p:nvPr/>
        </p:nvPicPr>
        <p:blipFill>
          <a:blip r:embed="rId2"/>
          <a:srcRect/>
          <a:stretch>
            <a:fillRect/>
          </a:stretch>
        </p:blipFill>
        <p:spPr bwMode="auto">
          <a:xfrm>
            <a:off x="862013" y="1536700"/>
            <a:ext cx="7480300" cy="5118100"/>
          </a:xfrm>
          <a:prstGeom prst="rect">
            <a:avLst/>
          </a:prstGeom>
          <a:noFill/>
          <a:ln w="9525">
            <a:noFill/>
            <a:miter lim="800000"/>
            <a:headEnd/>
            <a:tailEnd/>
          </a:ln>
        </p:spPr>
      </p:pic>
      <p:sp>
        <p:nvSpPr>
          <p:cNvPr id="73732"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a:buFont typeface="Arial" charset="0"/>
              <a:buNone/>
            </a:pPr>
            <a:fld id="{5FA4FDB5-C869-7644-9852-72FA64E269F3}" type="slidenum">
              <a:rPr lang="en-US" smtClean="0">
                <a:latin typeface="Arial" charset="0"/>
                <a:ea typeface="Arial" charset="0"/>
                <a:cs typeface="Arial" charset="0"/>
              </a:rPr>
              <a:pPr>
                <a:buFont typeface="Arial" charset="0"/>
                <a:buNone/>
              </a:pPr>
              <a:t>44</a:t>
            </a:fld>
            <a:endParaRPr lang="en-US" smtClean="0">
              <a:latin typeface="Arial" charset="0"/>
              <a:ea typeface="Arial" charset="0"/>
              <a:cs typeface="Arial" charset="0"/>
            </a:endParaRPr>
          </a:p>
        </p:txBody>
      </p:sp>
      <p:sp>
        <p:nvSpPr>
          <p:cNvPr id="73733" name="Footer Placeholder 4"/>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charset="0"/>
              <a:buNone/>
            </a:pPr>
            <a:endParaRPr lang="en-US" smtClean="0">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Food for some thought</a:t>
            </a:r>
            <a:endParaRPr lang="en-US" dirty="0"/>
          </a:p>
        </p:txBody>
      </p:sp>
      <p:sp>
        <p:nvSpPr>
          <p:cNvPr id="5" name="Text Placeholder 4"/>
          <p:cNvSpPr>
            <a:spLocks noGrp="1"/>
          </p:cNvSpPr>
          <p:nvPr>
            <p:ph type="body" idx="1"/>
          </p:nvPr>
        </p:nvSpPr>
        <p:spPr/>
        <p:txBody>
          <a:bodyPr/>
          <a:lstStyle/>
          <a:p>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ea typeface="ＭＳ Ｐゴシック" pitchFamily="-108" charset="-128"/>
                <a:cs typeface="ＭＳ Ｐゴシック" pitchFamily="-108" charset="-128"/>
              </a:rPr>
              <a:t>Ancient (Impressive)</a:t>
            </a:r>
          </a:p>
        </p:txBody>
      </p:sp>
      <p:pic>
        <p:nvPicPr>
          <p:cNvPr id="43011" name="Content Placeholder 5" descr="giza_pyramid.jpg"/>
          <p:cNvPicPr>
            <a:picLocks noGrp="1" noChangeAspect="1"/>
          </p:cNvPicPr>
          <p:nvPr>
            <p:ph idx="1"/>
          </p:nvPr>
        </p:nvPicPr>
        <p:blipFill>
          <a:blip r:embed="rId2"/>
          <a:srcRect l="-6844" r="-6844"/>
          <a:stretch>
            <a:fillRect/>
          </a:stretch>
        </p:blipFill>
        <p:spPr/>
      </p:pic>
      <p:sp>
        <p:nvSpPr>
          <p:cNvPr id="43012" name="Footer Placeholder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pitchFamily="-108" charset="0"/>
              <a:buNone/>
            </a:pPr>
            <a:endParaRPr lang="en-US">
              <a:latin typeface="Arial" pitchFamily="-108" charset="0"/>
              <a:ea typeface="Arial" pitchFamily="-108" charset="0"/>
              <a:cs typeface="Arial" pitchFamily="-108" charset="0"/>
            </a:endParaRPr>
          </a:p>
        </p:txBody>
      </p:sp>
      <p:sp>
        <p:nvSpPr>
          <p:cNvPr id="43013"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a:buFont typeface="Arial" pitchFamily="-108" charset="0"/>
              <a:buNone/>
            </a:pPr>
            <a:endParaRPr lang="en-US">
              <a:latin typeface="Arial" pitchFamily="-108" charset="0"/>
              <a:ea typeface="Arial" pitchFamily="-108" charset="0"/>
              <a:cs typeface="Arial" pitchFamily="-10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ea typeface="ＭＳ Ｐゴシック" pitchFamily="-108" charset="-128"/>
                <a:cs typeface="ＭＳ Ｐゴシック" pitchFamily="-108" charset="-128"/>
              </a:rPr>
              <a:t>Cathedrals </a:t>
            </a:r>
          </a:p>
        </p:txBody>
      </p:sp>
      <p:sp>
        <p:nvSpPr>
          <p:cNvPr id="35843" name="Footer Placeholder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pitchFamily="-108" charset="0"/>
              <a:buNone/>
            </a:pPr>
            <a:endParaRPr lang="en-US">
              <a:latin typeface="Arial" pitchFamily="-108" charset="0"/>
              <a:ea typeface="Arial" pitchFamily="-108" charset="0"/>
              <a:cs typeface="Arial" pitchFamily="-108" charset="0"/>
            </a:endParaRPr>
          </a:p>
        </p:txBody>
      </p:sp>
      <p:sp>
        <p:nvSpPr>
          <p:cNvPr id="35844"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a:buFont typeface="Arial" pitchFamily="-108" charset="0"/>
              <a:buNone/>
            </a:pPr>
            <a:r>
              <a:rPr lang="en-US" smtClean="0">
                <a:latin typeface="Arial" pitchFamily="-108" charset="0"/>
                <a:ea typeface="Arial" pitchFamily="-108" charset="0"/>
                <a:cs typeface="Arial" pitchFamily="-108" charset="0"/>
              </a:rPr>
              <a:t>2</a:t>
            </a:r>
          </a:p>
        </p:txBody>
      </p:sp>
      <p:pic>
        <p:nvPicPr>
          <p:cNvPr id="35845" name="Picture 5"/>
          <p:cNvPicPr>
            <a:picLocks noChangeAspect="1"/>
          </p:cNvPicPr>
          <p:nvPr/>
        </p:nvPicPr>
        <p:blipFill>
          <a:blip r:embed="rId2"/>
          <a:srcRect/>
          <a:stretch>
            <a:fillRect/>
          </a:stretch>
        </p:blipFill>
        <p:spPr bwMode="auto">
          <a:xfrm>
            <a:off x="825500" y="1498600"/>
            <a:ext cx="7493000" cy="50546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smtClean="0">
                <a:ea typeface="ＭＳ Ｐゴシック" pitchFamily="-108" charset="-128"/>
                <a:cs typeface="ＭＳ Ｐゴシック" pitchFamily="-108" charset="-128"/>
              </a:rPr>
              <a:t>Inverted (Pretty)</a:t>
            </a:r>
          </a:p>
        </p:txBody>
      </p:sp>
      <p:pic>
        <p:nvPicPr>
          <p:cNvPr id="44035" name="Content Placeholder 5" descr="Hanoi-Museum-an-Inverted-Pyramid.jpg"/>
          <p:cNvPicPr>
            <a:picLocks noGrp="1" noChangeAspect="1"/>
          </p:cNvPicPr>
          <p:nvPr>
            <p:ph idx="1"/>
          </p:nvPr>
        </p:nvPicPr>
        <p:blipFill>
          <a:blip r:embed="rId2"/>
          <a:srcRect/>
          <a:stretch>
            <a:fillRect/>
          </a:stretch>
        </p:blipFill>
        <p:spPr>
          <a:xfrm>
            <a:off x="252413" y="1447800"/>
            <a:ext cx="8891587" cy="5056188"/>
          </a:xfrm>
        </p:spPr>
      </p:pic>
      <p:sp>
        <p:nvSpPr>
          <p:cNvPr id="44036" name="Footer Placeholder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pitchFamily="-108" charset="0"/>
              <a:buNone/>
            </a:pPr>
            <a:endParaRPr lang="en-US">
              <a:latin typeface="Arial" pitchFamily="-108" charset="0"/>
              <a:ea typeface="Arial" pitchFamily="-108" charset="0"/>
              <a:cs typeface="Arial" pitchFamily="-108" charset="0"/>
            </a:endParaRPr>
          </a:p>
        </p:txBody>
      </p:sp>
      <p:sp>
        <p:nvSpPr>
          <p:cNvPr id="44037"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a:buFont typeface="Arial" pitchFamily="-108" charset="0"/>
              <a:buNone/>
            </a:pPr>
            <a:endParaRPr lang="en-US">
              <a:latin typeface="Arial" pitchFamily="-108" charset="0"/>
              <a:ea typeface="Arial" pitchFamily="-108" charset="0"/>
              <a:cs typeface="Arial" pitchFamily="-10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smtClean="0">
                <a:ea typeface="ＭＳ Ｐゴシック" pitchFamily="-108" charset="-128"/>
                <a:cs typeface="ＭＳ Ｐゴシック" pitchFamily="-108" charset="-128"/>
              </a:rPr>
              <a:t>Inverted (Exciting)</a:t>
            </a:r>
          </a:p>
        </p:txBody>
      </p:sp>
      <p:pic>
        <p:nvPicPr>
          <p:cNvPr id="45059" name="Content Placeholder 5" descr="go8f7963-copy.jpg"/>
          <p:cNvPicPr>
            <a:picLocks noGrp="1" noChangeAspect="1"/>
          </p:cNvPicPr>
          <p:nvPr>
            <p:ph idx="1"/>
          </p:nvPr>
        </p:nvPicPr>
        <p:blipFill>
          <a:blip r:embed="rId2"/>
          <a:srcRect l="-11720" r="-11720"/>
          <a:stretch>
            <a:fillRect/>
          </a:stretch>
        </p:blipFill>
        <p:spPr>
          <a:xfrm>
            <a:off x="549275" y="1828800"/>
            <a:ext cx="8042275" cy="4343400"/>
          </a:xfrm>
        </p:spPr>
      </p:pic>
      <p:sp>
        <p:nvSpPr>
          <p:cNvPr id="45060" name="Footer Placeholder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pitchFamily="-108" charset="0"/>
              <a:buNone/>
            </a:pPr>
            <a:endParaRPr lang="en-US">
              <a:latin typeface="Arial" pitchFamily="-108" charset="0"/>
              <a:ea typeface="Arial" pitchFamily="-108" charset="0"/>
              <a:cs typeface="Arial" pitchFamily="-108" charset="0"/>
            </a:endParaRPr>
          </a:p>
        </p:txBody>
      </p:sp>
      <p:sp>
        <p:nvSpPr>
          <p:cNvPr id="45061"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a:buFont typeface="Arial" pitchFamily="-108" charset="0"/>
              <a:buNone/>
            </a:pPr>
            <a:endParaRPr lang="en-US">
              <a:latin typeface="Arial" pitchFamily="-108" charset="0"/>
              <a:ea typeface="Arial" pitchFamily="-108" charset="0"/>
              <a:cs typeface="Arial" pitchFamily="-10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Title 4"/>
          <p:cNvSpPr>
            <a:spLocks noGrp="1"/>
          </p:cNvSpPr>
          <p:nvPr>
            <p:ph type="title"/>
          </p:nvPr>
        </p:nvSpPr>
        <p:spPr>
          <a:xfrm>
            <a:off x="549275" y="76200"/>
            <a:ext cx="8056563" cy="1362075"/>
          </a:xfrm>
        </p:spPr>
        <p:txBody>
          <a:bodyPr/>
          <a:lstStyle/>
          <a:p>
            <a:pPr eaLnBrk="1" hangingPunct="1"/>
            <a:r>
              <a:rPr lang="en-US" smtClean="0">
                <a:ea typeface="ＭＳ Ｐゴシック" pitchFamily="-108" charset="-128"/>
                <a:cs typeface="ＭＳ Ｐゴシック" pitchFamily="-108" charset="-128"/>
              </a:rPr>
              <a:t>A Sideways revolution</a:t>
            </a:r>
          </a:p>
        </p:txBody>
      </p:sp>
      <p:sp>
        <p:nvSpPr>
          <p:cNvPr id="6" name="Text Placeholder 5"/>
          <p:cNvSpPr>
            <a:spLocks noGrp="1"/>
          </p:cNvSpPr>
          <p:nvPr>
            <p:ph type="body" idx="1"/>
          </p:nvPr>
        </p:nvSpPr>
        <p:spPr>
          <a:xfrm>
            <a:off x="549275" y="3735388"/>
            <a:ext cx="8056563" cy="1500187"/>
          </a:xfrm>
        </p:spPr>
        <p:txBody>
          <a:bodyPr rtlCol="0"/>
          <a:lstStyle/>
          <a:p>
            <a:pPr eaLnBrk="1" fontAlgn="auto" hangingPunct="1">
              <a:spcAft>
                <a:spcPts val="0"/>
              </a:spcAft>
              <a:buClr>
                <a:schemeClr val="accent1">
                  <a:lumMod val="60000"/>
                  <a:lumOff val="40000"/>
                </a:schemeClr>
              </a:buClr>
              <a:buFont typeface="Wingdings 2" pitchFamily="18" charset="2"/>
              <a:buNone/>
              <a:defRPr/>
            </a:pPr>
            <a:endParaRPr lang="en-US">
              <a:ea typeface="+mn-ea"/>
              <a:cs typeface="+mn-cs"/>
            </a:endParaRPr>
          </a:p>
        </p:txBody>
      </p:sp>
      <p:sp>
        <p:nvSpPr>
          <p:cNvPr id="48132" name="Footer Placeholder 6"/>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pitchFamily="-108" charset="0"/>
              <a:buNone/>
            </a:pPr>
            <a:endParaRPr lang="en-US" smtClean="0">
              <a:latin typeface="Arial" pitchFamily="-108" charset="0"/>
              <a:ea typeface="Arial" pitchFamily="-108" charset="0"/>
              <a:cs typeface="Arial" pitchFamily="-108" charset="0"/>
            </a:endParaRPr>
          </a:p>
        </p:txBody>
      </p:sp>
      <p:sp>
        <p:nvSpPr>
          <p:cNvPr id="48133"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a:buFont typeface="Arial" pitchFamily="-108" charset="0"/>
              <a:buNone/>
            </a:pPr>
            <a:fld id="{ABC05037-20FD-DB4B-A823-BF166A52A610}" type="slidenum">
              <a:rPr lang="en-US" smtClean="0">
                <a:latin typeface="Arial" pitchFamily="-108" charset="0"/>
                <a:ea typeface="Arial" pitchFamily="-108" charset="0"/>
                <a:cs typeface="Arial" pitchFamily="-108" charset="0"/>
              </a:rPr>
              <a:pPr>
                <a:buFont typeface="Arial" pitchFamily="-108" charset="0"/>
                <a:buNone/>
              </a:pPr>
              <a:t>5</a:t>
            </a:fld>
            <a:endParaRPr lang="en-US" smtClean="0">
              <a:latin typeface="Arial" pitchFamily="-108" charset="0"/>
              <a:ea typeface="Arial" pitchFamily="-108" charset="0"/>
              <a:cs typeface="Arial" pitchFamily="-108" charset="0"/>
            </a:endParaRPr>
          </a:p>
        </p:txBody>
      </p:sp>
      <p:pic>
        <p:nvPicPr>
          <p:cNvPr id="48134" name="Picture 6"/>
          <p:cNvPicPr>
            <a:picLocks noChangeAspect="1"/>
          </p:cNvPicPr>
          <p:nvPr/>
        </p:nvPicPr>
        <p:blipFill>
          <a:blip r:embed="rId2"/>
          <a:srcRect/>
          <a:stretch>
            <a:fillRect/>
          </a:stretch>
        </p:blipFill>
        <p:spPr bwMode="auto">
          <a:xfrm>
            <a:off x="2311400" y="1778000"/>
            <a:ext cx="4775200" cy="4775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mtClean="0"/>
              <a:t>CatCat</a:t>
            </a:r>
          </a:p>
        </p:txBody>
      </p:sp>
      <p:sp>
        <p:nvSpPr>
          <p:cNvPr id="46083" name="Content Placeholder 2"/>
          <p:cNvSpPr>
            <a:spLocks noGrp="1"/>
          </p:cNvSpPr>
          <p:nvPr>
            <p:ph idx="1"/>
          </p:nvPr>
        </p:nvSpPr>
        <p:spPr/>
        <p:txBody>
          <a:bodyPr/>
          <a:lstStyle/>
          <a:p>
            <a:endParaRPr lang="en-US"/>
          </a:p>
        </p:txBody>
      </p:sp>
      <p:sp>
        <p:nvSpPr>
          <p:cNvPr id="46084" name="Footer Placeholder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charset="0"/>
              <a:buNone/>
            </a:pPr>
            <a:endParaRPr lang="en-US" smtClean="0">
              <a:latin typeface="Arial" charset="0"/>
              <a:ea typeface="Arial" charset="0"/>
              <a:cs typeface="Arial" charset="0"/>
            </a:endParaRPr>
          </a:p>
        </p:txBody>
      </p:sp>
      <p:sp>
        <p:nvSpPr>
          <p:cNvPr id="46085"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a:buFont typeface="Arial" charset="0"/>
              <a:buNone/>
            </a:pPr>
            <a:r>
              <a:rPr lang="en-US" smtClean="0">
                <a:latin typeface="Arial" charset="0"/>
                <a:ea typeface="Arial" charset="0"/>
                <a:cs typeface="Arial" charset="0"/>
              </a:rPr>
              <a:t>&lt;#&gt;</a:t>
            </a:r>
          </a:p>
        </p:txBody>
      </p:sp>
      <p:pic>
        <p:nvPicPr>
          <p:cNvPr id="46086" name="Picture 5"/>
          <p:cNvPicPr>
            <a:picLocks noChangeAspect="1"/>
          </p:cNvPicPr>
          <p:nvPr/>
        </p:nvPicPr>
        <p:blipFill>
          <a:blip r:embed="rId2"/>
          <a:srcRect/>
          <a:stretch>
            <a:fillRect/>
          </a:stretch>
        </p:blipFill>
        <p:spPr bwMode="auto">
          <a:xfrm>
            <a:off x="0" y="0"/>
            <a:ext cx="9144000" cy="9144000"/>
          </a:xfrm>
          <a:prstGeom prst="rect">
            <a:avLst/>
          </a:prstGeom>
          <a:noFill/>
          <a:ln w="9525">
            <a:noFill/>
            <a:miter lim="800000"/>
            <a:headEnd/>
            <a:tailEnd/>
          </a:ln>
        </p:spPr>
      </p:pic>
      <p:pic>
        <p:nvPicPr>
          <p:cNvPr id="46087" name="Picture 7"/>
          <p:cNvPicPr>
            <a:picLocks noChangeAspect="1"/>
          </p:cNvPicPr>
          <p:nvPr/>
        </p:nvPicPr>
        <p:blipFill>
          <a:blip r:embed="rId3"/>
          <a:srcRect/>
          <a:stretch>
            <a:fillRect/>
          </a:stretch>
        </p:blipFill>
        <p:spPr bwMode="auto">
          <a:xfrm>
            <a:off x="-76200" y="1524000"/>
            <a:ext cx="4281488" cy="3221038"/>
          </a:xfrm>
          <a:prstGeom prst="rect">
            <a:avLst/>
          </a:prstGeom>
          <a:noFill/>
          <a:ln w="9525">
            <a:noFill/>
            <a:miter lim="800000"/>
            <a:headEnd/>
            <a:tailEnd/>
          </a:ln>
        </p:spPr>
      </p:pic>
      <p:pic>
        <p:nvPicPr>
          <p:cNvPr id="46088" name="Picture 8"/>
          <p:cNvPicPr>
            <a:picLocks noChangeAspect="1"/>
          </p:cNvPicPr>
          <p:nvPr/>
        </p:nvPicPr>
        <p:blipFill>
          <a:blip r:embed="rId4"/>
          <a:srcRect/>
          <a:stretch>
            <a:fillRect/>
          </a:stretch>
        </p:blipFill>
        <p:spPr bwMode="auto">
          <a:xfrm>
            <a:off x="4191000" y="1524000"/>
            <a:ext cx="5160963" cy="3276600"/>
          </a:xfrm>
          <a:prstGeom prst="rect">
            <a:avLst/>
          </a:prstGeom>
          <a:noFill/>
          <a:ln w="9525">
            <a:noFill/>
            <a:miter lim="800000"/>
            <a:headEnd/>
            <a:tailEnd/>
          </a:ln>
        </p:spPr>
      </p:pic>
      <p:sp>
        <p:nvSpPr>
          <p:cNvPr id="46089" name="TextBox 9"/>
          <p:cNvSpPr txBox="1">
            <a:spLocks noChangeArrowheads="1"/>
          </p:cNvSpPr>
          <p:nvPr/>
        </p:nvSpPr>
        <p:spPr bwMode="auto">
          <a:xfrm>
            <a:off x="2133600" y="457200"/>
            <a:ext cx="3391874" cy="1077218"/>
          </a:xfrm>
          <a:prstGeom prst="rect">
            <a:avLst/>
          </a:prstGeom>
          <a:noFill/>
          <a:ln w="9525">
            <a:noFill/>
            <a:miter lim="800000"/>
            <a:headEnd/>
            <a:tailEnd/>
          </a:ln>
        </p:spPr>
        <p:txBody>
          <a:bodyPr wrap="none">
            <a:prstTxWarp prst="textNoShape">
              <a:avLst/>
            </a:prstTxWarp>
            <a:spAutoFit/>
          </a:bodyPr>
          <a:lstStyle/>
          <a:p>
            <a:r>
              <a:rPr lang="en-US" sz="3200" dirty="0">
                <a:solidFill>
                  <a:schemeClr val="tx1"/>
                </a:solidFill>
              </a:rPr>
              <a:t>Catalina Sky Survey</a:t>
            </a:r>
          </a:p>
          <a:p>
            <a:r>
              <a:rPr lang="en-US" sz="3200" dirty="0">
                <a:solidFill>
                  <a:schemeClr val="tx1"/>
                </a:solidFill>
              </a:rPr>
              <a:t>(Focus: Asteroids)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Transients: The next big thing</a:t>
            </a:r>
            <a:endParaRPr lang="en-US" dirty="0"/>
          </a:p>
        </p:txBody>
      </p:sp>
      <p:sp>
        <p:nvSpPr>
          <p:cNvPr id="5" name="Text Placeholder 4"/>
          <p:cNvSpPr>
            <a:spLocks noGrp="1"/>
          </p:cNvSpPr>
          <p:nvPr>
            <p:ph type="body" idx="1"/>
          </p:nvPr>
        </p:nvSpPr>
        <p:spPr/>
        <p:txBody>
          <a:bodyPr>
            <a:normAutofit/>
          </a:bodyPr>
          <a:lstStyle/>
          <a:p>
            <a:r>
              <a:rPr lang="en-US" sz="2800" dirty="0" smtClean="0"/>
              <a:t>But need end-to-end planning</a:t>
            </a:r>
            <a:endParaRPr lang="en-US" sz="28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130" name="Picture 2" descr="Picture 21"/>
          <p:cNvPicPr>
            <a:picLocks noGrp="1" noChangeAspect="1" noChangeArrowheads="1"/>
          </p:cNvPicPr>
          <p:nvPr>
            <p:ph/>
          </p:nvPr>
        </p:nvPicPr>
        <p:blipFill>
          <a:blip r:embed="rId3"/>
          <a:srcRect l="-5498" r="-5498"/>
          <a:stretch>
            <a:fillRect/>
          </a:stretch>
        </p:blipFill>
        <p:spPr>
          <a:ln w="57150" cap="flat">
            <a:solidFill>
              <a:srgbClr val="000080"/>
            </a:solidFill>
          </a:ln>
        </p:spPr>
      </p:pic>
      <p:sp>
        <p:nvSpPr>
          <p:cNvPr id="48131" name="Footer Placeholder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charset="0"/>
              <a:buNone/>
            </a:pPr>
            <a:endParaRPr lang="en-US" smtClean="0">
              <a:latin typeface="Arial" charset="0"/>
              <a:ea typeface="Arial" charset="0"/>
              <a:cs typeface="Arial" charset="0"/>
            </a:endParaRPr>
          </a:p>
        </p:txBody>
      </p:sp>
      <p:sp>
        <p:nvSpPr>
          <p:cNvPr id="48132"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a:buFont typeface="Arial" charset="0"/>
              <a:buNone/>
            </a:pPr>
            <a:fld id="{03DE1CF9-4353-0147-B742-41D9CFA922D6}" type="slidenum">
              <a:rPr lang="he-IL" smtClean="0">
                <a:latin typeface="Arial" charset="0"/>
                <a:ea typeface="Arial" charset="0"/>
                <a:cs typeface="Arial" charset="0"/>
              </a:rPr>
              <a:pPr>
                <a:buFont typeface="Arial" charset="0"/>
                <a:buNone/>
              </a:pPr>
              <a:t>8</a:t>
            </a:fld>
            <a:endParaRPr lang="en-GB">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Footer Placeholder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charset="0"/>
              <a:buNone/>
            </a:pPr>
            <a:endParaRPr lang="en-US" smtClean="0">
              <a:latin typeface="Arial" charset="0"/>
              <a:ea typeface="Arial" charset="0"/>
              <a:cs typeface="Arial" charset="0"/>
            </a:endParaRPr>
          </a:p>
        </p:txBody>
      </p:sp>
      <p:sp>
        <p:nvSpPr>
          <p:cNvPr id="5" name="Slide Number Placeholder 5"/>
          <p:cNvSpPr>
            <a:spLocks noGrp="1"/>
          </p:cNvSpPr>
          <p:nvPr>
            <p:ph type="sldNum" sz="quarter" idx="12"/>
          </p:nvPr>
        </p:nvSpPr>
        <p:spPr/>
        <p:txBody>
          <a:bodyPr>
            <a:normAutofit/>
          </a:bodyPr>
          <a:lstStyle/>
          <a:p>
            <a:pPr>
              <a:defRPr/>
            </a:pPr>
            <a:fld id="{D2AB521C-2AD2-3948-9F54-A3FFF92C3BB8}" type="slidenum">
              <a:rPr lang="en-US" smtClean="0"/>
              <a:pPr>
                <a:defRPr/>
              </a:pPr>
              <a:t>9</a:t>
            </a:fld>
            <a:endParaRPr lang="en-US" dirty="0"/>
          </a:p>
        </p:txBody>
      </p:sp>
      <p:pic>
        <p:nvPicPr>
          <p:cNvPr id="52228" name="Picture 5" descr="magtau"/>
          <p:cNvPicPr>
            <a:picLocks noChangeAspect="1" noChangeArrowheads="1"/>
          </p:cNvPicPr>
          <p:nvPr/>
        </p:nvPicPr>
        <p:blipFill>
          <a:blip r:embed="rId3"/>
          <a:srcRect/>
          <a:stretch>
            <a:fillRect/>
          </a:stretch>
        </p:blipFill>
        <p:spPr bwMode="auto">
          <a:xfrm rot="-5400000">
            <a:off x="1800225" y="-276225"/>
            <a:ext cx="5384800" cy="7308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451</TotalTime>
  <Words>861</Words>
  <Application>Microsoft Macintosh PowerPoint</Application>
  <PresentationFormat>On-screen Show (4:3)</PresentationFormat>
  <Paragraphs>111</Paragraphs>
  <Slides>49</Slides>
  <Notes>9</Notes>
  <HiddenSlides>1</HiddenSlides>
  <MMClips>1</MMClips>
  <ScaleCrop>false</ScaleCrop>
  <HeadingPairs>
    <vt:vector size="4" baseType="variant">
      <vt:variant>
        <vt:lpstr>Design Template</vt:lpstr>
      </vt:variant>
      <vt:variant>
        <vt:i4>1</vt:i4>
      </vt:variant>
      <vt:variant>
        <vt:lpstr>Slide Titles</vt:lpstr>
      </vt:variant>
      <vt:variant>
        <vt:i4>49</vt:i4>
      </vt:variant>
    </vt:vector>
  </HeadingPairs>
  <TitlesOfParts>
    <vt:vector size="50" baseType="lpstr">
      <vt:lpstr>Office Theme</vt:lpstr>
      <vt:lpstr>The (New) Phase Space of Optical Transients [Astronomy on the Cusp] [The Next Big Thing] </vt:lpstr>
      <vt:lpstr>Wide-field Astronomy</vt:lpstr>
      <vt:lpstr>Slide 3</vt:lpstr>
      <vt:lpstr>(From Today to LSST)</vt:lpstr>
      <vt:lpstr>A Sideways revolution</vt:lpstr>
      <vt:lpstr>CatCat</vt:lpstr>
      <vt:lpstr>Transients: The next big thing</vt:lpstr>
      <vt:lpstr>Slide 8</vt:lpstr>
      <vt:lpstr>Slide 9</vt:lpstr>
      <vt:lpstr>Frontier Fields</vt:lpstr>
      <vt:lpstr>Slide 11</vt:lpstr>
      <vt:lpstr>Slide 12</vt:lpstr>
      <vt:lpstr>Slide 13</vt:lpstr>
      <vt:lpstr>Slide 14</vt:lpstr>
      <vt:lpstr>Palomar Transient Factory (Focus: Transients) (END-to-end Planning) </vt:lpstr>
      <vt:lpstr>Slide 16</vt:lpstr>
      <vt:lpstr>Slide 17</vt:lpstr>
      <vt:lpstr>Slide 18</vt:lpstr>
      <vt:lpstr>Slide 19</vt:lpstr>
      <vt:lpstr>Slide 20</vt:lpstr>
      <vt:lpstr>Slide 21</vt:lpstr>
      <vt:lpstr>Slide 22</vt:lpstr>
      <vt:lpstr>Supernovae for Cosmography</vt:lpstr>
      <vt:lpstr>A new class of supernovae (Luminous SN of type Ic)</vt:lpstr>
      <vt:lpstr>Slide 25</vt:lpstr>
      <vt:lpstr>Slide 26</vt:lpstr>
      <vt:lpstr>Slide 27</vt:lpstr>
      <vt:lpstr>PTF11agg (Orphan afterglow or dirty fireball)</vt:lpstr>
      <vt:lpstr>PTF11kly: Nearest, youngest Ia</vt:lpstr>
      <vt:lpstr>PTF11kly: Young!</vt:lpstr>
      <vt:lpstr>Slide 31</vt:lpstr>
      <vt:lpstr>What next?</vt:lpstr>
      <vt:lpstr>Short timescale is terra incognito</vt:lpstr>
      <vt:lpstr>Slide 34</vt:lpstr>
      <vt:lpstr>A 40-square degree imager (PTF-2)</vt:lpstr>
      <vt:lpstr>I. Transient Classification</vt:lpstr>
      <vt:lpstr>Low Resolution is adequate for typing</vt:lpstr>
      <vt:lpstr>The SED Machine</vt:lpstr>
      <vt:lpstr>High Throughput</vt:lpstr>
      <vt:lpstr>II. Photometric Engine</vt:lpstr>
      <vt:lpstr>(AO+)Photometric Machine</vt:lpstr>
      <vt:lpstr>III.A Dedicated UV satellite (Less is More) </vt:lpstr>
      <vt:lpstr>Dedicated UV minisatellite</vt:lpstr>
      <vt:lpstr>Short timescale is terra incognito</vt:lpstr>
      <vt:lpstr>Food for some thought</vt:lpstr>
      <vt:lpstr>Ancient (Impressive)</vt:lpstr>
      <vt:lpstr>Cathedrals </vt:lpstr>
      <vt:lpstr>Inverted (Pretty)</vt:lpstr>
      <vt:lpstr>Inverted (Exciting)</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Shock &amp; Awe: No Transient Left Behind</dc:title>
  <dc:creator>S Kulkarni</dc:creator>
  <cp:lastModifiedBy>S Kulkarni</cp:lastModifiedBy>
  <cp:revision>10</cp:revision>
  <dcterms:created xsi:type="dcterms:W3CDTF">2011-09-01T08:33:51Z</dcterms:created>
  <dcterms:modified xsi:type="dcterms:W3CDTF">2011-09-01T08:33:54Z</dcterms:modified>
</cp:coreProperties>
</file>