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sldIdLst>
    <p:sldId id="288" r:id="rId2"/>
    <p:sldId id="276" r:id="rId3"/>
    <p:sldId id="287" r:id="rId4"/>
    <p:sldId id="280" r:id="rId5"/>
    <p:sldId id="282" r:id="rId6"/>
    <p:sldId id="260" r:id="rId7"/>
    <p:sldId id="259" r:id="rId8"/>
    <p:sldId id="301" r:id="rId9"/>
    <p:sldId id="279" r:id="rId10"/>
    <p:sldId id="261" r:id="rId11"/>
    <p:sldId id="262" r:id="rId12"/>
    <p:sldId id="298" r:id="rId13"/>
    <p:sldId id="300" r:id="rId14"/>
    <p:sldId id="308" r:id="rId15"/>
    <p:sldId id="303" r:id="rId16"/>
    <p:sldId id="304" r:id="rId17"/>
    <p:sldId id="305" r:id="rId18"/>
    <p:sldId id="306" r:id="rId19"/>
    <p:sldId id="307" r:id="rId20"/>
    <p:sldId id="302" r:id="rId21"/>
    <p:sldId id="286" r:id="rId22"/>
    <p:sldId id="269" r:id="rId23"/>
    <p:sldId id="268" r:id="rId24"/>
    <p:sldId id="296" r:id="rId25"/>
    <p:sldId id="297" r:id="rId26"/>
    <p:sldId id="292" r:id="rId27"/>
    <p:sldId id="293" r:id="rId28"/>
    <p:sldId id="294" r:id="rId29"/>
    <p:sldId id="295" r:id="rId30"/>
    <p:sldId id="291" r:id="rId31"/>
    <p:sldId id="275" r:id="rId32"/>
    <p:sldId id="309" r:id="rId33"/>
    <p:sldId id="27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C9C9AB"/>
    <a:srgbClr val="93927E"/>
    <a:srgbClr val="A2A08C"/>
    <a:srgbClr val="CCCAAE"/>
    <a:srgbClr val="C3C2A8"/>
    <a:srgbClr val="35B547"/>
    <a:srgbClr val="E76F39"/>
    <a:srgbClr val="C95EE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6654" autoAdjust="0"/>
  </p:normalViewPr>
  <p:slideViewPr>
    <p:cSldViewPr snapToGrid="0" snapToObjects="1">
      <p:cViewPr varScale="1">
        <p:scale>
          <a:sx n="134" d="100"/>
          <a:sy n="134" d="100"/>
        </p:scale>
        <p:origin x="-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Users:gbd:Desktop:WEAVE:transmission%20%20f(lambda)%20-%20GBD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overall performance of WEAVE for R=5000</a:t>
            </a:r>
            <a:r>
              <a:rPr lang="en-US" baseline="0"/>
              <a:t> </a:t>
            </a:r>
            <a:r>
              <a:rPr lang="en-US"/>
              <a:t>mode, including telescope</a:t>
            </a:r>
          </a:p>
        </c:rich>
      </c:tx>
      <c:layout>
        <c:manualLayout>
          <c:xMode val="edge"/>
          <c:yMode val="edge"/>
          <c:x val="0.23011388976378"/>
          <c:y val="0.0328467153284671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73929700787402"/>
          <c:y val="0.167883286472866"/>
          <c:w val="0.794821417322835"/>
          <c:h val="0.609489338467728"/>
        </c:manualLayout>
      </c:layout>
      <c:scatterChart>
        <c:scatterStyle val="smoothMarker"/>
        <c:ser>
          <c:idx val="0"/>
          <c:order val="0"/>
          <c:tx>
            <c:strRef>
              <c:f>'MR or HR'!$F$40</c:f>
              <c:strCache>
                <c:ptCount val="1"/>
                <c:pt idx="0">
                  <c:v>TOTAL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'MR or HR'!$A$41:$A$57</c:f>
              <c:numCache>
                <c:formatCode>General</c:formatCode>
                <c:ptCount val="17"/>
                <c:pt idx="0">
                  <c:v>310.0</c:v>
                </c:pt>
                <c:pt idx="1">
                  <c:v>330.0</c:v>
                </c:pt>
                <c:pt idx="2">
                  <c:v>350.0</c:v>
                </c:pt>
                <c:pt idx="3">
                  <c:v>370.0</c:v>
                </c:pt>
                <c:pt idx="4">
                  <c:v>400.0</c:v>
                </c:pt>
                <c:pt idx="5">
                  <c:v>450.0</c:v>
                </c:pt>
                <c:pt idx="6">
                  <c:v>500.0</c:v>
                </c:pt>
                <c:pt idx="7">
                  <c:v>550.0</c:v>
                </c:pt>
                <c:pt idx="8">
                  <c:v>600.0</c:v>
                </c:pt>
                <c:pt idx="9">
                  <c:v>650.0</c:v>
                </c:pt>
                <c:pt idx="10">
                  <c:v>700.0</c:v>
                </c:pt>
                <c:pt idx="11">
                  <c:v>750.0</c:v>
                </c:pt>
                <c:pt idx="12">
                  <c:v>800.0</c:v>
                </c:pt>
                <c:pt idx="13">
                  <c:v>850.0</c:v>
                </c:pt>
                <c:pt idx="14">
                  <c:v>900.0</c:v>
                </c:pt>
                <c:pt idx="15">
                  <c:v>950.0</c:v>
                </c:pt>
                <c:pt idx="16">
                  <c:v>1000.0</c:v>
                </c:pt>
              </c:numCache>
            </c:numRef>
          </c:xVal>
          <c:yVal>
            <c:numRef>
              <c:f>'MR or HR'!$F$41:$F$57</c:f>
              <c:numCache>
                <c:formatCode>0.00%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0.128666664749161</c:v>
                </c:pt>
                <c:pt idx="4">
                  <c:v>0.203265729242472</c:v>
                </c:pt>
                <c:pt idx="5">
                  <c:v>0.251871854178866</c:v>
                </c:pt>
                <c:pt idx="6">
                  <c:v>0.230147130872964</c:v>
                </c:pt>
                <c:pt idx="7">
                  <c:v>0.177444061608017</c:v>
                </c:pt>
                <c:pt idx="8">
                  <c:v>0.178929946957986</c:v>
                </c:pt>
                <c:pt idx="9">
                  <c:v>0.224626601135754</c:v>
                </c:pt>
                <c:pt idx="10">
                  <c:v>0.260192776861262</c:v>
                </c:pt>
                <c:pt idx="11">
                  <c:v>0.287277517598051</c:v>
                </c:pt>
                <c:pt idx="12">
                  <c:v>0.284935025693762</c:v>
                </c:pt>
                <c:pt idx="13">
                  <c:v>0.25120352326825</c:v>
                </c:pt>
                <c:pt idx="14">
                  <c:v>0.194827367995735</c:v>
                </c:pt>
                <c:pt idx="15">
                  <c:v>0.167236027259789</c:v>
                </c:pt>
                <c:pt idx="16">
                  <c:v>0.133793180871133</c:v>
                </c:pt>
              </c:numCache>
            </c:numRef>
          </c:yVal>
          <c:smooth val="1"/>
        </c:ser>
        <c:axId val="698866440"/>
        <c:axId val="698790584"/>
      </c:scatterChart>
      <c:valAx>
        <c:axId val="698866440"/>
        <c:scaling>
          <c:orientation val="minMax"/>
          <c:max val="1000.0"/>
          <c:min val="370.0"/>
        </c:scaling>
        <c:axPos val="b"/>
        <c:title>
          <c:tx>
            <c:rich>
              <a:bodyPr/>
              <a:lstStyle/>
              <a:p>
                <a:pPr>
                  <a:defRPr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wavelength (nm)</a:t>
                </a:r>
              </a:p>
            </c:rich>
          </c:tx>
          <c:layout>
            <c:manualLayout>
              <c:xMode val="edge"/>
              <c:yMode val="edge"/>
              <c:x val="0.480114141732283"/>
              <c:y val="0.90146014138743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8790584"/>
        <c:crosses val="autoZero"/>
        <c:crossBetween val="midCat"/>
      </c:valAx>
      <c:valAx>
        <c:axId val="698790584"/>
        <c:scaling>
          <c:orientation val="minMax"/>
          <c:min val="0.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transmission</a:t>
                </a:r>
              </a:p>
            </c:rich>
          </c:tx>
          <c:layout>
            <c:manualLayout>
              <c:xMode val="edge"/>
              <c:yMode val="edge"/>
              <c:x val="0.0456658897637795"/>
              <c:y val="0.386861601241451"/>
            </c:manualLayout>
          </c:layout>
          <c:spPr>
            <a:noFill/>
            <a:ln w="25400">
              <a:noFill/>
            </a:ln>
          </c:spPr>
        </c:title>
        <c:numFmt formatCode="0.0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8866440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5ABF7-1563-FB47-B803-411403D082A9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AFD4E-9455-C24E-8C3B-08897717B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 detailed?  (I</a:t>
            </a:r>
            <a:r>
              <a:rPr lang="en-US" baseline="0" dirty="0" smtClean="0"/>
              <a:t> think it’s fine, but…)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</a:t>
            </a:r>
            <a:r>
              <a:rPr lang="en-US" baseline="0" dirty="0" smtClean="0"/>
              <a:t> what an IFU is…? Extra picture?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>
              <a:latin typeface="Comic Sans MS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 detailed?  (I</a:t>
            </a:r>
            <a:r>
              <a:rPr lang="en-US" baseline="0" dirty="0" smtClean="0"/>
              <a:t> think it’s fine, but…)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AFD4E-9455-C24E-8C3B-08897717B3F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4912-BBE2-1941-8A1A-A19E507147FC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0FD1-8377-8B42-80A9-77648505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hyperlink" Target="http://www.ing.iac.es/weave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image" Target="../media/image24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2.png"/><Relationship Id="rId5" Type="http://schemas.openxmlformats.org/officeDocument/2006/relationships/oleObject" Target="Users:gbd:Documents:WFMOS:Wholething:GA_WFMOS_Concept_Study_v8.doc!OLE_LINK1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0266" y="1990339"/>
            <a:ext cx="5399701" cy="2274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WEAVE               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800" dirty="0" err="1" smtClean="0"/>
              <a:t>Fibre</a:t>
            </a:r>
            <a:r>
              <a:rPr lang="en-US" sz="2800" dirty="0" smtClean="0"/>
              <a:t>-</a:t>
            </a:r>
            <a:r>
              <a:rPr lang="en-US" sz="2800" dirty="0" smtClean="0"/>
              <a:t>MOS</a:t>
            </a:r>
            <a:r>
              <a:rPr lang="en-US" sz="2800" dirty="0" smtClean="0"/>
              <a:t> </a:t>
            </a:r>
            <a:r>
              <a:rPr lang="en-US" sz="2800" dirty="0" smtClean="0"/>
              <a:t>spectroscopy for the next decade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2136" y="5244443"/>
            <a:ext cx="2240898" cy="772650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 smtClean="0"/>
              <a:t>Gavin Dalton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(</a:t>
            </a:r>
            <a:r>
              <a:rPr lang="en-US" sz="1800" dirty="0" err="1" smtClean="0"/>
              <a:t>RALSpace</a:t>
            </a:r>
            <a:r>
              <a:rPr lang="en-US" sz="1800" dirty="0" smtClean="0"/>
              <a:t> &amp; Oxford</a:t>
            </a:r>
            <a:r>
              <a:rPr lang="en-US" sz="1800" dirty="0" smtClean="0"/>
              <a:t>) </a:t>
            </a:r>
            <a:endParaRPr lang="en-US" sz="1800" dirty="0" smtClean="0"/>
          </a:p>
          <a:p>
            <a:r>
              <a:rPr lang="en-US" sz="1800" dirty="0" smtClean="0"/>
              <a:t>Feeding the Giants 31/</a:t>
            </a:r>
            <a:r>
              <a:rPr lang="en-US" sz="1800" dirty="0" smtClean="0"/>
              <a:t>8</a:t>
            </a:r>
            <a:r>
              <a:rPr lang="en-US" sz="1800" dirty="0" smtClean="0"/>
              <a:t>/</a:t>
            </a:r>
            <a:r>
              <a:rPr lang="en-US" sz="1800" dirty="0" smtClean="0"/>
              <a:t>2011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4" name="Picture 3" descr="whtsky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28" y="5150"/>
            <a:ext cx="2858072" cy="3336489"/>
          </a:xfrm>
          <a:prstGeom prst="rect">
            <a:avLst/>
          </a:prstGeom>
        </p:spPr>
      </p:pic>
      <p:pic>
        <p:nvPicPr>
          <p:cNvPr id="7" name="Picture 6" descr="WEAVE logo 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150"/>
            <a:ext cx="2319867" cy="2133321"/>
          </a:xfrm>
          <a:prstGeom prst="rect">
            <a:avLst/>
          </a:prstGeom>
          <a:noFill/>
        </p:spPr>
      </p:pic>
      <p:sp>
        <p:nvSpPr>
          <p:cNvPr id="13" name="TextBox 12">
            <a:hlinkClick r:id="rId5"/>
          </p:cNvPr>
          <p:cNvSpPr txBox="1"/>
          <p:nvPr/>
        </p:nvSpPr>
        <p:spPr>
          <a:xfrm>
            <a:off x="3184130" y="6144785"/>
            <a:ext cx="291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http://</a:t>
            </a:r>
            <a:r>
              <a:rPr lang="en-US" dirty="0" err="1" smtClean="0">
                <a:solidFill>
                  <a:schemeClr val="tx2"/>
                </a:solidFill>
              </a:rPr>
              <a:t>www.ing.iac.es</a:t>
            </a:r>
            <a:r>
              <a:rPr lang="en-US" dirty="0" smtClean="0">
                <a:solidFill>
                  <a:schemeClr val="tx2"/>
                </a:solidFill>
              </a:rPr>
              <a:t>/weave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8" descr="RALSpace_logo_rgb_150d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635" y="6165225"/>
            <a:ext cx="2214232" cy="6887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14" descr="Oxford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5835717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1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Chemical</a:t>
            </a:r>
            <a:r>
              <a:rPr lang="en-US" dirty="0" smtClean="0"/>
              <a:t> </a:t>
            </a:r>
            <a:r>
              <a:rPr lang="en-US" dirty="0" err="1" smtClean="0"/>
              <a:t>Labelling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5794"/>
            <a:ext cx="8229600" cy="5320370"/>
          </a:xfrm>
        </p:spPr>
        <p:txBody>
          <a:bodyPr/>
          <a:lstStyle/>
          <a:p>
            <a:pPr lvl="1">
              <a:buNone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Formation history uniquely identified by relative abundances of 7 key groups of elements:</a:t>
            </a:r>
          </a:p>
          <a:p>
            <a:pPr lvl="1">
              <a:buNone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8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1">
              <a:buFont typeface="+mj-lt"/>
              <a:buAutoNum type="arabicPeriod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Light elements (Na, Al) </a:t>
            </a:r>
            <a:endParaRPr lang="en-GB" sz="1800" dirty="0" smtClean="0">
              <a:latin typeface="Times New Roman"/>
              <a:ea typeface="Times"/>
              <a:cs typeface="Times New Roman"/>
            </a:endParaRPr>
          </a:p>
          <a:p>
            <a:pPr lvl="1">
              <a:buFont typeface="+mj-lt"/>
              <a:buAutoNum type="arabicPeriod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Mg</a:t>
            </a:r>
            <a:endParaRPr lang="en-GB" sz="1800" dirty="0" smtClean="0">
              <a:latin typeface="Times New Roman"/>
              <a:ea typeface="Times"/>
              <a:cs typeface="Times New Roman"/>
            </a:endParaRPr>
          </a:p>
          <a:p>
            <a:pPr lvl="1">
              <a:buFont typeface="+mj-lt"/>
              <a:buAutoNum type="arabicPeriod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Other alpha-elements (O, Si, Ca, Ti)</a:t>
            </a:r>
            <a:endParaRPr lang="en-GB" sz="1800" dirty="0" smtClean="0">
              <a:latin typeface="Times New Roman"/>
              <a:ea typeface="Times"/>
              <a:cs typeface="Times New Roman"/>
            </a:endParaRPr>
          </a:p>
          <a:p>
            <a:pPr lvl="1">
              <a:buFont typeface="+mj-lt"/>
              <a:buAutoNum type="arabicPeriod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Fe-peak elements (Fe, Sc, V, Cr, Ni, 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Mn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Co, Cu, Zn) </a:t>
            </a:r>
            <a:endParaRPr lang="en-GB" sz="1800" dirty="0" smtClean="0">
              <a:latin typeface="Times New Roman"/>
              <a:ea typeface="Times"/>
              <a:cs typeface="Times New Roman"/>
            </a:endParaRPr>
          </a:p>
          <a:p>
            <a:pPr lvl="1">
              <a:buFont typeface="+mj-lt"/>
              <a:buAutoNum type="arabicPeriod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Light 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-process elements (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Y, 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Zr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Mo)</a:t>
            </a:r>
            <a:endParaRPr lang="en-GB" sz="1800" dirty="0" smtClean="0">
              <a:latin typeface="Times New Roman"/>
              <a:ea typeface="Times"/>
              <a:cs typeface="Times New Roman"/>
            </a:endParaRPr>
          </a:p>
          <a:p>
            <a:pPr lvl="1">
              <a:buFont typeface="+mj-lt"/>
              <a:buAutoNum type="arabicPeriod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Heavy 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-process elements (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Ce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Nd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La)</a:t>
            </a:r>
            <a:endParaRPr lang="en-GB" sz="1800" dirty="0" smtClean="0">
              <a:latin typeface="Times New Roman"/>
              <a:ea typeface="Times"/>
              <a:cs typeface="Times New Roman"/>
            </a:endParaRPr>
          </a:p>
          <a:p>
            <a:pPr lvl="1">
              <a:buFont typeface="+mj-lt"/>
              <a:buAutoNum type="arabicPeriod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-process elements (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Eu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</a:p>
          <a:p>
            <a:pPr lvl="1">
              <a:buNone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8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1">
              <a:buNone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Red band: 600Å including OI/Hα regions (6280-6780)</a:t>
            </a:r>
          </a:p>
          <a:p>
            <a:pPr lvl="1">
              <a:buNone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Blue band: 250Å covering the Mg-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region (5015-5268)</a:t>
            </a:r>
          </a:p>
          <a:p>
            <a:pPr lvl="1">
              <a:buNone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8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1">
              <a:buNone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N.B. Red band alone will sample all 7 groups.</a:t>
            </a:r>
          </a:p>
          <a:p>
            <a:pPr lvl="1">
              <a:buNone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GB" sz="1800" dirty="0" smtClean="0">
              <a:latin typeface="Times New Roman"/>
              <a:ea typeface="Times"/>
              <a:cs typeface="Times New Roman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63647" cy="577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Resolution Requirements</a:t>
            </a:r>
            <a:endParaRPr lang="en-US" dirty="0"/>
          </a:p>
        </p:txBody>
      </p:sp>
      <p:pic>
        <p:nvPicPr>
          <p:cNvPr id="6" name="Content Placeholder 5" descr="Arcturu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3173" r="-23173"/>
          <a:stretch>
            <a:fillRect/>
          </a:stretch>
        </p:blipFill>
        <p:spPr>
          <a:xfrm>
            <a:off x="4114800" y="851704"/>
            <a:ext cx="5794411" cy="3186703"/>
          </a:xfrm>
        </p:spPr>
      </p:pic>
      <p:pic>
        <p:nvPicPr>
          <p:cNvPr id="7" name="Content Placeholder 5" descr="Arcturu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254" y="3796572"/>
            <a:ext cx="3947313" cy="306142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397354" y="4960579"/>
            <a:ext cx="3580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97354" y="2113207"/>
            <a:ext cx="3580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8354" y="1269908"/>
            <a:ext cx="46532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Bland-Hawthorn &amp; Freeman (2004)</a:t>
            </a:r>
          </a:p>
          <a:p>
            <a:endParaRPr lang="en-US" dirty="0" smtClean="0"/>
          </a:p>
          <a:p>
            <a:r>
              <a:rPr lang="en-US" dirty="0" smtClean="0"/>
              <a:t>Resolving power required to measure </a:t>
            </a:r>
            <a:r>
              <a:rPr lang="en-US" dirty="0" err="1" smtClean="0"/>
              <a:t>metallicities</a:t>
            </a:r>
            <a:r>
              <a:rPr lang="en-US" dirty="0" smtClean="0"/>
              <a:t> for fractions of the total population at different wavelengths.</a:t>
            </a:r>
          </a:p>
          <a:p>
            <a:r>
              <a:rPr lang="en-US" dirty="0" smtClean="0"/>
              <a:t>-More confusion in the blue</a:t>
            </a:r>
          </a:p>
          <a:p>
            <a:r>
              <a:rPr lang="en-US" dirty="0" smtClean="0"/>
              <a:t>-More confusion in higher [Fe/H] stars</a:t>
            </a:r>
          </a:p>
          <a:p>
            <a:endParaRPr lang="en-US" dirty="0" smtClean="0"/>
          </a:p>
          <a:p>
            <a:r>
              <a:rPr lang="en-US" dirty="0" smtClean="0"/>
              <a:t>At R=20000 we should be able to measure 65% of the lines in the Mg-</a:t>
            </a:r>
            <a:r>
              <a:rPr lang="en-US" dirty="0" err="1" smtClean="0"/>
              <a:t>b</a:t>
            </a:r>
            <a:r>
              <a:rPr lang="en-US" dirty="0" smtClean="0"/>
              <a:t> region for solar-type stars, rising to 80% for the halo giants.</a:t>
            </a: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3"/>
          <a:srcRect l="3130"/>
          <a:stretch>
            <a:fillRect/>
          </a:stretch>
        </p:blipFill>
        <p:spPr bwMode="auto">
          <a:xfrm>
            <a:off x="1" y="3154364"/>
            <a:ext cx="458079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hercules-aqui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9877" y="0"/>
            <a:ext cx="3789485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7114443" y="2276475"/>
            <a:ext cx="19423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nl-NL" sz="1600"/>
              <a:t>Belokurov et al. 2007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0" y="0"/>
            <a:ext cx="44386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u="sng"/>
              <a:t>Outer halo</a:t>
            </a:r>
            <a:r>
              <a:rPr lang="en-US" sz="2000"/>
              <a:t>:</a:t>
            </a:r>
          </a:p>
          <a:p>
            <a:pPr algn="l">
              <a:buFontTx/>
              <a:buChar char="•"/>
            </a:pPr>
            <a:r>
              <a:rPr lang="en-US" sz="2000"/>
              <a:t>Clear evidence of substructure</a:t>
            </a:r>
          </a:p>
          <a:p>
            <a:pPr algn="l">
              <a:buFontTx/>
              <a:buChar char="•"/>
            </a:pPr>
            <a:r>
              <a:rPr lang="en-US" sz="2000"/>
              <a:t>Limited to high-surface brightness features (progenitors/time of events)</a:t>
            </a:r>
          </a:p>
          <a:p>
            <a:pPr algn="l"/>
            <a:endParaRPr lang="en-US" sz="2000"/>
          </a:p>
          <a:p>
            <a:pPr algn="l"/>
            <a:endParaRPr lang="en-US" sz="2000"/>
          </a:p>
          <a:p>
            <a:pPr algn="l"/>
            <a:endParaRPr lang="en-GB"/>
          </a:p>
        </p:txBody>
      </p:sp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/>
          <a:srcRect l="2792"/>
          <a:stretch>
            <a:fillRect/>
          </a:stretch>
        </p:blipFill>
        <p:spPr bwMode="auto">
          <a:xfrm>
            <a:off x="2045677" y="2565401"/>
            <a:ext cx="464233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6699738" y="4437063"/>
            <a:ext cx="14809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Font et al. 2006</a:t>
            </a:r>
            <a:endParaRPr lang="en-GB" sz="1600"/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0" y="2133601"/>
            <a:ext cx="4226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u="sng">
                <a:solidFill>
                  <a:srgbClr val="0000FF"/>
                </a:solidFill>
              </a:rPr>
              <a:t>Abundance substructure also expected</a:t>
            </a:r>
            <a:endParaRPr lang="en-GB" sz="2000" u="sng">
              <a:solidFill>
                <a:srgbClr val="0000FF"/>
              </a:solidFill>
            </a:endParaRPr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148004" y="5805488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nl-NL" sz="2000"/>
              <a:t>Characterize the properties of the building blocks of the halo</a:t>
            </a:r>
          </a:p>
          <a:p>
            <a:pPr algn="l"/>
            <a:r>
              <a:rPr lang="nl-NL" sz="1800"/>
              <a:t>500 streams -&gt; 100*/stream -&gt; 5x10</a:t>
            </a:r>
            <a:r>
              <a:rPr lang="nl-NL" sz="1800" baseline="30000"/>
              <a:t>4</a:t>
            </a:r>
            <a:r>
              <a:rPr lang="nl-NL" sz="1800"/>
              <a:t> stars, wide-field (2-3 deg</a:t>
            </a:r>
            <a:r>
              <a:rPr lang="nl-NL" sz="1800" baseline="30000"/>
              <a:t>2</a:t>
            </a:r>
            <a:r>
              <a:rPr lang="nl-NL" sz="1800"/>
              <a:t>) 100 multiplex, </a:t>
            </a:r>
          </a:p>
          <a:p>
            <a:pPr algn="l"/>
            <a:r>
              <a:rPr lang="nl-NL" sz="1800"/>
              <a:t>V ~ 17 for a survey of 2000 deg</a:t>
            </a:r>
            <a:r>
              <a:rPr lang="nl-NL" sz="1800" baseline="30000"/>
              <a:t>2</a:t>
            </a:r>
            <a:r>
              <a:rPr lang="nl-NL" sz="1800"/>
              <a:t> (V ~ 15 for 10000 deg</a:t>
            </a:r>
            <a:r>
              <a:rPr lang="nl-NL" sz="1800" baseline="30000"/>
              <a:t>2</a:t>
            </a:r>
            <a:r>
              <a:rPr lang="nl-NL" sz="1800"/>
              <a:t>); HR ~ 20,000</a:t>
            </a:r>
          </a:p>
        </p:txBody>
      </p:sp>
      <p:sp>
        <p:nvSpPr>
          <p:cNvPr id="16394" name="Rectangle 14"/>
          <p:cNvSpPr>
            <a:spLocks noChangeArrowheads="1"/>
          </p:cNvSpPr>
          <p:nvPr/>
        </p:nvSpPr>
        <p:spPr bwMode="auto">
          <a:xfrm>
            <a:off x="131885" y="5734051"/>
            <a:ext cx="8028843" cy="1052513"/>
          </a:xfrm>
          <a:prstGeom prst="rect">
            <a:avLst/>
          </a:prstGeom>
          <a:solidFill>
            <a:schemeClr val="accent1">
              <a:alpha val="2196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662"/>
            <a:ext cx="7868539" cy="537133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1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Resolution Strategy?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458" y="1131216"/>
            <a:ext cx="667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the GYES concept study… (</a:t>
            </a:r>
            <a:r>
              <a:rPr lang="en-US" dirty="0" err="1" smtClean="0"/>
              <a:t>Bonifacio</a:t>
            </a:r>
            <a:r>
              <a:rPr lang="en-US" dirty="0" smtClean="0"/>
              <a:t> et al.)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Cosmological Survey</a:t>
            </a:r>
            <a:endParaRPr lang="en-US" sz="3200" dirty="0"/>
          </a:p>
        </p:txBody>
      </p:sp>
      <p:pic>
        <p:nvPicPr>
          <p:cNvPr id="7" name="Picture 6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3892" y="145394"/>
            <a:ext cx="4644343" cy="264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989040"/>
            <a:ext cx="4343634" cy="340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9" name="Picture 6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3919" y="2962535"/>
            <a:ext cx="3122362" cy="351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52048" y="707735"/>
            <a:ext cx="392612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Baryonic Acoustic Oscillations:</a:t>
            </a:r>
          </a:p>
          <a:p>
            <a:r>
              <a:rPr lang="en-US" dirty="0" smtClean="0"/>
              <a:t>Imprint of horizon scale at recombination due to the imprint of sound waves on the matter distribution.</a:t>
            </a:r>
          </a:p>
          <a:p>
            <a:r>
              <a:rPr lang="en-US" dirty="0" smtClean="0"/>
              <a:t>Evolution of this scale as </a:t>
            </a:r>
            <a:r>
              <a:rPr lang="en-US" dirty="0" err="1" smtClean="0"/>
              <a:t>f(z</a:t>
            </a:r>
            <a:r>
              <a:rPr lang="en-US" dirty="0" smtClean="0"/>
              <a:t>) gives information on Dark Energy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FAR-chilbol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091" y="181422"/>
            <a:ext cx="4415909" cy="2483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2"/>
            <a:ext cx="8229600" cy="503511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Cosmological Survey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898" y="2665370"/>
            <a:ext cx="8827004" cy="3863211"/>
          </a:xfrm>
          <a:solidFill>
            <a:schemeClr val="bg1">
              <a:alpha val="36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Select galaxies from LOFAR continuum surveys 30,60,120 &amp; 200MHz (0.1mJy)</a:t>
            </a:r>
          </a:p>
          <a:p>
            <a:pPr lvl="1"/>
            <a:r>
              <a:rPr lang="en-US" sz="2400" dirty="0" smtClean="0"/>
              <a:t>~10000 deg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radio continuum detections (no </a:t>
            </a:r>
            <a:r>
              <a:rPr lang="en-US" sz="2400" dirty="0" err="1" smtClean="0"/>
              <a:t>redshifts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~10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targets, </a:t>
            </a:r>
            <a:r>
              <a:rPr lang="en-US" sz="2400" dirty="0" err="1" smtClean="0"/>
              <a:t>z</a:t>
            </a:r>
            <a:r>
              <a:rPr lang="en-US" sz="2400" dirty="0" smtClean="0"/>
              <a:t>&lt;1.3 (H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cs typeface="Symbol" charset="2"/>
              </a:rPr>
              <a:t>/OII) &amp; </a:t>
            </a:r>
            <a:r>
              <a:rPr lang="en-US" sz="2400" dirty="0" err="1" smtClean="0">
                <a:cs typeface="Symbol" charset="2"/>
              </a:rPr>
              <a:t>z</a:t>
            </a:r>
            <a:r>
              <a:rPr lang="en-US" sz="2400" dirty="0" smtClean="0">
                <a:cs typeface="Symbol" charset="2"/>
              </a:rPr>
              <a:t>&gt;2.3 (</a:t>
            </a:r>
            <a:r>
              <a:rPr lang="en-US" sz="2400" dirty="0" err="1" smtClean="0">
                <a:cs typeface="Symbol" charset="2"/>
              </a:rPr>
              <a:t>Ly</a:t>
            </a:r>
            <a:r>
              <a:rPr lang="en-US" sz="2400" dirty="0" err="1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cs typeface="Symbol" charset="2"/>
              </a:rPr>
              <a:t>)</a:t>
            </a:r>
            <a:endParaRPr lang="en-US" sz="2400" dirty="0" smtClean="0"/>
          </a:p>
          <a:p>
            <a:pPr lvl="1"/>
            <a:r>
              <a:rPr lang="en-US" sz="2400" dirty="0" smtClean="0">
                <a:cs typeface="Symbol" charset="2"/>
              </a:rPr>
              <a:t>Strongly biased towards star forming galaxies…                 &gt;10M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400" dirty="0" smtClean="0">
                <a:cs typeface="Symbol" charset="2"/>
              </a:rPr>
              <a:t>/year at </a:t>
            </a:r>
            <a:r>
              <a:rPr lang="en-US" sz="2400" dirty="0" err="1" smtClean="0">
                <a:cs typeface="Symbol" charset="2"/>
              </a:rPr>
              <a:t>z</a:t>
            </a:r>
            <a:r>
              <a:rPr lang="en-US" sz="2400" dirty="0" smtClean="0">
                <a:cs typeface="Symbol" charset="2"/>
              </a:rPr>
              <a:t>=0.5, easily detectable with WEAVE</a:t>
            </a:r>
          </a:p>
          <a:p>
            <a:pPr lvl="1"/>
            <a:r>
              <a:rPr lang="en-US" sz="2400" dirty="0" smtClean="0">
                <a:cs typeface="Symbol" charset="2"/>
              </a:rPr>
              <a:t>BAO survey with high (</a:t>
            </a:r>
            <a:r>
              <a:rPr lang="en-US" sz="2400" dirty="0" smtClean="0">
                <a:cs typeface="Symbol" charset="2"/>
              </a:rPr>
              <a:t>&gt;90</a:t>
            </a:r>
            <a:r>
              <a:rPr lang="en-US" sz="2400" dirty="0" smtClean="0">
                <a:cs typeface="Symbol" charset="2"/>
              </a:rPr>
              <a:t>%) </a:t>
            </a:r>
            <a:r>
              <a:rPr lang="en-US" sz="2400" dirty="0" err="1" smtClean="0">
                <a:cs typeface="Symbol" charset="2"/>
              </a:rPr>
              <a:t>redshift</a:t>
            </a:r>
            <a:r>
              <a:rPr lang="en-US" sz="2400" dirty="0" smtClean="0">
                <a:cs typeface="Symbol" charset="2"/>
              </a:rPr>
              <a:t> success rate in ~800 nights (c.f. 30% success rate implied for FMOS surveys based on broad-band </a:t>
            </a:r>
            <a:r>
              <a:rPr lang="en-US" sz="2400" dirty="0" err="1" smtClean="0">
                <a:cs typeface="Symbol" charset="2"/>
              </a:rPr>
              <a:t>colour</a:t>
            </a:r>
            <a:r>
              <a:rPr lang="en-US" sz="2400" dirty="0" smtClean="0">
                <a:cs typeface="Symbol" charset="2"/>
              </a:rPr>
              <a:t> selection)</a:t>
            </a:r>
          </a:p>
          <a:p>
            <a:pPr lvl="1"/>
            <a:r>
              <a:rPr lang="en-US" sz="2400" dirty="0" smtClean="0">
                <a:cs typeface="Symbol" charset="2"/>
              </a:rPr>
              <a:t>R=5000: easy to work in the OH forest at </a:t>
            </a:r>
            <a:r>
              <a:rPr lang="en-US" sz="2400" dirty="0" smtClean="0">
                <a:cs typeface="Symbol" charset="2"/>
              </a:rPr>
              <a:t>900nm</a:t>
            </a:r>
          </a:p>
          <a:p>
            <a:r>
              <a:rPr lang="en-US" sz="2595" dirty="0" smtClean="0">
                <a:cs typeface="Symbol" charset="2"/>
              </a:rPr>
              <a:t>But a lot of the point of this is just to follow up LOFAR!</a:t>
            </a:r>
            <a:endParaRPr lang="en-US" sz="2595" dirty="0" smtClean="0">
              <a:cs typeface="Symbol" charset="2"/>
            </a:endParaRPr>
          </a:p>
          <a:p>
            <a:pPr lvl="1">
              <a:buNone/>
            </a:pPr>
            <a:endParaRPr lang="en-US" dirty="0" smtClean="0"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898" y="853748"/>
            <a:ext cx="8157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dark energy and (how) does it evolve?</a:t>
            </a:r>
          </a:p>
          <a:p>
            <a:endParaRPr lang="en-US" dirty="0" smtClean="0"/>
          </a:p>
          <a:p>
            <a:r>
              <a:rPr lang="en-US" dirty="0" smtClean="0"/>
              <a:t>0.1% in growth rate,</a:t>
            </a:r>
          </a:p>
          <a:p>
            <a:r>
              <a:rPr lang="en-US" dirty="0" smtClean="0"/>
              <a:t>0.7% on </a:t>
            </a:r>
            <a:r>
              <a:rPr lang="en-US" dirty="0" err="1" smtClean="0"/>
              <a:t>dH(z</a:t>
            </a:r>
            <a:r>
              <a:rPr lang="en-US" dirty="0" smtClean="0"/>
              <a:t>)</a:t>
            </a:r>
          </a:p>
          <a:p>
            <a:r>
              <a:rPr lang="en-US" dirty="0" smtClean="0"/>
              <a:t> 0.4% on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A</a:t>
            </a:r>
            <a:r>
              <a:rPr lang="en-US" dirty="0" err="1" smtClean="0"/>
              <a:t>(z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810" y="22882"/>
            <a:ext cx="4896189" cy="36394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2882"/>
            <a:ext cx="8229600" cy="503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Cosmological survey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476" y="736358"/>
            <a:ext cx="431126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Predicted number densities for the LOFAR tier-2 wide field survey…</a:t>
            </a:r>
          </a:p>
          <a:p>
            <a:endParaRPr lang="en-US" dirty="0" smtClean="0"/>
          </a:p>
          <a:p>
            <a:r>
              <a:rPr lang="en-US" dirty="0" smtClean="0"/>
              <a:t>…predicted performance on the angular diameter distance </a:t>
            </a:r>
            <a:r>
              <a:rPr lang="en-US" dirty="0" err="1" smtClean="0"/>
              <a:t>D(z</a:t>
            </a:r>
            <a:r>
              <a:rPr lang="en-US" dirty="0" smtClean="0"/>
              <a:t>) and the growth function </a:t>
            </a:r>
            <a:r>
              <a:rPr lang="en-US" dirty="0" err="1" smtClean="0"/>
              <a:t>f(z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745" y="3264840"/>
            <a:ext cx="4362655" cy="3433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77" y="3314261"/>
            <a:ext cx="4311269" cy="3383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74" y="1706312"/>
            <a:ext cx="8488426" cy="37096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20553" cy="6217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Cosmological survey in context…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174" y="6195028"/>
            <a:ext cx="83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…BIGBOSS proposed survey ~factor of 2 better than WEAVE for ~6x cost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Galaxy Evolution: WEAVE/APERTIF</a:t>
            </a:r>
            <a:endParaRPr lang="en-US" dirty="0"/>
          </a:p>
        </p:txBody>
      </p:sp>
      <p:pic>
        <p:nvPicPr>
          <p:cNvPr id="6" name="Content Placeholder 5" descr="APERTIF survey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2824" r="-12824"/>
          <a:stretch>
            <a:fillRect/>
          </a:stretch>
        </p:blipFill>
        <p:spPr>
          <a:xfrm>
            <a:off x="3233082" y="3126828"/>
            <a:ext cx="5453718" cy="2999335"/>
          </a:xfrm>
        </p:spPr>
      </p:pic>
      <p:sp>
        <p:nvSpPr>
          <p:cNvPr id="7" name="TextBox 6"/>
          <p:cNvSpPr txBox="1"/>
          <p:nvPr/>
        </p:nvSpPr>
        <p:spPr>
          <a:xfrm>
            <a:off x="0" y="3354320"/>
            <a:ext cx="377496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APERTIF Medium Deep Survey</a:t>
            </a:r>
          </a:p>
          <a:p>
            <a:r>
              <a:rPr lang="en-US" dirty="0" smtClean="0"/>
              <a:t>500 square degrees, 10</a:t>
            </a:r>
            <a:r>
              <a:rPr lang="en-US" baseline="30000" dirty="0" smtClean="0"/>
              <a:t>4</a:t>
            </a:r>
            <a:r>
              <a:rPr lang="en-US" dirty="0" smtClean="0"/>
              <a:t> galaxies </a:t>
            </a:r>
            <a:r>
              <a:rPr lang="en-US" dirty="0" err="1" smtClean="0"/>
              <a:t>z</a:t>
            </a:r>
            <a:r>
              <a:rPr lang="en-US" dirty="0" smtClean="0"/>
              <a:t>&lt;0.4 with full HI velocity maps</a:t>
            </a:r>
          </a:p>
          <a:p>
            <a:endParaRPr lang="en-US" dirty="0" smtClean="0"/>
          </a:p>
          <a:p>
            <a:r>
              <a:rPr lang="en-US" dirty="0" smtClean="0"/>
              <a:t>Correlate HI velocity maps with stellar populations and star formation using WEAVE </a:t>
            </a:r>
            <a:r>
              <a:rPr lang="en-US" dirty="0" err="1" smtClean="0"/>
              <a:t>IFUs</a:t>
            </a:r>
            <a:r>
              <a:rPr lang="en-US" dirty="0" smtClean="0"/>
              <a:t>, R=10000 spectra.</a:t>
            </a:r>
          </a:p>
          <a:p>
            <a:endParaRPr lang="en-US" dirty="0" smtClean="0"/>
          </a:p>
          <a:p>
            <a:r>
              <a:rPr lang="en-US" dirty="0" smtClean="0"/>
              <a:t>Nearby targets observed with a single large (3’) IFU</a:t>
            </a:r>
          </a:p>
        </p:txBody>
      </p:sp>
      <p:sp>
        <p:nvSpPr>
          <p:cNvPr id="8" name="Rectangle 7"/>
          <p:cNvSpPr/>
          <p:nvPr/>
        </p:nvSpPr>
        <p:spPr>
          <a:xfrm>
            <a:off x="3962400" y="4650826"/>
            <a:ext cx="183932" cy="122621"/>
          </a:xfrm>
          <a:prstGeom prst="rect">
            <a:avLst/>
          </a:prstGeom>
          <a:solidFill>
            <a:srgbClr val="C95EE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4800" y="4572000"/>
            <a:ext cx="980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HETDEX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962400" y="4864536"/>
            <a:ext cx="183932" cy="122621"/>
          </a:xfrm>
          <a:prstGeom prst="rect">
            <a:avLst/>
          </a:prstGeom>
          <a:solidFill>
            <a:srgbClr val="E76F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62400" y="5079999"/>
            <a:ext cx="183932" cy="122621"/>
          </a:xfrm>
          <a:prstGeom prst="rect">
            <a:avLst/>
          </a:prstGeom>
          <a:solidFill>
            <a:srgbClr val="35B54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11296" y="4785482"/>
            <a:ext cx="980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H-ATLAS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111296" y="4992640"/>
            <a:ext cx="980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CVn</a:t>
            </a:r>
            <a:r>
              <a:rPr lang="en-US" sz="1200" dirty="0" smtClean="0"/>
              <a:t> groups</a:t>
            </a:r>
            <a:endParaRPr lang="en-US" sz="1200" dirty="0"/>
          </a:p>
        </p:txBody>
      </p:sp>
      <p:sp>
        <p:nvSpPr>
          <p:cNvPr id="14" name="Oval 13"/>
          <p:cNvSpPr/>
          <p:nvPr/>
        </p:nvSpPr>
        <p:spPr>
          <a:xfrm rot="60000">
            <a:off x="4014954" y="5304675"/>
            <a:ext cx="64800" cy="64800"/>
          </a:xfrm>
          <a:prstGeom prst="ellipse">
            <a:avLst/>
          </a:prstGeom>
          <a:noFill/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06033" y="5188835"/>
            <a:ext cx="1122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Nearby Galaxy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480497"/>
            <a:ext cx="704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APERTIF is a set of phased array detectors at the </a:t>
            </a:r>
            <a:r>
              <a:rPr lang="en-US" dirty="0" err="1" smtClean="0"/>
              <a:t>Westerbork</a:t>
            </a:r>
            <a:r>
              <a:rPr lang="en-US" dirty="0" smtClean="0"/>
              <a:t> Synthesis Radio Telescope... Northern Hemisphere SKA pathfinder.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9509" y="1417638"/>
            <a:ext cx="5466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Connect galaxy evolution to internal and external effects:</a:t>
            </a:r>
          </a:p>
          <a:p>
            <a:pPr algn="ctr"/>
            <a:r>
              <a:rPr lang="en-US" dirty="0" smtClean="0"/>
              <a:t>Couple internal motions and stellar content to</a:t>
            </a:r>
          </a:p>
          <a:p>
            <a:pPr algn="ctr"/>
            <a:r>
              <a:rPr lang="en-US" dirty="0" smtClean="0"/>
              <a:t>neutral gas and large-scale environment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84663" y="6401309"/>
            <a:ext cx="496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WEAVE+APERTIF  pathfinder science for E-ELT+SKA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Serendipity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spectroscopic surveys generate small numbers of </a:t>
            </a:r>
            <a:r>
              <a:rPr lang="en-US" dirty="0" err="1" smtClean="0"/>
              <a:t>pathalogical</a:t>
            </a:r>
            <a:r>
              <a:rPr lang="en-US" dirty="0" smtClean="0"/>
              <a:t> sources for further study:</a:t>
            </a:r>
          </a:p>
          <a:p>
            <a:pPr lvl="1"/>
            <a:r>
              <a:rPr lang="en-US" dirty="0" smtClean="0"/>
              <a:t>Spectroscopic </a:t>
            </a:r>
            <a:r>
              <a:rPr lang="en-US" dirty="0" err="1" smtClean="0"/>
              <a:t>SNe</a:t>
            </a:r>
            <a:endParaRPr lang="en-US" dirty="0" smtClean="0"/>
          </a:p>
          <a:p>
            <a:pPr lvl="1"/>
            <a:r>
              <a:rPr lang="en-US" dirty="0" smtClean="0"/>
              <a:t>Galaxy-galaxy lenses</a:t>
            </a:r>
          </a:p>
          <a:p>
            <a:pPr lvl="1"/>
            <a:r>
              <a:rPr lang="en-US" dirty="0" smtClean="0"/>
              <a:t>Extreme objects (e.g. IRAS 10214)</a:t>
            </a:r>
          </a:p>
          <a:p>
            <a:pPr lvl="1"/>
            <a:r>
              <a:rPr lang="en-US" dirty="0" smtClean="0"/>
              <a:t>Cool </a:t>
            </a:r>
            <a:r>
              <a:rPr lang="en-US" dirty="0" err="1" smtClean="0"/>
              <a:t>WDs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….. </a:t>
            </a:r>
            <a:r>
              <a:rPr lang="en-US" dirty="0" smtClean="0"/>
              <a:t>t</a:t>
            </a:r>
            <a:r>
              <a:rPr lang="en-US" dirty="0" smtClean="0"/>
              <a:t>he unexpected…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638"/>
          </a:xfrm>
        </p:spPr>
        <p:txBody>
          <a:bodyPr>
            <a:no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2208"/>
            <a:ext cx="5164667" cy="281239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Science cases for new 4m-class MOS systems</a:t>
            </a:r>
          </a:p>
          <a:p>
            <a:pPr lvl="1"/>
            <a:r>
              <a:rPr lang="en-US" sz="1600" dirty="0" smtClean="0"/>
              <a:t>GAIA related</a:t>
            </a:r>
          </a:p>
          <a:p>
            <a:pPr lvl="1"/>
            <a:r>
              <a:rPr lang="en-US" sz="1600" dirty="0" smtClean="0"/>
              <a:t>Cosmological</a:t>
            </a:r>
          </a:p>
          <a:p>
            <a:pPr lvl="1"/>
            <a:r>
              <a:rPr lang="en-US" sz="1600" dirty="0" smtClean="0"/>
              <a:t>Galaxy Evolution Studies</a:t>
            </a:r>
            <a:endParaRPr lang="en-US" sz="1600" dirty="0" smtClean="0"/>
          </a:p>
          <a:p>
            <a:r>
              <a:rPr lang="en-US" sz="2000" dirty="0" smtClean="0"/>
              <a:t>WEAVE concept &amp; timeline</a:t>
            </a:r>
          </a:p>
          <a:p>
            <a:r>
              <a:rPr lang="en-US" sz="2000" dirty="0" smtClean="0"/>
              <a:t>(Outline of 4MOST &amp; complementarities)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872" y="312750"/>
            <a:ext cx="4083775" cy="6175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474" y="312750"/>
            <a:ext cx="5156089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 design </a:t>
            </a:r>
            <a:r>
              <a:rPr lang="en-US" dirty="0" smtClean="0"/>
              <a:t>a</a:t>
            </a:r>
            <a:r>
              <a:rPr lang="en-US" dirty="0" smtClean="0"/>
              <a:t>pproach:</a:t>
            </a:r>
          </a:p>
          <a:p>
            <a:endParaRPr lang="en-US" dirty="0" smtClean="0"/>
          </a:p>
          <a:p>
            <a:r>
              <a:rPr lang="en-US" dirty="0" smtClean="0"/>
              <a:t>With the giants around, the smaller fish need exist on modest resources.</a:t>
            </a:r>
          </a:p>
          <a:p>
            <a:r>
              <a:rPr lang="en-US" dirty="0" smtClean="0"/>
              <a:t>	-Need to find a cost-effective solution for</a:t>
            </a:r>
          </a:p>
          <a:p>
            <a:r>
              <a:rPr lang="en-US" dirty="0" smtClean="0"/>
              <a:t>High multiplex spectroscopy.</a:t>
            </a:r>
          </a:p>
          <a:p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Try to stick to what we know and don’t</a:t>
            </a:r>
          </a:p>
          <a:p>
            <a:r>
              <a:rPr lang="en-US" dirty="0" smtClean="0"/>
              <a:t>r</a:t>
            </a:r>
            <a:r>
              <a:rPr lang="en-US" dirty="0" smtClean="0"/>
              <a:t>ely on expensive technology development.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Why </a:t>
            </a:r>
            <a:r>
              <a:rPr lang="en-US" dirty="0" err="1" smtClean="0"/>
              <a:t>fibres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 	Large FOV with high multiplex.</a:t>
            </a:r>
          </a:p>
          <a:p>
            <a:r>
              <a:rPr lang="en-US" dirty="0" smtClean="0"/>
              <a:t>	Decouple spectrograph location from focal plane</a:t>
            </a:r>
          </a:p>
          <a:p>
            <a:r>
              <a:rPr lang="en-US" dirty="0" smtClean="0"/>
              <a:t>	     -size and stability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3449" y="884931"/>
            <a:ext cx="9052726" cy="60867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79889" y="4076392"/>
            <a:ext cx="1987712" cy="2905029"/>
          </a:xfrm>
          <a:prstGeom prst="rect">
            <a:avLst/>
          </a:prstGeom>
          <a:solidFill>
            <a:srgbClr val="CCCA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24" y="0"/>
            <a:ext cx="8229600" cy="771204"/>
          </a:xfrm>
        </p:spPr>
        <p:txBody>
          <a:bodyPr/>
          <a:lstStyle/>
          <a:p>
            <a:pPr algn="l"/>
            <a:r>
              <a:rPr lang="en-US" dirty="0" smtClean="0"/>
              <a:t>Instrument Overview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79889" y="894626"/>
            <a:ext cx="1987712" cy="3191461"/>
          </a:xfrm>
          <a:prstGeom prst="rect">
            <a:avLst/>
          </a:prstGeom>
          <a:gradFill flip="none" rotWithShape="1">
            <a:gsLst>
              <a:gs pos="0">
                <a:srgbClr val="93927E"/>
              </a:gs>
              <a:gs pos="100000">
                <a:srgbClr val="C9C9AB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875" y="884931"/>
            <a:ext cx="6533125" cy="3191462"/>
          </a:xfrm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en-US" sz="2400" dirty="0" smtClean="0"/>
              <a:t>New top end and 2° FOV prime focus </a:t>
            </a:r>
            <a:r>
              <a:rPr lang="en-US" sz="2400" dirty="0" smtClean="0"/>
              <a:t>corrector</a:t>
            </a:r>
          </a:p>
          <a:p>
            <a:r>
              <a:rPr lang="en-US" sz="2400" dirty="0" smtClean="0"/>
              <a:t>Retain full telescope functionality</a:t>
            </a:r>
            <a:endParaRPr lang="en-US" sz="2400" dirty="0" smtClean="0"/>
          </a:p>
          <a:p>
            <a:r>
              <a:rPr lang="en-US" sz="2400" dirty="0" smtClean="0"/>
              <a:t>Pick-and-place fiber </a:t>
            </a:r>
            <a:r>
              <a:rPr lang="en-US" sz="2400" dirty="0" err="1" smtClean="0"/>
              <a:t>positioner</a:t>
            </a:r>
            <a:r>
              <a:rPr lang="en-US" sz="2400" dirty="0" smtClean="0"/>
              <a:t> (2dF-like)</a:t>
            </a:r>
          </a:p>
          <a:p>
            <a:r>
              <a:rPr lang="en-US" sz="2400" dirty="0" err="1" smtClean="0"/>
              <a:t>IFUs</a:t>
            </a:r>
            <a:r>
              <a:rPr lang="en-US" sz="2400" dirty="0" smtClean="0"/>
              <a:t> incorporate naturally into this design</a:t>
            </a:r>
          </a:p>
          <a:p>
            <a:r>
              <a:rPr lang="en-US" sz="2400" dirty="0" smtClean="0"/>
              <a:t>1000 fiber dual-beam VPH spectrograph </a:t>
            </a:r>
            <a:r>
              <a:rPr lang="en-US" sz="2400" dirty="0" err="1" smtClean="0"/>
              <a:t>optimised</a:t>
            </a:r>
            <a:r>
              <a:rPr lang="en-US" sz="2400" dirty="0" smtClean="0"/>
              <a:t> for R=5000</a:t>
            </a:r>
          </a:p>
          <a:p>
            <a:r>
              <a:rPr lang="en-US" sz="2400" dirty="0" smtClean="0"/>
              <a:t>R=20000 from grating change and rotation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874" y="0"/>
            <a:ext cx="4733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Design Parameters &amp; Performance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57847" y="461665"/>
          <a:ext cx="6096000" cy="3097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144"/>
                <a:gridCol w="2821856"/>
              </a:tblGrid>
              <a:tr h="536955">
                <a:tc>
                  <a:txBody>
                    <a:bodyPr/>
                    <a:lstStyle/>
                    <a:p>
                      <a:r>
                        <a:rPr lang="en-US" dirty="0" smtClean="0"/>
                        <a:t>Field of 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degree</a:t>
                      </a:r>
                      <a:r>
                        <a:rPr lang="en-US" baseline="0" dirty="0" smtClean="0"/>
                        <a:t> diameter</a:t>
                      </a:r>
                      <a:endParaRPr lang="en-US" dirty="0"/>
                    </a:p>
                  </a:txBody>
                  <a:tcPr/>
                </a:tc>
              </a:tr>
              <a:tr h="341011">
                <a:tc>
                  <a:txBody>
                    <a:bodyPr/>
                    <a:lstStyle/>
                    <a:p>
                      <a:r>
                        <a:rPr lang="en-US" dirty="0" smtClean="0"/>
                        <a:t>MOS</a:t>
                      </a:r>
                      <a:r>
                        <a:rPr lang="en-US" baseline="0" dirty="0" smtClean="0"/>
                        <a:t> multiplex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</a:tr>
              <a:tr h="341011">
                <a:tc>
                  <a:txBody>
                    <a:bodyPr/>
                    <a:lstStyle/>
                    <a:p>
                      <a:r>
                        <a:rPr lang="en-US" dirty="0" smtClean="0"/>
                        <a:t>Wavelength Coverage (R=5000)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370-1000nm</a:t>
                      </a:r>
                      <a:endParaRPr lang="en-US" dirty="0"/>
                    </a:p>
                  </a:txBody>
                  <a:tcPr/>
                </a:tc>
              </a:tr>
              <a:tr h="341011">
                <a:tc>
                  <a:txBody>
                    <a:bodyPr/>
                    <a:lstStyle/>
                    <a:p>
                      <a:r>
                        <a:rPr lang="en-US" dirty="0" smtClean="0"/>
                        <a:t>Wavelength Coverage (R=20000)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500-527nm &amp; 628-678nm</a:t>
                      </a:r>
                      <a:endParaRPr lang="en-US" dirty="0"/>
                    </a:p>
                  </a:txBody>
                  <a:tcPr/>
                </a:tc>
              </a:tr>
              <a:tr h="341011">
                <a:tc>
                  <a:txBody>
                    <a:bodyPr/>
                    <a:lstStyle/>
                    <a:p>
                      <a:r>
                        <a:rPr lang="en-US" dirty="0" smtClean="0"/>
                        <a:t>Open Shutter 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&gt;90%</a:t>
                      </a:r>
                      <a:endParaRPr lang="en-US" dirty="0"/>
                    </a:p>
                  </a:txBody>
                  <a:tcPr/>
                </a:tc>
              </a:tr>
              <a:tr h="341011">
                <a:tc>
                  <a:txBody>
                    <a:bodyPr/>
                    <a:lstStyle/>
                    <a:p>
                      <a:r>
                        <a:rPr lang="en-US" dirty="0" smtClean="0"/>
                        <a:t>Multi IFU multiplex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41011">
                <a:tc>
                  <a:txBody>
                    <a:bodyPr/>
                    <a:lstStyle/>
                    <a:p>
                      <a:r>
                        <a:rPr lang="en-US" dirty="0" smtClean="0"/>
                        <a:t>Multi IFU</a:t>
                      </a:r>
                      <a:r>
                        <a:rPr lang="en-US" baseline="0" dirty="0" smtClean="0"/>
                        <a:t> FOV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9x9 </a:t>
                      </a:r>
                      <a:r>
                        <a:rPr lang="en-US" dirty="0" err="1" smtClean="0"/>
                        <a:t>arcsec</a:t>
                      </a:r>
                      <a:endParaRPr lang="en-US" dirty="0"/>
                    </a:p>
                  </a:txBody>
                  <a:tcPr/>
                </a:tc>
              </a:tr>
              <a:tr h="341011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IFU FOV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3x3 </a:t>
                      </a:r>
                      <a:r>
                        <a:rPr lang="en-US" dirty="0" err="1" smtClean="0"/>
                        <a:t>arcminute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870807" y="3745821"/>
          <a:ext cx="7270080" cy="3112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14647" y="4034195"/>
            <a:ext cx="6126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HR mode ~5% lower, but still beats FLAMES/UVES at this resolution (10x collecting power)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AVE_PFC_sketch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792" y="3915635"/>
            <a:ext cx="4812792" cy="3624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2007" y="4324386"/>
            <a:ext cx="515234" cy="2956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1 Instrument ass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907" y="-408752"/>
            <a:ext cx="7127549" cy="4324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" y="0"/>
            <a:ext cx="4570248" cy="548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WEAVE Instrument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348811" y="3711259"/>
            <a:ext cx="5166052" cy="4087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8812" y="823310"/>
            <a:ext cx="5672651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	</a:t>
            </a:r>
            <a:r>
              <a:rPr lang="en-US" sz="1600" dirty="0" smtClean="0"/>
              <a:t>A new 4m instrument in the era of 8-10m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Generation instrumentation must be low risk and cost-effective (instrument cost comparable to facility operations costs).</a:t>
            </a:r>
          </a:p>
          <a:p>
            <a:pPr>
              <a:buNone/>
            </a:pPr>
            <a:endParaRPr lang="en-US" sz="800" dirty="0" smtClean="0"/>
          </a:p>
          <a:p>
            <a:pPr>
              <a:buNone/>
            </a:pPr>
            <a:r>
              <a:rPr lang="en-US" sz="1800" dirty="0" smtClean="0"/>
              <a:t>	</a:t>
            </a:r>
            <a:r>
              <a:rPr lang="en-US" sz="1600" dirty="0" smtClean="0"/>
              <a:t>2 degree diameter FOV with ADC gives good imaging performance and efficient sky coverage (minimal losses from differential refraction above 45 degrees elevation). </a:t>
            </a:r>
          </a:p>
          <a:p>
            <a:pPr>
              <a:buNone/>
            </a:pPr>
            <a:endParaRPr lang="en-US" sz="800" dirty="0" smtClean="0"/>
          </a:p>
          <a:p>
            <a:pPr>
              <a:buNone/>
            </a:pPr>
            <a:r>
              <a:rPr lang="en-US" sz="1800" dirty="0" smtClean="0"/>
              <a:t>	</a:t>
            </a:r>
            <a:r>
              <a:rPr lang="en-US" sz="1600" dirty="0" smtClean="0"/>
              <a:t>Single dual-beam spectrograph accommodates all fibers, cost-balance between optics and detectors (lessons learned from E-ELT instrument design studies)</a:t>
            </a:r>
            <a:endParaRPr lang="en-US" sz="800" dirty="0" smtClean="0"/>
          </a:p>
          <a:p>
            <a:pPr>
              <a:buNone/>
            </a:pPr>
            <a:endParaRPr lang="en-US" sz="800" dirty="0" smtClean="0"/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Positioner</a:t>
            </a:r>
            <a:r>
              <a:rPr lang="en-US" sz="1600" dirty="0" smtClean="0"/>
              <a:t> based on successful 2dF tumbler concept, but now with COTS robot – low cost, robust low level software.</a:t>
            </a:r>
          </a:p>
        </p:txBody>
      </p:sp>
      <p:pic>
        <p:nvPicPr>
          <p:cNvPr id="10" name="Picture 9" descr="EED80fla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78" y="4019454"/>
            <a:ext cx="4095721" cy="2738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ijl\2dF\P00006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801" y="761841"/>
            <a:ext cx="8154720" cy="543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3458" y="245453"/>
            <a:ext cx="740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Positioner</a:t>
            </a:r>
            <a:r>
              <a:rPr lang="en-US" dirty="0" smtClean="0"/>
              <a:t> concept similar to AF2/2dF, but all COTS components…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ijl\2dF\P00006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0" y="711435"/>
            <a:ext cx="8229600" cy="548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YE-W2L-AS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2" y="793693"/>
            <a:ext cx="8212682" cy="5664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098" y="247786"/>
            <a:ext cx="3737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Retractor Concept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32491" y="3365763"/>
            <a:ext cx="4604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Push park locations beyond the useful field edge to ease </a:t>
            </a:r>
            <a:r>
              <a:rPr lang="en-US" dirty="0" err="1" smtClean="0"/>
              <a:t>accomodation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Triple-parking concept.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7253" y="600644"/>
            <a:ext cx="5972806" cy="565671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eave_full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6331" y="600644"/>
            <a:ext cx="5650615" cy="5656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549" y="600644"/>
            <a:ext cx="268270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SIMULATION</a:t>
            </a:r>
          </a:p>
          <a:p>
            <a:endParaRPr lang="en-US" dirty="0" smtClean="0"/>
          </a:p>
          <a:p>
            <a:r>
              <a:rPr lang="en-US" dirty="0" smtClean="0"/>
              <a:t>Random target distribution, oversampled</a:t>
            </a:r>
          </a:p>
          <a:p>
            <a:r>
              <a:rPr lang="en-US" dirty="0" smtClean="0"/>
              <a:t>(1800 targets)</a:t>
            </a:r>
          </a:p>
          <a:p>
            <a:endParaRPr lang="en-US" dirty="0" smtClean="0"/>
          </a:p>
          <a:p>
            <a:r>
              <a:rPr lang="en-US" dirty="0" smtClean="0"/>
              <a:t>970 targets allocated</a:t>
            </a:r>
          </a:p>
          <a:p>
            <a:endParaRPr lang="en-US" dirty="0" smtClean="0"/>
          </a:p>
          <a:p>
            <a:r>
              <a:rPr lang="en-US" dirty="0" smtClean="0"/>
              <a:t>8300 </a:t>
            </a:r>
            <a:r>
              <a:rPr lang="en-US" dirty="0" err="1" smtClean="0"/>
              <a:t>fibre</a:t>
            </a:r>
            <a:r>
              <a:rPr lang="en-US" dirty="0" smtClean="0"/>
              <a:t> crossings</a:t>
            </a:r>
          </a:p>
          <a:p>
            <a:endParaRPr lang="en-US" dirty="0" smtClean="0"/>
          </a:p>
          <a:p>
            <a:r>
              <a:rPr lang="en-US" dirty="0" smtClean="0"/>
              <a:t>Reconfiguration simulations imply ~1600 moves to reconfigure…, but some </a:t>
            </a:r>
            <a:r>
              <a:rPr lang="en-US" dirty="0" err="1" smtClean="0"/>
              <a:t>optimisation</a:t>
            </a:r>
            <a:r>
              <a:rPr lang="en-US" dirty="0" smtClean="0"/>
              <a:t> still to be done…</a:t>
            </a:r>
          </a:p>
          <a:p>
            <a:endParaRPr lang="en-US" dirty="0" smtClean="0"/>
          </a:p>
          <a:p>
            <a:r>
              <a:rPr lang="en-US" dirty="0" smtClean="0"/>
              <a:t>Need a second Y-gantry to achieve timing performance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81017" y="600644"/>
            <a:ext cx="4856669" cy="565671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eave_zoo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1018" y="600644"/>
            <a:ext cx="4856668" cy="5656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224" y="600644"/>
            <a:ext cx="355177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Simulations will be used for considering impacts of any suggested design changes on the overall survey efficiencies.</a:t>
            </a:r>
          </a:p>
          <a:p>
            <a:endParaRPr lang="en-US" dirty="0" smtClean="0"/>
          </a:p>
          <a:p>
            <a:r>
              <a:rPr lang="en-US" dirty="0" smtClean="0"/>
              <a:t>Realistic button and retractor geometries</a:t>
            </a:r>
          </a:p>
          <a:p>
            <a:endParaRPr lang="en-US" dirty="0" smtClean="0"/>
          </a:p>
          <a:p>
            <a:r>
              <a:rPr lang="en-US" dirty="0" smtClean="0"/>
              <a:t>Algorithm developed for 2dF surveys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5922" y="274530"/>
            <a:ext cx="7084363" cy="6321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EAVE 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22" y="1545958"/>
            <a:ext cx="6751188" cy="3126543"/>
          </a:xfrm>
          <a:prstGeom prst="rect">
            <a:avLst/>
          </a:prstGeom>
        </p:spPr>
      </p:pic>
      <p:pic>
        <p:nvPicPr>
          <p:cNvPr id="4" name="Picture 3" descr="WEAVE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296" y="274530"/>
            <a:ext cx="3888989" cy="6308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199" y="274530"/>
            <a:ext cx="386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Spectrograph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43393" y="4346583"/>
            <a:ext cx="3799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180mm beam size (155mm FP)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urved entrance slit</a:t>
            </a:r>
          </a:p>
          <a:p>
            <a:r>
              <a:rPr lang="en-US" sz="2000" dirty="0" smtClean="0"/>
              <a:t>f/3.5 collimator (optimal FRD)</a:t>
            </a:r>
          </a:p>
          <a:p>
            <a:r>
              <a:rPr lang="en-US" sz="2000" dirty="0" smtClean="0"/>
              <a:t>f/2 cameras</a:t>
            </a:r>
          </a:p>
          <a:p>
            <a:r>
              <a:rPr lang="en-US" sz="2000" dirty="0" smtClean="0"/>
              <a:t>8kx6k focal planes</a:t>
            </a:r>
          </a:p>
          <a:p>
            <a:r>
              <a:rPr lang="en-US" sz="2000" dirty="0" smtClean="0"/>
              <a:t>R=5000 (mid-range) for 1.5” input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93286" y="736194"/>
            <a:ext cx="3696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OPTIMOS-EVE design</a:t>
            </a:r>
          </a:p>
          <a:p>
            <a:r>
              <a:rPr lang="en-US" dirty="0" err="1" smtClean="0"/>
              <a:t>VPHGs</a:t>
            </a:r>
            <a:r>
              <a:rPr lang="en-US" dirty="0" smtClean="0"/>
              <a:t> (848/1368l/mm)</a:t>
            </a:r>
          </a:p>
          <a:p>
            <a:r>
              <a:rPr lang="en-US" dirty="0" err="1" smtClean="0"/>
              <a:t>Dichroic</a:t>
            </a:r>
            <a:r>
              <a:rPr lang="en-US" dirty="0" smtClean="0"/>
              <a:t> at 604nm</a:t>
            </a:r>
          </a:p>
          <a:p>
            <a:r>
              <a:rPr lang="en-US" dirty="0" smtClean="0"/>
              <a:t>2m </a:t>
            </a:r>
            <a:r>
              <a:rPr lang="en-US" dirty="0" err="1" smtClean="0"/>
              <a:t>x</a:t>
            </a:r>
            <a:r>
              <a:rPr lang="en-US" dirty="0" smtClean="0"/>
              <a:t> 2m </a:t>
            </a:r>
            <a:r>
              <a:rPr lang="en-US" dirty="0" err="1" smtClean="0"/>
              <a:t>x</a:t>
            </a:r>
            <a:r>
              <a:rPr lang="en-US" dirty="0" smtClean="0"/>
              <a:t> 0.6m</a:t>
            </a:r>
            <a:endParaRPr lang="en-US" dirty="0"/>
          </a:p>
        </p:txBody>
      </p:sp>
      <p:pic>
        <p:nvPicPr>
          <p:cNvPr id="10" name="Immagine 10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6173600" y="4346583"/>
            <a:ext cx="2833370" cy="2130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542960" y="3954255"/>
            <a:ext cx="278774" cy="21681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229796" y="4533204"/>
            <a:ext cx="2286008" cy="16016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21734" y="3954255"/>
            <a:ext cx="4185236" cy="39232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97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4m Science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07" y="820615"/>
            <a:ext cx="5170141" cy="58214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Key themes:</a:t>
            </a:r>
          </a:p>
          <a:p>
            <a:r>
              <a:rPr lang="en-US" sz="2400" dirty="0" smtClean="0"/>
              <a:t>What are the stellar content and stellar distribution in the Milky Way?</a:t>
            </a:r>
          </a:p>
          <a:p>
            <a:pPr lvl="1"/>
            <a:r>
              <a:rPr lang="en-US" sz="2000" dirty="0" smtClean="0"/>
              <a:t>The Northern Hemisphere follow-up instrument for GAIA.</a:t>
            </a:r>
          </a:p>
          <a:p>
            <a:r>
              <a:rPr lang="en-US" sz="2400" dirty="0" smtClean="0"/>
              <a:t>What is the nature of dark matter and dark energy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smtClean="0"/>
              <a:t>BAO, RSD, Probes of </a:t>
            </a:r>
            <a:r>
              <a:rPr lang="en-US" sz="2000" dirty="0" smtClean="0"/>
              <a:t>g</a:t>
            </a:r>
            <a:r>
              <a:rPr lang="en-US" sz="2000" dirty="0" smtClean="0"/>
              <a:t>ravity models</a:t>
            </a:r>
            <a:endParaRPr lang="en-US" sz="2000" dirty="0" smtClean="0"/>
          </a:p>
          <a:p>
            <a:r>
              <a:rPr lang="en-US" sz="2400" dirty="0" smtClean="0"/>
              <a:t>How do galaxies form and evolve? </a:t>
            </a:r>
          </a:p>
          <a:p>
            <a:pPr lvl="1"/>
            <a:r>
              <a:rPr lang="en-US" sz="2000" dirty="0" smtClean="0"/>
              <a:t>What are the contents, internal structures, and mechanisms of galaxies? </a:t>
            </a:r>
          </a:p>
          <a:p>
            <a:pPr lvl="1"/>
            <a:r>
              <a:rPr lang="en-US" sz="2000" dirty="0" smtClean="0"/>
              <a:t>What is the role of environment and interactions in galaxy evolution</a:t>
            </a:r>
            <a:r>
              <a:rPr lang="en-US" sz="2000" dirty="0" smtClean="0"/>
              <a:t>?</a:t>
            </a:r>
          </a:p>
          <a:p>
            <a:pPr lvl="1"/>
            <a:endParaRPr lang="en-US" sz="2000" dirty="0"/>
          </a:p>
        </p:txBody>
      </p:sp>
      <p:pic>
        <p:nvPicPr>
          <p:cNvPr id="4" name="Picture 3" descr="GaiaSatellite_low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011" y="190062"/>
            <a:ext cx="3760368" cy="2820276"/>
          </a:xfrm>
          <a:prstGeom prst="rect">
            <a:avLst/>
          </a:prstGeom>
        </p:spPr>
      </p:pic>
      <p:pic>
        <p:nvPicPr>
          <p:cNvPr id="5" name="Picture 4" descr="Effelsberg_hb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475" y="3915103"/>
            <a:ext cx="3772524" cy="2726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95" y="6426"/>
            <a:ext cx="3022163" cy="5364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WEAVE </a:t>
            </a:r>
            <a:r>
              <a:rPr lang="en-US" dirty="0" err="1" smtClean="0"/>
              <a:t>IFUs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61" y="542849"/>
            <a:ext cx="8538292" cy="153674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Use the full available slit length of the spectrograph.</a:t>
            </a:r>
          </a:p>
          <a:p>
            <a:r>
              <a:rPr lang="en-US" dirty="0" smtClean="0"/>
              <a:t>20-30 small field </a:t>
            </a:r>
            <a:r>
              <a:rPr lang="en-US" dirty="0" err="1" smtClean="0"/>
              <a:t>IFUs</a:t>
            </a:r>
            <a:r>
              <a:rPr lang="en-US" dirty="0" smtClean="0"/>
              <a:t>, same </a:t>
            </a:r>
            <a:r>
              <a:rPr lang="en-US" dirty="0" err="1" smtClean="0"/>
              <a:t>fibre</a:t>
            </a:r>
            <a:r>
              <a:rPr lang="en-US" dirty="0" smtClean="0"/>
              <a:t> size as MOS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single-field IFU uses full slit length in a single IFU located at 90° tumbler position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819400" y="2239530"/>
            <a:ext cx="6324600" cy="4486275"/>
            <a:chOff x="2668223" y="2327660"/>
            <a:chExt cx="6324600" cy="4486275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68223" y="2327660"/>
              <a:ext cx="6324600" cy="448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7406987" y="4157401"/>
              <a:ext cx="5656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1.5”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59145" y="3018757"/>
              <a:ext cx="7761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14.7”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68223" y="4342067"/>
              <a:ext cx="5374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9”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1461" y="2239530"/>
            <a:ext cx="239072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IFUs</a:t>
            </a:r>
            <a:r>
              <a:rPr lang="en-US" dirty="0" smtClean="0"/>
              <a:t> stored on one MOS field plate, perhaps at the cost of a small number of MOS science </a:t>
            </a:r>
            <a:r>
              <a:rPr lang="en-US" dirty="0" err="1" smtClean="0"/>
              <a:t>fibres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Physical size of IFU unit still governed by 57μm/” plate scale, so still only a few mm button size.</a:t>
            </a:r>
          </a:p>
          <a:p>
            <a:endParaRPr lang="en-US" dirty="0" smtClean="0"/>
          </a:p>
          <a:p>
            <a:r>
              <a:rPr lang="en-US" dirty="0" smtClean="0"/>
              <a:t>Aimed at galaxies, but possible application to  crowded stellar regions?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76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Survey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2274"/>
            <a:ext cx="8229600" cy="51538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5 Year Survey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Gaia low resolution survey in grey/bright time. (700 nights)</a:t>
            </a:r>
          </a:p>
          <a:p>
            <a:r>
              <a:rPr lang="en-US" sz="2400" dirty="0" smtClean="0"/>
              <a:t>Gaia high resolution survey in bright time. (150 nights)</a:t>
            </a:r>
          </a:p>
          <a:p>
            <a:r>
              <a:rPr lang="en-US" sz="2400" dirty="0" smtClean="0"/>
              <a:t>LOFAR/APERTIF surveys in dark time, but combine with outer halo stars. (800 nights)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Baseline assumption is ‘public’ surveys with processed data made available to the user community immediately after QA evaluation.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7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4MOST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5638"/>
            <a:ext cx="8229600" cy="56105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fibre</a:t>
            </a:r>
            <a:r>
              <a:rPr lang="en-US" dirty="0" smtClean="0"/>
              <a:t> MOS proposed for ESO 4m telescope (NTT or VISTA)</a:t>
            </a:r>
          </a:p>
          <a:p>
            <a:r>
              <a:rPr lang="en-US" dirty="0" smtClean="0"/>
              <a:t>2-3 degree </a:t>
            </a:r>
            <a:r>
              <a:rPr lang="en-US" dirty="0" err="1" smtClean="0"/>
              <a:t>diamter</a:t>
            </a:r>
            <a:r>
              <a:rPr lang="en-US" dirty="0" smtClean="0"/>
              <a:t> FOV (telescope choice)</a:t>
            </a:r>
          </a:p>
          <a:p>
            <a:r>
              <a:rPr lang="en-US" dirty="0" smtClean="0"/>
              <a:t>2000-3000 </a:t>
            </a:r>
            <a:r>
              <a:rPr lang="en-US" dirty="0" err="1" smtClean="0"/>
              <a:t>fibres</a:t>
            </a:r>
            <a:r>
              <a:rPr lang="en-US" dirty="0" smtClean="0"/>
              <a:t> @ R=5000</a:t>
            </a:r>
          </a:p>
          <a:p>
            <a:r>
              <a:rPr lang="en-US" dirty="0" smtClean="0"/>
              <a:t>Small number of </a:t>
            </a:r>
            <a:r>
              <a:rPr lang="en-US" dirty="0" err="1" smtClean="0"/>
              <a:t>fibres</a:t>
            </a:r>
            <a:r>
              <a:rPr lang="en-US" dirty="0" smtClean="0"/>
              <a:t> (500) to separate High Resolution (R~20000-25000) spectrograph</a:t>
            </a:r>
          </a:p>
          <a:p>
            <a:r>
              <a:rPr lang="en-US" dirty="0" err="1" smtClean="0"/>
              <a:t>Targetting</a:t>
            </a:r>
            <a:r>
              <a:rPr lang="en-US" dirty="0" smtClean="0"/>
              <a:t> Southern GAIA follow-up (few x10</a:t>
            </a:r>
            <a:r>
              <a:rPr lang="en-US" baseline="30000" dirty="0" smtClean="0"/>
              <a:t>6</a:t>
            </a:r>
            <a:r>
              <a:rPr lang="en-US" dirty="0" smtClean="0"/>
              <a:t>, bulge and inner disk)</a:t>
            </a:r>
            <a:r>
              <a:rPr lang="en-US" baseline="30000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e</a:t>
            </a:r>
            <a:r>
              <a:rPr lang="en-US" dirty="0" smtClean="0"/>
              <a:t>-ROSITA AGN/Galaxy Clusters. Pure cosmology survey possible if good target selection strategy is available)</a:t>
            </a:r>
          </a:p>
          <a:p>
            <a:r>
              <a:rPr lang="en-US" dirty="0" smtClean="0"/>
              <a:t>Phase A study KO next month, telescope choice in ~6 months after trade-off study</a:t>
            </a:r>
          </a:p>
          <a:p>
            <a:r>
              <a:rPr lang="en-US" dirty="0" smtClean="0"/>
              <a:t>Technology choice is telescope-dependent &amp; requires R&amp;D (pick and place will not scale beyond WEAVE numbers)</a:t>
            </a:r>
          </a:p>
          <a:p>
            <a:r>
              <a:rPr lang="en-US" dirty="0" smtClean="0"/>
              <a:t>First light ~2018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341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706"/>
            <a:ext cx="8229600" cy="49604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Substantial new </a:t>
            </a:r>
            <a:r>
              <a:rPr lang="en-US" dirty="0" err="1" smtClean="0"/>
              <a:t>fibre</a:t>
            </a:r>
            <a:r>
              <a:rPr lang="en-US" dirty="0" smtClean="0"/>
              <a:t> MOS systems </a:t>
            </a:r>
            <a:r>
              <a:rPr lang="en-US" dirty="0" smtClean="0"/>
              <a:t>in development for 4m telescopes (natural selection/evolution)</a:t>
            </a:r>
            <a:endParaRPr lang="en-US" dirty="0" smtClean="0"/>
          </a:p>
          <a:p>
            <a:r>
              <a:rPr lang="en-US" dirty="0" smtClean="0"/>
              <a:t>Cost/performance has to fit within </a:t>
            </a:r>
            <a:r>
              <a:rPr lang="en-US" dirty="0" smtClean="0"/>
              <a:t>the resource envelope (ecological balance)</a:t>
            </a:r>
            <a:endParaRPr lang="en-US" dirty="0" smtClean="0"/>
          </a:p>
          <a:p>
            <a:r>
              <a:rPr lang="en-US" dirty="0" smtClean="0"/>
              <a:t>Strong science cases</a:t>
            </a:r>
          </a:p>
          <a:p>
            <a:r>
              <a:rPr lang="en-US" dirty="0" smtClean="0"/>
              <a:t>Low order filters for ELT target selection &amp; development of science strategies.</a:t>
            </a:r>
          </a:p>
          <a:p>
            <a:r>
              <a:rPr lang="en-US" dirty="0" smtClean="0"/>
              <a:t>Surveys in place and ongoing as the </a:t>
            </a:r>
            <a:r>
              <a:rPr lang="en-US" dirty="0" err="1" smtClean="0"/>
              <a:t>ELTs</a:t>
            </a:r>
            <a:r>
              <a:rPr lang="en-US" dirty="0" smtClean="0"/>
              <a:t> come online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41" y="190062"/>
            <a:ext cx="8229600" cy="70632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Gaia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41" y="1131504"/>
            <a:ext cx="4803811" cy="4525963"/>
          </a:xfrm>
        </p:spPr>
        <p:txBody>
          <a:bodyPr/>
          <a:lstStyle/>
          <a:p>
            <a:r>
              <a:rPr lang="en-US" dirty="0" smtClean="0"/>
              <a:t>Gaia launch</a:t>
            </a:r>
            <a:r>
              <a:rPr lang="en-US" dirty="0" smtClean="0"/>
              <a:t> </a:t>
            </a:r>
            <a:r>
              <a:rPr lang="en-US" dirty="0" smtClean="0"/>
              <a:t>June</a:t>
            </a:r>
            <a:r>
              <a:rPr lang="en-US" dirty="0" smtClean="0"/>
              <a:t> </a:t>
            </a:r>
            <a:r>
              <a:rPr lang="en-US" dirty="0" smtClean="0"/>
              <a:t>2013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 stars, I&lt;20 in 5 years</a:t>
            </a:r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1349" y="2627586"/>
            <a:ext cx="7615238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441" y="4616861"/>
            <a:ext cx="7970838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aiaSatellite_lowR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011" y="190062"/>
            <a:ext cx="3760368" cy="2820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4367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Gaia Science Questions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52513"/>
            <a:ext cx="86868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mic Sans MS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Dynamics of the Milky Way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w"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Velocity distributions along the disk; resonance maps; coupling of dark halo, bar and disk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w"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Halo shape, density and granularity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w"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Streams as tracers of mass distribution and evolution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GB" sz="20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 W3" charset="-128"/>
              <a:cs typeface="ヒラギノ角ゴ Pro W3" charset="-128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mic Sans MS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Structure and history of the disks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w"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Characterization of star formation and chemistry as </a:t>
            </a:r>
            <a:r>
              <a:rPr kumimoji="0" lang="en-GB" sz="2000" b="0" i="0" u="none" strike="noStrike" kern="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f(R</a:t>
            </a: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)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w"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Models of the formation of thick disk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w"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Inter-relation between various components 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mic Sans MS" charset="0"/>
              <a:buChar char="•"/>
              <a:tabLst/>
              <a:defRPr/>
            </a:pPr>
            <a:endParaRPr kumimoji="0" lang="en-GB" sz="2000" b="0" i="0" u="none" strike="noStrike" kern="0" cap="none" spc="0" normalizeH="0" baseline="0" dirty="0" smtClean="0">
              <a:ln>
                <a:noFill/>
              </a:ln>
              <a:solidFill>
                <a:srgbClr val="170CA4"/>
              </a:solidFill>
              <a:effectLst/>
              <a:uLnTx/>
              <a:uFillTx/>
              <a:latin typeface="+mn-lt"/>
              <a:ea typeface="ヒラギノ角ゴ Pro W3" charset="-128"/>
              <a:cs typeface="ヒラギノ角ゴ Pro W3" charset="-128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mic Sans MS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dirty="0" smtClean="0">
                <a:ln>
                  <a:noFill/>
                </a:ln>
                <a:solidFill>
                  <a:srgbClr val="170CA4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Metal-poor components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w"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Streams in the halo to trace merger history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w"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Constrain the IMF, and star formation in the early Universe</a:t>
            </a:r>
          </a:p>
          <a:p>
            <a:pPr marL="627063" marR="0" lvl="1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GB" sz="1600" b="0" i="0" u="none" strike="noStrike" kern="0" cap="none" spc="0" normalizeH="0" baseline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                                                                                                                            </a:t>
            </a:r>
            <a:endParaRPr kumimoji="0" lang="en-GB" sz="1400" b="0" i="0" u="none" strike="noStrike" kern="0" cap="none" spc="0" normalizeH="0" baseline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WEAVE/Gaia Survey Space</a:t>
            </a:r>
            <a:endParaRPr lang="en-US" dirty="0"/>
          </a:p>
        </p:txBody>
      </p:sp>
      <p:pic>
        <p:nvPicPr>
          <p:cNvPr id="6" name="Content Placeholder 5" descr="GAIA-Apogee-RVS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8467" y="1600200"/>
            <a:ext cx="8224599" cy="4525962"/>
          </a:xfrm>
        </p:spPr>
      </p:pic>
      <p:grpSp>
        <p:nvGrpSpPr>
          <p:cNvPr id="14" name="Group 13"/>
          <p:cNvGrpSpPr/>
          <p:nvPr/>
        </p:nvGrpSpPr>
        <p:grpSpPr>
          <a:xfrm>
            <a:off x="697150" y="1600200"/>
            <a:ext cx="6782934" cy="3846515"/>
            <a:chOff x="-621617" y="1620042"/>
            <a:chExt cx="6782934" cy="3846515"/>
          </a:xfrm>
        </p:grpSpPr>
        <p:sp>
          <p:nvSpPr>
            <p:cNvPr id="12" name="Rectangle 11"/>
            <p:cNvSpPr/>
            <p:nvPr/>
          </p:nvSpPr>
          <p:spPr>
            <a:xfrm>
              <a:off x="4881430" y="1620042"/>
              <a:ext cx="1279887" cy="3846515"/>
            </a:xfrm>
            <a:prstGeom prst="rect">
              <a:avLst/>
            </a:prstGeom>
            <a:blipFill rotWithShape="1">
              <a:blip r:embed="rId4">
                <a:alphaModFix amt="41000"/>
              </a:blip>
              <a:tile tx="0" ty="0" sx="100000" sy="100000" flip="none" algn="tl"/>
            </a:blipFill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621617" y="1620042"/>
              <a:ext cx="2459751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WEAVE, R~5000</a:t>
              </a:r>
            </a:p>
            <a:p>
              <a:r>
                <a:rPr lang="en-US" dirty="0" smtClean="0"/>
                <a:t>370-1000nm</a:t>
              </a:r>
            </a:p>
            <a:p>
              <a:r>
                <a:rPr lang="en-US" dirty="0" err="1" smtClean="0"/>
                <a:t>δv</a:t>
              </a:r>
              <a:r>
                <a:rPr lang="en-US" baseline="-25000" dirty="0" err="1" smtClean="0"/>
                <a:t>r</a:t>
              </a:r>
              <a:r>
                <a:rPr lang="en-US" dirty="0" smtClean="0"/>
                <a:t> &lt; 5kms</a:t>
              </a:r>
              <a:r>
                <a:rPr lang="en-US" baseline="30000" dirty="0" smtClean="0"/>
                <a:t>-1</a:t>
              </a:r>
            </a:p>
            <a:p>
              <a:r>
                <a:rPr lang="en-US" dirty="0" err="1" smtClean="0"/>
                <a:t>δ[Fe</a:t>
              </a:r>
              <a:r>
                <a:rPr lang="en-US" dirty="0" smtClean="0"/>
                <a:t>/H] &lt; 0.2 </a:t>
              </a:r>
              <a:r>
                <a:rPr lang="en-US" dirty="0" err="1" smtClean="0"/>
                <a:t>dex</a:t>
              </a:r>
              <a:endParaRPr lang="en-US" dirty="0" smtClean="0"/>
            </a:p>
            <a:p>
              <a:r>
                <a:rPr lang="en-US" dirty="0" smtClean="0"/>
                <a:t>&gt;10</a:t>
              </a:r>
              <a:r>
                <a:rPr lang="en-US" baseline="30000" dirty="0" smtClean="0"/>
                <a:t>6</a:t>
              </a:r>
              <a:r>
                <a:rPr lang="en-US" dirty="0" smtClean="0"/>
                <a:t> stars</a:t>
              </a:r>
            </a:p>
            <a:p>
              <a:r>
                <a:rPr lang="en-US" dirty="0" smtClean="0"/>
                <a:t>10000 deg</a:t>
              </a:r>
              <a:r>
                <a:rPr lang="en-US" baseline="30000" dirty="0" smtClean="0"/>
                <a:t>2 </a:t>
              </a:r>
            </a:p>
            <a:p>
              <a:endParaRPr lang="en-US" dirty="0" smtClean="0"/>
            </a:p>
            <a:p>
              <a:r>
                <a:rPr lang="en-US" dirty="0" smtClean="0"/>
                <a:t>Enough to measure</a:t>
              </a:r>
            </a:p>
            <a:p>
              <a:r>
                <a:rPr lang="en-US" dirty="0" err="1" smtClean="0"/>
                <a:t>Metallicity</a:t>
              </a:r>
              <a:r>
                <a:rPr lang="en-US" dirty="0" smtClean="0"/>
                <a:t> Distribution Function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05538" y="6281615"/>
            <a:ext cx="638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courtesy Vanessa Hill, OCA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318000" cy="893379"/>
          </a:xfrm>
        </p:spPr>
        <p:txBody>
          <a:bodyPr/>
          <a:lstStyle/>
          <a:p>
            <a:r>
              <a:rPr lang="en-US" dirty="0" smtClean="0"/>
              <a:t>Mapping the Halo</a:t>
            </a:r>
            <a:endParaRPr lang="en-US" dirty="0"/>
          </a:p>
        </p:txBody>
      </p:sp>
      <p:pic>
        <p:nvPicPr>
          <p:cNvPr id="6" name="Content Placeholder 5" descr="Aquarius-SGR.png"/>
          <p:cNvPicPr>
            <a:picLocks noGrp="1" noChangeAspect="1"/>
          </p:cNvPicPr>
          <p:nvPr>
            <p:ph idx="1"/>
          </p:nvPr>
        </p:nvPicPr>
        <p:blipFill>
          <a:blip r:embed="rId4"/>
          <a:srcRect t="-15702" b="-15702"/>
          <a:stretch>
            <a:fillRect/>
          </a:stretch>
        </p:blipFill>
        <p:spPr>
          <a:xfrm>
            <a:off x="606024" y="2155785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912788" y="6126163"/>
            <a:ext cx="755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Aquarius simulations of recent MW mergers. (</a:t>
            </a:r>
            <a:r>
              <a:rPr lang="en-US" dirty="0" err="1" smtClean="0"/>
              <a:t>Helmi</a:t>
            </a:r>
            <a:r>
              <a:rPr lang="en-US" dirty="0" smtClean="0"/>
              <a:t> et al. arXiv:1101.2544)</a:t>
            </a:r>
            <a:endParaRPr lang="en-US" dirty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66953" y="149185"/>
          <a:ext cx="4354426" cy="2285712"/>
        </p:xfrm>
        <a:graphic>
          <a:graphicData uri="http://schemas.openxmlformats.org/presentationml/2006/ole">
            <p:oleObj spid="_x0000_s16386" name="Document" r:id="rId5" imgW="3822700" imgH="2006600" progId="Word.Document.12">
              <p:link updateAutomatic="1"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1655" y="893379"/>
            <a:ext cx="3906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Simulations suggest the distribution of merger remnants is highly anisotropic.</a:t>
            </a:r>
          </a:p>
          <a:p>
            <a:endParaRPr lang="en-US" dirty="0" smtClean="0"/>
          </a:p>
          <a:p>
            <a:r>
              <a:rPr lang="en-US" dirty="0" smtClean="0"/>
              <a:t>Northern Hemisphere required to sample outer disk and outer halo.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91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 Resolution Strategy?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742" y="1163232"/>
            <a:ext cx="4014742" cy="40452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From WFMOS study: Consider various possible survey geometries… optimal approach for primary survey is to sample MS stars in a single latitude stripe.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stars to V~20 at R=5000, 60% Halo, 40% Outer disk. ~1100 square degrees.</a:t>
            </a:r>
            <a:endParaRPr lang="en-US" sz="2400" dirty="0"/>
          </a:p>
        </p:txBody>
      </p:sp>
      <p:pic>
        <p:nvPicPr>
          <p:cNvPr id="6" name="Picture 5" descr="final_geometry"/>
          <p:cNvPicPr>
            <a:picLocks noChangeAspect="1" noChangeArrowheads="1"/>
          </p:cNvPicPr>
          <p:nvPr/>
        </p:nvPicPr>
        <p:blipFill>
          <a:blip r:embed="rId2"/>
          <a:srcRect l="53362" t="35027" r="19937" b="45435"/>
          <a:stretch>
            <a:fillRect/>
          </a:stretch>
        </p:blipFill>
        <p:spPr bwMode="auto">
          <a:xfrm>
            <a:off x="5560576" y="3965867"/>
            <a:ext cx="2793239" cy="2892133"/>
          </a:xfrm>
          <a:prstGeom prst="rect">
            <a:avLst/>
          </a:prstGeom>
          <a:noFill/>
        </p:spPr>
      </p:pic>
      <p:pic>
        <p:nvPicPr>
          <p:cNvPr id="7" name="Picture 4" descr="theory_geometry"/>
          <p:cNvPicPr>
            <a:picLocks noChangeAspect="1" noChangeArrowheads="1"/>
          </p:cNvPicPr>
          <p:nvPr/>
        </p:nvPicPr>
        <p:blipFill>
          <a:blip r:embed="rId3"/>
          <a:srcRect l="16197" t="20207" r="18047" b="48137"/>
          <a:stretch>
            <a:fillRect/>
          </a:stretch>
        </p:blipFill>
        <p:spPr bwMode="auto">
          <a:xfrm>
            <a:off x="4534059" y="1417638"/>
            <a:ext cx="4160149" cy="283458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5624067"/>
            <a:ext cx="486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starting point, but need to re-</a:t>
            </a:r>
            <a:r>
              <a:rPr lang="en-US" dirty="0" err="1" smtClean="0"/>
              <a:t>optimise</a:t>
            </a:r>
            <a:r>
              <a:rPr lang="en-US" dirty="0" smtClean="0"/>
              <a:t> for WEAVE!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WEAVE/Gaia Survey Space</a:t>
            </a:r>
            <a:endParaRPr lang="en-US" dirty="0"/>
          </a:p>
        </p:txBody>
      </p:sp>
      <p:pic>
        <p:nvPicPr>
          <p:cNvPr id="6" name="Content Placeholder 5" descr="GAIA-Apogee-RVS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8467" y="1600200"/>
            <a:ext cx="8224599" cy="4525962"/>
          </a:xfrm>
        </p:spPr>
      </p:pic>
      <p:grpSp>
        <p:nvGrpSpPr>
          <p:cNvPr id="2" name="Group 10"/>
          <p:cNvGrpSpPr/>
          <p:nvPr/>
        </p:nvGrpSpPr>
        <p:grpSpPr>
          <a:xfrm>
            <a:off x="637401" y="1591319"/>
            <a:ext cx="5850523" cy="3855396"/>
            <a:chOff x="-681366" y="1611161"/>
            <a:chExt cx="5850523" cy="3855396"/>
          </a:xfrm>
        </p:grpSpPr>
        <p:sp>
          <p:nvSpPr>
            <p:cNvPr id="7" name="Rectangle 6"/>
            <p:cNvSpPr/>
            <p:nvPr/>
          </p:nvSpPr>
          <p:spPr>
            <a:xfrm>
              <a:off x="3223925" y="1620042"/>
              <a:ext cx="1945232" cy="3846515"/>
            </a:xfrm>
            <a:prstGeom prst="rect">
              <a:avLst/>
            </a:prstGeom>
            <a:blipFill rotWithShape="1">
              <a:blip r:embed="rId4">
                <a:alphaModFix amt="41000"/>
              </a:blip>
              <a:tile tx="0" ty="0" sx="100000" sy="100000" flip="none" algn="tl"/>
            </a:blipFill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681366" y="1611161"/>
              <a:ext cx="2459751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WEAVE, R~20000</a:t>
              </a:r>
            </a:p>
            <a:p>
              <a:r>
                <a:rPr lang="en-US" dirty="0" err="1" smtClean="0"/>
                <a:t>δv</a:t>
              </a:r>
              <a:r>
                <a:rPr lang="en-US" baseline="-25000" dirty="0" err="1" smtClean="0"/>
                <a:t>r</a:t>
              </a:r>
              <a:r>
                <a:rPr lang="en-US" dirty="0" smtClean="0"/>
                <a:t> &lt; 1kms</a:t>
              </a:r>
              <a:r>
                <a:rPr lang="en-US" baseline="30000" dirty="0" smtClean="0"/>
                <a:t>-1</a:t>
              </a:r>
            </a:p>
            <a:p>
              <a:r>
                <a:rPr lang="en-US" dirty="0" err="1" smtClean="0"/>
                <a:t>δ[Fe</a:t>
              </a:r>
              <a:r>
                <a:rPr lang="en-US" dirty="0" smtClean="0"/>
                <a:t>/H] &lt; 0.1 </a:t>
              </a:r>
              <a:r>
                <a:rPr lang="en-US" dirty="0" err="1" smtClean="0"/>
                <a:t>dex</a:t>
              </a:r>
              <a:endParaRPr lang="en-US" dirty="0" smtClean="0"/>
            </a:p>
            <a:p>
              <a:r>
                <a:rPr lang="en-US" dirty="0" smtClean="0"/>
                <a:t>500 streams</a:t>
              </a:r>
            </a:p>
            <a:p>
              <a:r>
                <a:rPr lang="en-US" dirty="0" smtClean="0"/>
                <a:t>50,000 halo giants</a:t>
              </a:r>
            </a:p>
            <a:p>
              <a:r>
                <a:rPr lang="en-US" dirty="0" smtClean="0"/>
                <a:t>2500 deg</a:t>
              </a:r>
              <a:r>
                <a:rPr lang="en-US" baseline="30000" dirty="0" smtClean="0"/>
                <a:t>2</a:t>
              </a:r>
            </a:p>
            <a:p>
              <a:endParaRPr lang="en-US" baseline="30000" dirty="0" smtClean="0"/>
            </a:p>
            <a:p>
              <a:r>
                <a:rPr lang="en-US" dirty="0" smtClean="0"/>
                <a:t>Chemical labeling of stars to formation events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25055</TotalTime>
  <Words>2083</Words>
  <Application>Microsoft Macintosh PowerPoint</Application>
  <PresentationFormat>On-screen Show (4:3)</PresentationFormat>
  <Paragraphs>282</Paragraphs>
  <Slides>33</Slides>
  <Notes>14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Users:gbd:Documents:WFMOS:Wholething:GA_WFMOS_Concept_Study_v8.doc!OLE_LINK1</vt:lpstr>
      <vt:lpstr>WEAVE                   Fibre-MOS spectroscopy for the next decade</vt:lpstr>
      <vt:lpstr>Outline</vt:lpstr>
      <vt:lpstr>4m Science Overview</vt:lpstr>
      <vt:lpstr>Gaia</vt:lpstr>
      <vt:lpstr>Gaia Science Questions</vt:lpstr>
      <vt:lpstr>WEAVE/Gaia Survey Space</vt:lpstr>
      <vt:lpstr>Mapping the Halo</vt:lpstr>
      <vt:lpstr>Low Resolution Strategy?</vt:lpstr>
      <vt:lpstr>WEAVE/Gaia Survey Space</vt:lpstr>
      <vt:lpstr>Chemical Labelling</vt:lpstr>
      <vt:lpstr>Resolution Requirements</vt:lpstr>
      <vt:lpstr>Slide 12</vt:lpstr>
      <vt:lpstr>High Resolution Strategy?</vt:lpstr>
      <vt:lpstr>Cosmological Survey</vt:lpstr>
      <vt:lpstr>Cosmological Survey</vt:lpstr>
      <vt:lpstr>Slide 16</vt:lpstr>
      <vt:lpstr>Cosmological survey in context…</vt:lpstr>
      <vt:lpstr>Galaxy Evolution: WEAVE/APERTIF</vt:lpstr>
      <vt:lpstr>Serendipity</vt:lpstr>
      <vt:lpstr>Slide 20</vt:lpstr>
      <vt:lpstr>Instrument Overview</vt:lpstr>
      <vt:lpstr>Slide 22</vt:lpstr>
      <vt:lpstr>WEAVE Instrument</vt:lpstr>
      <vt:lpstr>Slide 24</vt:lpstr>
      <vt:lpstr>Slide 25</vt:lpstr>
      <vt:lpstr>Slide 26</vt:lpstr>
      <vt:lpstr>Slide 27</vt:lpstr>
      <vt:lpstr>Slide 28</vt:lpstr>
      <vt:lpstr>Slide 29</vt:lpstr>
      <vt:lpstr>WEAVE IFUs</vt:lpstr>
      <vt:lpstr>Survey Profile</vt:lpstr>
      <vt:lpstr>4MOST</vt:lpstr>
      <vt:lpstr>Summary</vt:lpstr>
    </vt:vector>
  </TitlesOfParts>
  <Company>University of Oxford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WEAVE The WHT Enhanced Area Velocity Explorer</dc:title>
  <dc:creator>Gavin Dalton</dc:creator>
  <cp:lastModifiedBy>Gavin Dalton</cp:lastModifiedBy>
  <cp:revision>56</cp:revision>
  <cp:lastPrinted>2011-04-13T09:28:58Z</cp:lastPrinted>
  <dcterms:created xsi:type="dcterms:W3CDTF">2011-08-29T07:08:59Z</dcterms:created>
  <dcterms:modified xsi:type="dcterms:W3CDTF">2011-08-31T11:14:17Z</dcterms:modified>
</cp:coreProperties>
</file>