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slides/slide22.xml" ContentType="application/vnd.openxmlformats-officedocument.presentationml.slide+xml"/>
  <Override PartName="/ppt/notesSlides/notesSlide24.xml" ContentType="application/vnd.openxmlformats-officedocument.presentationml.notes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s/slide6.xml" ContentType="application/vnd.openxmlformats-officedocument.presentationml.slide+xml"/>
  <Override PartName="/ppt/notesSlides/notesSlide17.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25.xml" ContentType="application/vnd.openxmlformats-officedocument.presentationml.notes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slides/slide7.xml" ContentType="application/vnd.openxmlformats-officedocument.presentationml.slide+xml"/>
  <Override PartName="/ppt/notesSlides/notesSlide18.xml" ContentType="application/vnd.openxmlformats-officedocument.presentationml.notes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notesSlides/notesSlide26.xml" ContentType="application/vnd.openxmlformats-officedocument.presentationml.notesSlide+xml"/>
  <Override PartName="/ppt/slides/slide20.xml" ContentType="application/vnd.openxmlformats-officedocument.presentationml.slide+xml"/>
  <Override PartName="/ppt/notesSlides/notesSlide7.xml" ContentType="application/vnd.openxmlformats-officedocument.presentationml.notesSlide+xml"/>
  <Override PartName="/ppt/notesSlides/notesSlide22.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notesSlides/notesSlide2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trictFirstAndLastChars="0" saveSubsetFonts="1" autoCompressPictures="0">
  <p:sldMasterIdLst>
    <p:sldMasterId id="2147483648" r:id="rId1"/>
  </p:sldMasterIdLst>
  <p:notesMasterIdLst>
    <p:notesMasterId r:id="rId30"/>
  </p:notesMasterIdLst>
  <p:handoutMasterIdLst>
    <p:handoutMasterId r:id="rId31"/>
  </p:handoutMasterIdLst>
  <p:sldIdLst>
    <p:sldId id="258" r:id="rId2"/>
    <p:sldId id="519" r:id="rId3"/>
    <p:sldId id="559" r:id="rId4"/>
    <p:sldId id="538" r:id="rId5"/>
    <p:sldId id="540" r:id="rId6"/>
    <p:sldId id="556" r:id="rId7"/>
    <p:sldId id="557" r:id="rId8"/>
    <p:sldId id="523" r:id="rId9"/>
    <p:sldId id="542" r:id="rId10"/>
    <p:sldId id="543" r:id="rId11"/>
    <p:sldId id="544" r:id="rId12"/>
    <p:sldId id="554" r:id="rId13"/>
    <p:sldId id="555" r:id="rId14"/>
    <p:sldId id="545" r:id="rId15"/>
    <p:sldId id="546" r:id="rId16"/>
    <p:sldId id="547" r:id="rId17"/>
    <p:sldId id="548" r:id="rId18"/>
    <p:sldId id="549" r:id="rId19"/>
    <p:sldId id="550" r:id="rId20"/>
    <p:sldId id="551" r:id="rId21"/>
    <p:sldId id="531" r:id="rId22"/>
    <p:sldId id="532" r:id="rId23"/>
    <p:sldId id="536" r:id="rId24"/>
    <p:sldId id="533" r:id="rId25"/>
    <p:sldId id="552" r:id="rId26"/>
    <p:sldId id="553" r:id="rId27"/>
    <p:sldId id="535" r:id="rId28"/>
    <p:sldId id="560"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B04600"/>
    <a:srgbClr val="C44E00"/>
    <a:srgbClr val="FF3BD7"/>
    <a:srgbClr val="FF0214"/>
    <a:srgbClr val="E508E2"/>
    <a:srgbClr val="FCFFB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4459" autoAdjust="0"/>
    <p:restoredTop sz="56134" autoAdjust="0"/>
  </p:normalViewPr>
  <p:slideViewPr>
    <p:cSldViewPr>
      <p:cViewPr varScale="1">
        <p:scale>
          <a:sx n="82" d="100"/>
          <a:sy n="82" d="100"/>
        </p:scale>
        <p:origin x="-251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953D88-8C01-EE48-B4E8-6AB50CE16C5E}" type="datetimeFigureOut">
              <a:rPr lang="en-US" smtClean="0"/>
              <a:pPr/>
              <a:t>8/31/11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DCF001-CACD-ED42-BD94-1C864431C8D5}"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DBCD8BC-EA02-B94E-B063-47851305F0B8}"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BEB5A6-1C7C-2645-8F46-596AF4718B40}" type="slidenum">
              <a:rPr lang="en-US"/>
              <a:pPr/>
              <a:t>1</a:t>
            </a:fld>
            <a:endParaRPr lang="en-US"/>
          </a:p>
        </p:txBody>
      </p:sp>
      <p:sp>
        <p:nvSpPr>
          <p:cNvPr id="7170" name="Rectangle 2"/>
          <p:cNvSpPr>
            <a:spLocks noGrp="1" noRot="1" noChangeAspect="1" noChangeArrowheads="1" noTextEdit="1"/>
          </p:cNvSpPr>
          <p:nvPr>
            <p:ph type="sldImg"/>
          </p:nvPr>
        </p:nvSpPr>
        <p:spPr bwMode="auto">
          <a:xfrm>
            <a:off x="1343025" y="915988"/>
            <a:ext cx="4173538" cy="3132137"/>
          </a:xfrm>
          <a:prstGeom prst="rect">
            <a:avLst/>
          </a:prstGeom>
          <a:solidFill>
            <a:srgbClr val="FFFFFF"/>
          </a:solidFill>
          <a:ln>
            <a:solidFill>
              <a:srgbClr val="000000"/>
            </a:solidFill>
            <a:miter lim="800000"/>
            <a:headEnd/>
            <a:tailEnd/>
          </a:ln>
        </p:spPr>
      </p:sp>
      <p:sp>
        <p:nvSpPr>
          <p:cNvPr id="7171" name="Text Box 3"/>
          <p:cNvSpPr txBox="1">
            <a:spLocks noGrp="1" noChangeArrowheads="1"/>
          </p:cNvSpPr>
          <p:nvPr>
            <p:ph type="body" idx="1"/>
          </p:nvPr>
        </p:nvSpPr>
        <p:spPr bwMode="auto">
          <a:xfrm>
            <a:off x="1046163" y="4352925"/>
            <a:ext cx="4770437" cy="3476625"/>
          </a:xfrm>
          <a:prstGeom prst="rect">
            <a:avLst/>
          </a:prstGeom>
          <a:noFill/>
          <a:ln>
            <a:miter lim="800000"/>
            <a:headEnd/>
            <a:tailEnd/>
          </a:ln>
        </p:spPr>
        <p:txBody>
          <a:bodyPr wrap="none" lIns="82214" tIns="41107" rIns="82214" bIns="41107" anchor="ctr">
            <a:prstTxWarp prst="textNoShape">
              <a:avLst/>
            </a:prstTxWarp>
          </a:bodyPr>
          <a:lstStyle/>
          <a:p>
            <a:endParaRPr lang="en-US" sz="10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F24815C-E254-694D-8DD2-032EAA2E27F8}" type="slidenum">
              <a:rPr lang="en-US">
                <a:latin typeface="Arial" pitchFamily="-106" charset="0"/>
                <a:ea typeface="ＭＳ Ｐゴシック" pitchFamily="-106" charset="-128"/>
                <a:cs typeface="ＭＳ Ｐゴシック" pitchFamily="-106" charset="-128"/>
              </a:rPr>
              <a:pPr/>
              <a:t>10</a:t>
            </a:fld>
            <a:endParaRPr lang="en-US">
              <a:latin typeface="Arial" pitchFamily="-106" charset="0"/>
              <a:ea typeface="ＭＳ Ｐゴシック" pitchFamily="-106" charset="-128"/>
              <a:cs typeface="ＭＳ Ｐゴシック" pitchFamily="-106" charset="-128"/>
            </a:endParaRPr>
          </a:p>
        </p:txBody>
      </p:sp>
      <p:sp>
        <p:nvSpPr>
          <p:cNvPr id="51203" name="Placeholder 2"/>
          <p:cNvSpPr>
            <a:spLocks noGrp="1" noRot="1" noChangeAspect="1" noChangeArrowheads="1" noTextEdit="1"/>
          </p:cNvSpPr>
          <p:nvPr>
            <p:ph type="sldImg"/>
          </p:nvPr>
        </p:nvSpPr>
        <p:spPr>
          <a:ln/>
        </p:spPr>
      </p:sp>
      <p:sp>
        <p:nvSpPr>
          <p:cNvPr id="51204" name="Placeholder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0F93EA3F-F0B9-AF45-98AC-002E26C26C74}" type="slidenum">
              <a:rPr lang="en-US">
                <a:latin typeface="Arial" pitchFamily="-106" charset="0"/>
                <a:ea typeface="ＭＳ Ｐゴシック" pitchFamily="-106" charset="-128"/>
                <a:cs typeface="ＭＳ Ｐゴシック" pitchFamily="-106" charset="-128"/>
              </a:rPr>
              <a:pPr/>
              <a:t>11</a:t>
            </a:fld>
            <a:endParaRPr lang="en-US">
              <a:latin typeface="Arial" pitchFamily="-106" charset="0"/>
              <a:ea typeface="ＭＳ Ｐゴシック" pitchFamily="-106" charset="-128"/>
              <a:cs typeface="ＭＳ Ｐゴシック" pitchFamily="-106" charset="-128"/>
            </a:endParaRPr>
          </a:p>
        </p:txBody>
      </p:sp>
      <p:sp>
        <p:nvSpPr>
          <p:cNvPr id="53251" name="Placeholder 2"/>
          <p:cNvSpPr>
            <a:spLocks noGrp="1" noRot="1" noChangeAspect="1" noChangeArrowheads="1" noTextEdit="1"/>
          </p:cNvSpPr>
          <p:nvPr>
            <p:ph type="sldImg"/>
          </p:nvPr>
        </p:nvSpPr>
        <p:spPr>
          <a:ln/>
        </p:spPr>
      </p:sp>
      <p:sp>
        <p:nvSpPr>
          <p:cNvPr id="53252" name="Placeholder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65358EB0-DED6-914C-9EC2-A074C456734A}" type="slidenum">
              <a:rPr lang="en-US">
                <a:latin typeface="Arial" pitchFamily="-106" charset="0"/>
                <a:ea typeface="ＭＳ Ｐゴシック" pitchFamily="-106" charset="-128"/>
                <a:cs typeface="ＭＳ Ｐゴシック" pitchFamily="-106" charset="-128"/>
              </a:rPr>
              <a:pPr/>
              <a:t>12</a:t>
            </a:fld>
            <a:endParaRPr lang="en-US">
              <a:latin typeface="Arial" pitchFamily="-106" charset="0"/>
              <a:ea typeface="ＭＳ Ｐゴシック" pitchFamily="-106" charset="-128"/>
              <a:cs typeface="ＭＳ Ｐゴシック" pitchFamily="-106" charset="-128"/>
            </a:endParaRPr>
          </a:p>
        </p:txBody>
      </p:sp>
      <p:sp>
        <p:nvSpPr>
          <p:cNvPr id="63491" name="Placeholder 2"/>
          <p:cNvSpPr>
            <a:spLocks noGrp="1" noRot="1" noChangeAspect="1" noChangeArrowheads="1" noTextEdit="1"/>
          </p:cNvSpPr>
          <p:nvPr>
            <p:ph type="sldImg"/>
          </p:nvPr>
        </p:nvSpPr>
        <p:spPr>
          <a:ln/>
        </p:spPr>
      </p:sp>
      <p:sp>
        <p:nvSpPr>
          <p:cNvPr id="63492" name="Placeholder 3"/>
          <p:cNvSpPr>
            <a:spLocks noGrp="1" noChangeArrowheads="1"/>
          </p:cNvSpPr>
          <p:nvPr>
            <p:ph type="body" idx="1"/>
          </p:nvPr>
        </p:nvSpPr>
        <p:spPr>
          <a:noFill/>
          <a:ln/>
        </p:spPr>
        <p:txBody>
          <a:bodyPr/>
          <a:lstStyle/>
          <a:p>
            <a:pPr eaLnBrk="1" hangingPunct="1"/>
            <a:r>
              <a:rPr lang="en-US" dirty="0" smtClean="0">
                <a:latin typeface="Arial" pitchFamily="-106" charset="0"/>
                <a:ea typeface="ＭＳ Ｐゴシック" pitchFamily="-106" charset="-128"/>
                <a:cs typeface="ＭＳ Ｐゴシック" pitchFamily="-106" charset="-128"/>
              </a:rPr>
              <a:t>No JWST</a:t>
            </a:r>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120DDE2-6923-254A-B5D9-61856E6F7D85}" type="slidenum">
              <a:rPr lang="en-US">
                <a:latin typeface="Arial" pitchFamily="-106" charset="0"/>
                <a:ea typeface="ＭＳ Ｐゴシック" pitchFamily="-106" charset="-128"/>
                <a:cs typeface="ＭＳ Ｐゴシック" pitchFamily="-106" charset="-128"/>
              </a:rPr>
              <a:pPr/>
              <a:t>13</a:t>
            </a:fld>
            <a:endParaRPr lang="en-US">
              <a:latin typeface="Arial" pitchFamily="-106" charset="0"/>
              <a:ea typeface="ＭＳ Ｐゴシック" pitchFamily="-106" charset="-128"/>
              <a:cs typeface="ＭＳ Ｐゴシック" pitchFamily="-106" charset="-128"/>
            </a:endParaRPr>
          </a:p>
        </p:txBody>
      </p:sp>
      <p:sp>
        <p:nvSpPr>
          <p:cNvPr id="57347" name="Placeholder 2"/>
          <p:cNvSpPr>
            <a:spLocks noGrp="1" noRot="1" noChangeAspect="1" noChangeArrowheads="1" noTextEdit="1"/>
          </p:cNvSpPr>
          <p:nvPr>
            <p:ph type="sldImg"/>
          </p:nvPr>
        </p:nvSpPr>
        <p:spPr>
          <a:ln/>
        </p:spPr>
      </p:sp>
      <p:sp>
        <p:nvSpPr>
          <p:cNvPr id="57348" name="Placeholder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B7A3910E-36B5-1E4E-8EBA-1EBD9A6BB4D2}" type="slidenum">
              <a:rPr lang="en-US">
                <a:latin typeface="Arial" pitchFamily="-106" charset="0"/>
                <a:ea typeface="ＭＳ Ｐゴシック" pitchFamily="-106" charset="-128"/>
                <a:cs typeface="ＭＳ Ｐゴシック" pitchFamily="-106" charset="-128"/>
              </a:rPr>
              <a:pPr/>
              <a:t>14</a:t>
            </a:fld>
            <a:endParaRPr lang="en-US">
              <a:latin typeface="Arial" pitchFamily="-106" charset="0"/>
              <a:ea typeface="ＭＳ Ｐゴシック" pitchFamily="-106" charset="-128"/>
              <a:cs typeface="ＭＳ Ｐゴシック" pitchFamily="-106" charset="-128"/>
            </a:endParaRPr>
          </a:p>
        </p:txBody>
      </p:sp>
      <p:sp>
        <p:nvSpPr>
          <p:cNvPr id="100355" name="Placeholder 2"/>
          <p:cNvSpPr>
            <a:spLocks noGrp="1" noRot="1" noChangeAspect="1" noChangeArrowheads="1" noTextEdit="1"/>
          </p:cNvSpPr>
          <p:nvPr>
            <p:ph type="sldImg"/>
          </p:nvPr>
        </p:nvSpPr>
        <p:spPr>
          <a:ln/>
        </p:spPr>
      </p:sp>
      <p:sp>
        <p:nvSpPr>
          <p:cNvPr id="100356" name="Placeholder 3"/>
          <p:cNvSpPr>
            <a:spLocks noGrp="1" noChangeArrowheads="1"/>
          </p:cNvSpPr>
          <p:nvPr>
            <p:ph type="body" idx="1"/>
          </p:nvPr>
        </p:nvSpPr>
        <p:spPr>
          <a:noFill/>
          <a:ln/>
        </p:spPr>
        <p:txBody>
          <a:bodyPr/>
          <a:lstStyle/>
          <a:p>
            <a:pPr eaLnBrk="1" hangingPunct="1"/>
            <a:r>
              <a:rPr lang="en-US" dirty="0" smtClean="0">
                <a:latin typeface="Arial" pitchFamily="-106" charset="0"/>
                <a:ea typeface="ＭＳ Ｐゴシック" pitchFamily="-106" charset="-128"/>
                <a:cs typeface="ＭＳ Ｐゴシック" pitchFamily="-106" charset="-128"/>
              </a:rPr>
              <a:t>Not on poster</a:t>
            </a:r>
          </a:p>
          <a:p>
            <a:pPr eaLnBrk="1" hangingPunct="1"/>
            <a:r>
              <a:rPr lang="en-US" dirty="0" smtClean="0">
                <a:latin typeface="Arial" pitchFamily="-106" charset="0"/>
                <a:ea typeface="ＭＳ Ｐゴシック" pitchFamily="-106" charset="-128"/>
                <a:cs typeface="ＭＳ Ｐゴシック" pitchFamily="-106" charset="-128"/>
              </a:rPr>
              <a:t>Not on team</a:t>
            </a:r>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A590C6D6-8BA9-8A4A-B0DD-3D3523BB92E8}" type="slidenum">
              <a:rPr lang="en-US">
                <a:latin typeface="Arial" pitchFamily="-106" charset="0"/>
                <a:ea typeface="ＭＳ Ｐゴシック" pitchFamily="-106" charset="-128"/>
                <a:cs typeface="ＭＳ Ｐゴシック" pitchFamily="-106" charset="-128"/>
              </a:rPr>
              <a:pPr/>
              <a:t>15</a:t>
            </a:fld>
            <a:endParaRPr lang="en-US">
              <a:latin typeface="Arial" pitchFamily="-106" charset="0"/>
              <a:ea typeface="ＭＳ Ｐゴシック" pitchFamily="-106" charset="-128"/>
              <a:cs typeface="ＭＳ Ｐゴシック" pitchFamily="-106" charset="-128"/>
            </a:endParaRPr>
          </a:p>
        </p:txBody>
      </p:sp>
      <p:sp>
        <p:nvSpPr>
          <p:cNvPr id="102403" name="Placeholder 2"/>
          <p:cNvSpPr>
            <a:spLocks noGrp="1" noRot="1" noChangeAspect="1" noChangeArrowheads="1" noTextEdit="1"/>
          </p:cNvSpPr>
          <p:nvPr>
            <p:ph type="sldImg"/>
          </p:nvPr>
        </p:nvSpPr>
        <p:spPr>
          <a:ln/>
        </p:spPr>
      </p:sp>
      <p:sp>
        <p:nvSpPr>
          <p:cNvPr id="102404" name="Placeholder 3"/>
          <p:cNvSpPr>
            <a:spLocks noGrp="1" noChangeArrowheads="1"/>
          </p:cNvSpPr>
          <p:nvPr>
            <p:ph type="body" idx="1"/>
          </p:nvPr>
        </p:nvSpPr>
        <p:spPr>
          <a:noFill/>
          <a:ln/>
        </p:spPr>
        <p:txBody>
          <a:bodyPr/>
          <a:lstStyle/>
          <a:p>
            <a:pPr eaLnBrk="1" hangingPunct="1"/>
            <a:r>
              <a:rPr lang="en-US" dirty="0" smtClean="0">
                <a:latin typeface="Arial" pitchFamily="-106" charset="0"/>
                <a:ea typeface="ＭＳ Ｐゴシック" pitchFamily="-106" charset="-128"/>
                <a:cs typeface="ＭＳ Ｐゴシック" pitchFamily="-106" charset="-128"/>
              </a:rPr>
              <a:t>170M in AANM </a:t>
            </a:r>
            <a:r>
              <a:rPr lang="en-US" dirty="0" err="1" smtClean="0">
                <a:latin typeface="Arial" pitchFamily="-106" charset="0"/>
                <a:ea typeface="ＭＳ Ｐゴシック" pitchFamily="-106" charset="-128"/>
                <a:cs typeface="ＭＳ Ｐゴシック" pitchFamily="-106" charset="-128"/>
              </a:rPr>
              <a:t>w</a:t>
            </a:r>
            <a:r>
              <a:rPr lang="en-US" baseline="0" dirty="0" smtClean="0">
                <a:latin typeface="Arial" pitchFamily="-106" charset="0"/>
                <a:ea typeface="ＭＳ Ｐゴシック" pitchFamily="-106" charset="-128"/>
                <a:cs typeface="ＭＳ Ｐゴシック" pitchFamily="-106" charset="-128"/>
              </a:rPr>
              <a:t> 5yr</a:t>
            </a:r>
            <a:r>
              <a:rPr lang="en-US" dirty="0" smtClean="0">
                <a:latin typeface="Arial" pitchFamily="-106" charset="0"/>
                <a:ea typeface="ＭＳ Ｐゴシック" pitchFamily="-106" charset="-128"/>
                <a:cs typeface="ＭＳ Ｐゴシック" pitchFamily="-106" charset="-128"/>
              </a:rPr>
              <a:t> ops</a:t>
            </a:r>
          </a:p>
          <a:p>
            <a:pPr eaLnBrk="1" hangingPunct="1"/>
            <a:r>
              <a:rPr lang="en-US" dirty="0" smtClean="0">
                <a:latin typeface="Arial" pitchFamily="-106" charset="0"/>
                <a:ea typeface="ＭＳ Ｐゴシック" pitchFamily="-106" charset="-128"/>
                <a:cs typeface="ＭＳ Ｐゴシック" pitchFamily="-106" charset="-128"/>
              </a:rPr>
              <a:t>Data not world public, only alerts.</a:t>
            </a:r>
            <a:r>
              <a:rPr lang="en-US" baseline="0" dirty="0" smtClean="0">
                <a:latin typeface="Arial" pitchFamily="-106" charset="0"/>
                <a:ea typeface="ＭＳ Ｐゴシック" pitchFamily="-106" charset="-128"/>
                <a:cs typeface="ＭＳ Ｐゴシック" pitchFamily="-106" charset="-128"/>
              </a:rPr>
              <a:t> </a:t>
            </a:r>
            <a:r>
              <a:rPr lang="en-US" sz="1200" kern="1200" dirty="0" smtClean="0">
                <a:solidFill>
                  <a:schemeClr val="tx1"/>
                </a:solidFill>
                <a:latin typeface="Times" charset="0"/>
                <a:ea typeface="+mn-ea"/>
                <a:cs typeface="+mn-cs"/>
              </a:rPr>
              <a:t>Seek~12M/yr in ops from</a:t>
            </a:r>
            <a:r>
              <a:rPr lang="en-US" sz="1200" kern="1200" baseline="0" dirty="0" smtClean="0">
                <a:solidFill>
                  <a:schemeClr val="tx1"/>
                </a:solidFill>
                <a:latin typeface="Times" charset="0"/>
                <a:ea typeface="+mn-ea"/>
                <a:cs typeface="+mn-cs"/>
              </a:rPr>
              <a:t> </a:t>
            </a:r>
            <a:r>
              <a:rPr lang="en-US" sz="1200" kern="1200" dirty="0" smtClean="0">
                <a:solidFill>
                  <a:schemeClr val="tx1"/>
                </a:solidFill>
                <a:latin typeface="Times" charset="0"/>
                <a:ea typeface="+mn-ea"/>
                <a:cs typeface="+mn-cs"/>
              </a:rPr>
              <a:t>foreign partners.  16 institutes involved.</a:t>
            </a:r>
            <a:r>
              <a:rPr lang="en-US" sz="1200" kern="1200" baseline="0" dirty="0" smtClean="0">
                <a:solidFill>
                  <a:schemeClr val="tx1"/>
                </a:solidFill>
                <a:latin typeface="Times" charset="0"/>
                <a:ea typeface="+mn-ea"/>
                <a:cs typeface="+mn-cs"/>
              </a:rPr>
              <a:t> </a:t>
            </a:r>
            <a:r>
              <a:rPr lang="en-US" sz="1200" kern="1200" dirty="0" smtClean="0">
                <a:solidFill>
                  <a:schemeClr val="tx1"/>
                </a:solidFill>
                <a:latin typeface="Times" charset="0"/>
                <a:ea typeface="+mn-ea"/>
                <a:cs typeface="+mn-cs"/>
              </a:rPr>
              <a:t>ESO </a:t>
            </a:r>
            <a:r>
              <a:rPr lang="en-US" sz="1200" kern="1200" dirty="0" smtClean="0">
                <a:solidFill>
                  <a:schemeClr val="tx1"/>
                </a:solidFill>
                <a:latin typeface="Times" charset="0"/>
                <a:ea typeface="+mn-ea"/>
                <a:cs typeface="+mn-cs"/>
              </a:rPr>
              <a:t>won’t address until they fund ELT.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273914D3-EC4E-EC4E-8499-94BCAB1A9EBA}" type="slidenum">
              <a:rPr lang="en-US">
                <a:latin typeface="Arial" pitchFamily="-106" charset="0"/>
                <a:ea typeface="ＭＳ Ｐゴシック" pitchFamily="-106" charset="-128"/>
                <a:cs typeface="ＭＳ Ｐゴシック" pitchFamily="-106" charset="-128"/>
              </a:rPr>
              <a:pPr/>
              <a:t>16</a:t>
            </a:fld>
            <a:endParaRPr lang="en-US">
              <a:latin typeface="Arial" pitchFamily="-106" charset="0"/>
              <a:ea typeface="ＭＳ Ｐゴシック" pitchFamily="-106" charset="-128"/>
              <a:cs typeface="ＭＳ Ｐゴシック" pitchFamily="-106" charset="-128"/>
            </a:endParaRPr>
          </a:p>
        </p:txBody>
      </p:sp>
      <p:sp>
        <p:nvSpPr>
          <p:cNvPr id="104451" name="Placeholder 2"/>
          <p:cNvSpPr>
            <a:spLocks noGrp="1" noRot="1" noChangeAspect="1" noChangeArrowheads="1" noTextEdit="1"/>
          </p:cNvSpPr>
          <p:nvPr>
            <p:ph type="sldImg"/>
          </p:nvPr>
        </p:nvSpPr>
        <p:spPr>
          <a:ln/>
        </p:spPr>
      </p:sp>
      <p:sp>
        <p:nvSpPr>
          <p:cNvPr id="104452" name="Placeholder 3"/>
          <p:cNvSpPr>
            <a:spLocks noGrp="1" noChangeArrowheads="1"/>
          </p:cNvSpPr>
          <p:nvPr>
            <p:ph type="body" idx="1"/>
          </p:nvPr>
        </p:nvSpPr>
        <p:spPr>
          <a:noFill/>
          <a:ln/>
        </p:spPr>
        <p:txBody>
          <a:bodyPr/>
          <a:lstStyle/>
          <a:p>
            <a:pPr eaLnBrk="1" hangingPunct="1"/>
            <a:r>
              <a:rPr lang="en-US" dirty="0" smtClean="0">
                <a:latin typeface="Arial" pitchFamily="-106" charset="0"/>
                <a:ea typeface="ＭＳ Ｐゴシック" pitchFamily="-106" charset="-128"/>
                <a:cs typeface="ＭＳ Ｐゴシック" pitchFamily="-106" charset="-128"/>
              </a:rPr>
              <a:t>Many</a:t>
            </a:r>
            <a:r>
              <a:rPr lang="en-US" baseline="0" dirty="0" smtClean="0">
                <a:latin typeface="Arial" pitchFamily="-106" charset="0"/>
                <a:ea typeface="ＭＳ Ｐゴシック" pitchFamily="-106" charset="-128"/>
                <a:cs typeface="ＭＳ Ｐゴシック" pitchFamily="-106" charset="-128"/>
              </a:rPr>
              <a:t> candidates are surveys</a:t>
            </a:r>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99F10F02-65A9-A344-9B07-1FD2FD918294}" type="slidenum">
              <a:rPr lang="en-US">
                <a:latin typeface="Arial" pitchFamily="-106" charset="0"/>
                <a:ea typeface="ＭＳ Ｐゴシック" pitchFamily="-106" charset="-128"/>
                <a:cs typeface="ＭＳ Ｐゴシック" pitchFamily="-106" charset="-128"/>
              </a:rPr>
              <a:pPr/>
              <a:t>17</a:t>
            </a:fld>
            <a:endParaRPr lang="en-US">
              <a:latin typeface="Arial" pitchFamily="-106" charset="0"/>
              <a:ea typeface="ＭＳ Ｐゴシック" pitchFamily="-106" charset="-128"/>
              <a:cs typeface="ＭＳ Ｐゴシック" pitchFamily="-106" charset="-128"/>
            </a:endParaRPr>
          </a:p>
        </p:txBody>
      </p:sp>
      <p:sp>
        <p:nvSpPr>
          <p:cNvPr id="108547" name="Placeholder 2"/>
          <p:cNvSpPr>
            <a:spLocks noGrp="1" noRot="1" noChangeAspect="1" noChangeArrowheads="1" noTextEdit="1"/>
          </p:cNvSpPr>
          <p:nvPr>
            <p:ph type="sldImg"/>
          </p:nvPr>
        </p:nvSpPr>
        <p:spPr>
          <a:ln/>
        </p:spPr>
      </p:sp>
      <p:sp>
        <p:nvSpPr>
          <p:cNvPr id="108548" name="Placeholder 3"/>
          <p:cNvSpPr>
            <a:spLocks noGrp="1" noChangeArrowheads="1"/>
          </p:cNvSpPr>
          <p:nvPr>
            <p:ph type="body" idx="1"/>
          </p:nvPr>
        </p:nvSpPr>
        <p:spPr>
          <a:noFill/>
          <a:ln/>
        </p:spPr>
        <p:txBody>
          <a:bodyPr/>
          <a:lstStyle/>
          <a:p>
            <a:pPr eaLnBrk="1" hangingPunct="1"/>
            <a:r>
              <a:rPr lang="en-US" dirty="0" smtClean="0">
                <a:latin typeface="Arial" pitchFamily="-106" charset="0"/>
                <a:ea typeface="ＭＳ Ｐゴシック" pitchFamily="-106" charset="-128"/>
                <a:cs typeface="ＭＳ Ｐゴシック" pitchFamily="-106" charset="-128"/>
              </a:rPr>
              <a:t>Sizes</a:t>
            </a:r>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374B612F-7FC5-224B-B565-5BD1CBC68C46}" type="slidenum">
              <a:rPr lang="en-US">
                <a:latin typeface="Arial" pitchFamily="-106" charset="0"/>
                <a:ea typeface="ＭＳ Ｐゴシック" pitchFamily="-106" charset="-128"/>
                <a:cs typeface="ＭＳ Ｐゴシック" pitchFamily="-106" charset="-128"/>
              </a:rPr>
              <a:pPr/>
              <a:t>18</a:t>
            </a:fld>
            <a:endParaRPr lang="en-US">
              <a:latin typeface="Arial" pitchFamily="-106" charset="0"/>
              <a:ea typeface="ＭＳ Ｐゴシック" pitchFamily="-106" charset="-128"/>
              <a:cs typeface="ＭＳ Ｐゴシック" pitchFamily="-106" charset="-128"/>
            </a:endParaRPr>
          </a:p>
        </p:txBody>
      </p:sp>
      <p:sp>
        <p:nvSpPr>
          <p:cNvPr id="110595" name="Placeholder 2"/>
          <p:cNvSpPr>
            <a:spLocks noGrp="1" noRot="1" noChangeAspect="1" noChangeArrowheads="1" noTextEdit="1"/>
          </p:cNvSpPr>
          <p:nvPr>
            <p:ph type="sldImg"/>
          </p:nvPr>
        </p:nvSpPr>
        <p:spPr>
          <a:ln/>
        </p:spPr>
      </p:sp>
      <p:sp>
        <p:nvSpPr>
          <p:cNvPr id="110596" name="Placeholder 3"/>
          <p:cNvSpPr>
            <a:spLocks noGrp="1" noChangeArrowheads="1"/>
          </p:cNvSpPr>
          <p:nvPr>
            <p:ph type="body" idx="1"/>
          </p:nvPr>
        </p:nvSpPr>
        <p:spPr>
          <a:noFill/>
          <a:ln/>
        </p:spPr>
        <p:txBody>
          <a:bodyPr/>
          <a:lstStyle/>
          <a:p>
            <a:pPr eaLnBrk="1" hangingPunct="1"/>
            <a:r>
              <a:rPr lang="en-US" dirty="0" smtClean="0">
                <a:latin typeface="Arial" pitchFamily="-106" charset="0"/>
                <a:ea typeface="ＭＳ Ｐゴシック" pitchFamily="-106" charset="-128"/>
                <a:cs typeface="ＭＳ Ｐゴシック" pitchFamily="-106" charset="-128"/>
              </a:rPr>
              <a:t>Agree with panel</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latin typeface="Arial" pitchFamily="-106" charset="0"/>
                <a:ea typeface="ＭＳ Ｐゴシック" pitchFamily="-106" charset="-128"/>
                <a:cs typeface="ＭＳ Ｐゴシック" pitchFamily="-106" charset="-128"/>
              </a:rPr>
              <a:t>350+partners in AANM</a:t>
            </a:r>
          </a:p>
          <a:p>
            <a:pPr eaLnBrk="1" hangingPunct="1"/>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C762D466-514D-B54C-ACD1-9D60459DB729}" type="slidenum">
              <a:rPr lang="en-US">
                <a:latin typeface="Arial" pitchFamily="-106" charset="0"/>
                <a:ea typeface="ＭＳ Ｐゴシック" pitchFamily="-106" charset="-128"/>
                <a:cs typeface="ＭＳ Ｐゴシック" pitchFamily="-106" charset="-128"/>
              </a:rPr>
              <a:pPr/>
              <a:t>19</a:t>
            </a:fld>
            <a:endParaRPr lang="en-US">
              <a:latin typeface="Arial" pitchFamily="-106" charset="0"/>
              <a:ea typeface="ＭＳ Ｐゴシック" pitchFamily="-106" charset="-128"/>
              <a:cs typeface="ＭＳ Ｐゴシック" pitchFamily="-106" charset="-128"/>
            </a:endParaRPr>
          </a:p>
        </p:txBody>
      </p:sp>
      <p:sp>
        <p:nvSpPr>
          <p:cNvPr id="112643" name="Placeholder 2"/>
          <p:cNvSpPr>
            <a:spLocks noGrp="1" noRot="1" noChangeAspect="1" noChangeArrowheads="1" noTextEdit="1"/>
          </p:cNvSpPr>
          <p:nvPr>
            <p:ph type="sldImg"/>
          </p:nvPr>
        </p:nvSpPr>
        <p:spPr>
          <a:ln/>
        </p:spPr>
      </p:sp>
      <p:sp>
        <p:nvSpPr>
          <p:cNvPr id="112644" name="Placeholder 3"/>
          <p:cNvSpPr>
            <a:spLocks noGrp="1" noChangeArrowheads="1"/>
          </p:cNvSpPr>
          <p:nvPr>
            <p:ph type="body" idx="1"/>
          </p:nvPr>
        </p:nvSpPr>
        <p:spPr>
          <a:noFill/>
          <a:ln/>
        </p:spPr>
        <p:txBody>
          <a:bodyPr/>
          <a:lstStyle/>
          <a:p>
            <a:r>
              <a:rPr lang="en-US" dirty="0" smtClean="0"/>
              <a:t>Immediate federal partner choice</a:t>
            </a:r>
          </a:p>
          <a:p>
            <a:r>
              <a:rPr lang="en-US" dirty="0" smtClean="0"/>
              <a:t>3</a:t>
            </a:r>
            <a:r>
              <a:rPr lang="en-US" baseline="30000" dirty="0" smtClean="0"/>
              <a:t>rd</a:t>
            </a:r>
            <a:r>
              <a:rPr lang="en-US" dirty="0" smtClean="0"/>
              <a:t> place ranking due to technical </a:t>
            </a:r>
            <a:r>
              <a:rPr lang="en-US" dirty="0" smtClean="0"/>
              <a:t>readiness,</a:t>
            </a:r>
            <a:r>
              <a:rPr lang="en-US" baseline="0" dirty="0" smtClean="0"/>
              <a:t> </a:t>
            </a:r>
            <a:r>
              <a:rPr lang="en-US" dirty="0" smtClean="0"/>
              <a:t>risk and delay due to </a:t>
            </a:r>
            <a:r>
              <a:rPr lang="en-US" dirty="0" err="1" smtClean="0"/>
              <a:t>downselect</a:t>
            </a:r>
            <a:r>
              <a:rPr lang="en-US" dirty="0" smtClean="0"/>
              <a:t> not </a:t>
            </a:r>
            <a:r>
              <a:rPr lang="en-US" dirty="0" smtClean="0"/>
              <a:t>scientific </a:t>
            </a:r>
            <a:r>
              <a:rPr lang="en-US" dirty="0" smtClean="0"/>
              <a:t>potential</a:t>
            </a:r>
          </a:p>
          <a:p>
            <a:pPr eaLnBrk="1" hangingPunct="1"/>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Doubling </a:t>
            </a:r>
          </a:p>
          <a:p>
            <a:r>
              <a:rPr lang="en-US" dirty="0" smtClean="0"/>
              <a:t>225-&gt;100 in 12</a:t>
            </a:r>
            <a:endParaRPr lang="en-US" dirty="0"/>
          </a:p>
        </p:txBody>
      </p:sp>
      <p:sp>
        <p:nvSpPr>
          <p:cNvPr id="4" name="Slide Number Placeholder 3"/>
          <p:cNvSpPr>
            <a:spLocks noGrp="1"/>
          </p:cNvSpPr>
          <p:nvPr>
            <p:ph type="sldNum" sz="quarter" idx="10"/>
          </p:nvPr>
        </p:nvSpPr>
        <p:spPr/>
        <p:txBody>
          <a:bodyPr/>
          <a:lstStyle/>
          <a:p>
            <a:fld id="{DDBCD8BC-EA02-B94E-B063-47851305F0B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3774CF4E-516D-794B-B4A5-B444317052CE}" type="slidenum">
              <a:rPr lang="en-US">
                <a:latin typeface="Arial" pitchFamily="-106" charset="0"/>
                <a:ea typeface="ＭＳ Ｐゴシック" pitchFamily="-106" charset="-128"/>
                <a:cs typeface="ＭＳ Ｐゴシック" pitchFamily="-106" charset="-128"/>
              </a:rPr>
              <a:pPr/>
              <a:t>20</a:t>
            </a:fld>
            <a:endParaRPr lang="en-US">
              <a:latin typeface="Arial" pitchFamily="-106" charset="0"/>
              <a:ea typeface="ＭＳ Ｐゴシック" pitchFamily="-106" charset="-128"/>
              <a:cs typeface="ＭＳ Ｐゴシック" pitchFamily="-106" charset="-128"/>
            </a:endParaRPr>
          </a:p>
        </p:txBody>
      </p:sp>
      <p:sp>
        <p:nvSpPr>
          <p:cNvPr id="120835" name="Placeholder 2"/>
          <p:cNvSpPr>
            <a:spLocks noGrp="1" noRot="1" noChangeAspect="1" noChangeArrowheads="1" noTextEdit="1"/>
          </p:cNvSpPr>
          <p:nvPr>
            <p:ph type="sldImg"/>
          </p:nvPr>
        </p:nvSpPr>
        <p:spPr>
          <a:ln/>
        </p:spPr>
      </p:sp>
      <p:sp>
        <p:nvSpPr>
          <p:cNvPr id="120836" name="Placeholder 3"/>
          <p:cNvSpPr>
            <a:spLocks noGrp="1" noChangeArrowheads="1"/>
          </p:cNvSpPr>
          <p:nvPr>
            <p:ph type="body" idx="1"/>
          </p:nvPr>
        </p:nvSpPr>
        <p:spPr>
          <a:noFill/>
          <a:ln/>
        </p:spPr>
        <p:txBody>
          <a:bodyPr/>
          <a:lstStyle/>
          <a:p>
            <a:pPr eaLnBrk="1" hangingPunct="1"/>
            <a:r>
              <a:rPr lang="en-US" dirty="0" smtClean="0">
                <a:latin typeface="Arial" pitchFamily="-106" charset="0"/>
                <a:ea typeface="ＭＳ Ｐゴシック" pitchFamily="-106" charset="-128"/>
                <a:cs typeface="ＭＳ Ｐゴシック" pitchFamily="-106" charset="-128"/>
              </a:rPr>
              <a:t>Optical chauvinism</a:t>
            </a:r>
          </a:p>
          <a:p>
            <a:pPr eaLnBrk="1" hangingPunct="1"/>
            <a:r>
              <a:rPr lang="en-US" dirty="0" smtClean="0">
                <a:latin typeface="Arial" pitchFamily="-106" charset="0"/>
                <a:ea typeface="ＭＳ Ｐゴシック" pitchFamily="-106" charset="-128"/>
                <a:cs typeface="ＭＳ Ｐゴシック" pitchFamily="-106" charset="-128"/>
              </a:rPr>
              <a:t>Survey telescope for ALMA</a:t>
            </a:r>
          </a:p>
          <a:p>
            <a:pPr eaLnBrk="1" hangingPunct="1"/>
            <a:r>
              <a:rPr lang="en-US" dirty="0" smtClean="0">
                <a:latin typeface="Arial" pitchFamily="-106" charset="0"/>
                <a:ea typeface="ＭＳ Ｐゴシック" pitchFamily="-106" charset="-128"/>
                <a:cs typeface="ＭＳ Ｐゴシック" pitchFamily="-106" charset="-128"/>
              </a:rPr>
              <a:t>Swift</a:t>
            </a:r>
          </a:p>
          <a:p>
            <a:pPr eaLnBrk="1" hangingPunct="1"/>
            <a:r>
              <a:rPr lang="en-US" dirty="0" smtClean="0">
                <a:latin typeface="Arial" pitchFamily="-106" charset="0"/>
                <a:ea typeface="ＭＳ Ｐゴシック" pitchFamily="-106" charset="-128"/>
                <a:cs typeface="ＭＳ Ｐゴシック" pitchFamily="-106" charset="-128"/>
              </a:rPr>
              <a:t>Fermi</a:t>
            </a:r>
          </a:p>
          <a:p>
            <a:pPr eaLnBrk="1" hangingPunct="1"/>
            <a:r>
              <a:rPr lang="en-US" dirty="0" err="1" smtClean="0">
                <a:latin typeface="Arial" pitchFamily="-106" charset="0"/>
                <a:ea typeface="ＭＳ Ｐゴシック" pitchFamily="-106" charset="-128"/>
                <a:cs typeface="ＭＳ Ｐゴシック" pitchFamily="-106" charset="-128"/>
              </a:rPr>
              <a:t>eROSITA</a:t>
            </a:r>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Technology, </a:t>
            </a:r>
            <a:r>
              <a:rPr lang="en-US" dirty="0" smtClean="0"/>
              <a:t>space</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Look around the room all good </a:t>
            </a:r>
          </a:p>
        </p:txBody>
      </p:sp>
      <p:sp>
        <p:nvSpPr>
          <p:cNvPr id="4" name="Slide Number Placeholder 3"/>
          <p:cNvSpPr>
            <a:spLocks noGrp="1"/>
          </p:cNvSpPr>
          <p:nvPr>
            <p:ph type="sldNum" sz="quarter" idx="10"/>
          </p:nvPr>
        </p:nvSpPr>
        <p:spPr/>
        <p:txBody>
          <a:bodyPr/>
          <a:lstStyle/>
          <a:p>
            <a:fld id="{DDBCD8BC-EA02-B94E-B063-47851305F0B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Discussed</a:t>
            </a:r>
            <a:r>
              <a:rPr lang="en-US" baseline="0" dirty="0" smtClean="0"/>
              <a:t> with all of the list</a:t>
            </a:r>
            <a:endParaRPr lang="en-US" dirty="0"/>
          </a:p>
        </p:txBody>
      </p:sp>
      <p:sp>
        <p:nvSpPr>
          <p:cNvPr id="4" name="Slide Number Placeholder 3"/>
          <p:cNvSpPr>
            <a:spLocks noGrp="1"/>
          </p:cNvSpPr>
          <p:nvPr>
            <p:ph type="sldNum" sz="quarter" idx="10"/>
          </p:nvPr>
        </p:nvSpPr>
        <p:spPr/>
        <p:txBody>
          <a:bodyPr/>
          <a:lstStyle/>
          <a:p>
            <a:fld id="{DDBCD8BC-EA02-B94E-B063-47851305F0B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the options</a:t>
            </a:r>
            <a:endParaRPr lang="en-US" dirty="0"/>
          </a:p>
        </p:txBody>
      </p:sp>
      <p:sp>
        <p:nvSpPr>
          <p:cNvPr id="4" name="Slide Number Placeholder 3"/>
          <p:cNvSpPr>
            <a:spLocks noGrp="1"/>
          </p:cNvSpPr>
          <p:nvPr>
            <p:ph type="sldNum" sz="quarter" idx="10"/>
          </p:nvPr>
        </p:nvSpPr>
        <p:spPr/>
        <p:txBody>
          <a:bodyPr/>
          <a:lstStyle/>
          <a:p>
            <a:fld id="{DDBCD8BC-EA02-B94E-B063-47851305F0B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1041636A-D063-1C4E-A6D9-C7B758AAD6D2}" type="slidenum">
              <a:rPr lang="en-US">
                <a:latin typeface="Arial" pitchFamily="-106" charset="0"/>
                <a:ea typeface="ＭＳ Ｐゴシック" pitchFamily="-106" charset="-128"/>
                <a:cs typeface="ＭＳ Ｐゴシック" pitchFamily="-106" charset="-128"/>
              </a:rPr>
              <a:pPr/>
              <a:t>25</a:t>
            </a:fld>
            <a:endParaRPr lang="en-US">
              <a:latin typeface="Arial" pitchFamily="-106" charset="0"/>
              <a:ea typeface="ＭＳ Ｐゴシック" pitchFamily="-106" charset="-128"/>
              <a:cs typeface="ＭＳ Ｐゴシック" pitchFamily="-106" charset="-128"/>
            </a:endParaRPr>
          </a:p>
        </p:txBody>
      </p:sp>
      <p:sp>
        <p:nvSpPr>
          <p:cNvPr id="167939" name="Placeholder 2"/>
          <p:cNvSpPr>
            <a:spLocks noGrp="1" noRot="1" noChangeAspect="1" noChangeArrowheads="1" noTextEdit="1"/>
          </p:cNvSpPr>
          <p:nvPr>
            <p:ph type="sldImg"/>
          </p:nvPr>
        </p:nvSpPr>
        <p:spPr>
          <a:ln/>
        </p:spPr>
      </p:sp>
      <p:sp>
        <p:nvSpPr>
          <p:cNvPr id="167940" name="Placeholder 3"/>
          <p:cNvSpPr>
            <a:spLocks noGrp="1" noChangeArrowheads="1"/>
          </p:cNvSpPr>
          <p:nvPr>
            <p:ph type="body" idx="1"/>
          </p:nvPr>
        </p:nvSpPr>
        <p:spPr>
          <a:noFill/>
          <a:ln/>
        </p:spPr>
        <p:txBody>
          <a:bodyPr/>
          <a:lstStyle/>
          <a:p>
            <a:pPr eaLnBrk="1" hangingPunct="1"/>
            <a:r>
              <a:rPr lang="en-US" dirty="0" smtClean="0">
                <a:latin typeface="Arial" pitchFamily="-106" charset="0"/>
                <a:ea typeface="ＭＳ Ｐゴシック" pitchFamily="-106" charset="-128"/>
                <a:cs typeface="ＭＳ Ｐゴシック" pitchFamily="-106" charset="-128"/>
              </a:rPr>
              <a:t>All </a:t>
            </a:r>
            <a:r>
              <a:rPr lang="en-US" dirty="0" err="1" smtClean="0">
                <a:latin typeface="Arial" pitchFamily="-106" charset="0"/>
                <a:ea typeface="ＭＳ Ｐゴシック" pitchFamily="-106" charset="-128"/>
                <a:cs typeface="ＭＳ Ｐゴシック" pitchFamily="-106" charset="-128"/>
              </a:rPr>
              <a:t>GSMTs</a:t>
            </a:r>
            <a:r>
              <a:rPr lang="en-US" baseline="0" dirty="0" smtClean="0">
                <a:latin typeface="Arial" pitchFamily="-106" charset="0"/>
                <a:ea typeface="ＭＳ Ｐゴシック" pitchFamily="-106" charset="-128"/>
                <a:cs typeface="ＭＳ Ｐゴシック" pitchFamily="-106" charset="-128"/>
              </a:rPr>
              <a:t> are international</a:t>
            </a:r>
            <a:r>
              <a:rPr lang="en-US" dirty="0" smtClean="0"/>
              <a:t/>
            </a:r>
            <a:br>
              <a:rPr lang="en-US" dirty="0" smtClean="0"/>
            </a:br>
            <a:r>
              <a:rPr lang="en-US" dirty="0" smtClean="0"/>
              <a:t>Public time subject to open skies in US</a:t>
            </a:r>
          </a:p>
          <a:p>
            <a:r>
              <a:rPr lang="en-US" dirty="0" smtClean="0"/>
              <a:t>Scientific cooperation on instruments sites etc</a:t>
            </a:r>
          </a:p>
          <a:p>
            <a:r>
              <a:rPr lang="en-US" dirty="0" smtClean="0"/>
              <a:t>Hope for reciprocal time </a:t>
            </a:r>
          </a:p>
          <a:p>
            <a:r>
              <a:rPr lang="en-US" dirty="0" smtClean="0"/>
              <a:t>Ample time for three</a:t>
            </a:r>
          </a:p>
          <a:p>
            <a:pPr eaLnBrk="1" hangingPunct="1"/>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p>
            <a:fld id="{CA2EDC31-B091-8640-86A5-559B9A0590E6}" type="slidenum">
              <a:rPr lang="en-US">
                <a:latin typeface="Arial" pitchFamily="-106" charset="0"/>
                <a:ea typeface="ＭＳ Ｐゴシック" pitchFamily="-106" charset="-128"/>
                <a:cs typeface="ＭＳ Ｐゴシック" pitchFamily="-106" charset="-128"/>
              </a:rPr>
              <a:pPr/>
              <a:t>26</a:t>
            </a:fld>
            <a:endParaRPr lang="en-US">
              <a:latin typeface="Arial" pitchFamily="-106" charset="0"/>
              <a:ea typeface="ＭＳ Ｐゴシック" pitchFamily="-106" charset="-128"/>
              <a:cs typeface="ＭＳ Ｐゴシック" pitchFamily="-106" charset="-128"/>
            </a:endParaRPr>
          </a:p>
        </p:txBody>
      </p:sp>
      <p:sp>
        <p:nvSpPr>
          <p:cNvPr id="169987" name="Placeholder 2"/>
          <p:cNvSpPr>
            <a:spLocks noGrp="1" noRot="1" noChangeAspect="1" noChangeArrowheads="1" noTextEdit="1"/>
          </p:cNvSpPr>
          <p:nvPr>
            <p:ph type="sldImg"/>
          </p:nvPr>
        </p:nvSpPr>
        <p:spPr>
          <a:ln/>
        </p:spPr>
      </p:sp>
      <p:sp>
        <p:nvSpPr>
          <p:cNvPr id="169988" name="Placeholder 3"/>
          <p:cNvSpPr>
            <a:spLocks noGrp="1" noChangeArrowheads="1"/>
          </p:cNvSpPr>
          <p:nvPr>
            <p:ph type="body" idx="1"/>
          </p:nvPr>
        </p:nvSpPr>
        <p:spPr>
          <a:noFill/>
          <a:ln/>
        </p:spPr>
        <p:txBody>
          <a:bodyPr/>
          <a:lstStyle/>
          <a:p>
            <a:r>
              <a:rPr lang="en-US" dirty="0" smtClean="0"/>
              <a:t>Would be desirable </a:t>
            </a:r>
          </a:p>
          <a:p>
            <a:r>
              <a:rPr lang="en-US" dirty="0" smtClean="0"/>
              <a:t>Difficult as long as funding from national sources.</a:t>
            </a:r>
          </a:p>
          <a:p>
            <a:r>
              <a:rPr lang="en-US" dirty="0" smtClean="0"/>
              <a:t>May stifle </a:t>
            </a:r>
            <a:r>
              <a:rPr lang="en-US" dirty="0" smtClean="0"/>
              <a:t>creativity?</a:t>
            </a:r>
          </a:p>
          <a:p>
            <a:r>
              <a:rPr lang="en-US" dirty="0" err="1" smtClean="0"/>
              <a:t>cf</a:t>
            </a:r>
            <a:r>
              <a:rPr lang="en-US" baseline="0" dirty="0" smtClean="0"/>
              <a:t> Particle physics</a:t>
            </a:r>
            <a:endParaRPr lang="en-US" dirty="0" smtClean="0"/>
          </a:p>
          <a:p>
            <a:pPr eaLnBrk="1" hangingPunct="1"/>
            <a:endParaRPr lang="en-US" dirty="0">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question I</a:t>
            </a:r>
            <a:r>
              <a:rPr lang="en-US" baseline="0" dirty="0" smtClean="0"/>
              <a:t> do not have time to discuss is are there too many surveys relative to the follow up capability. In particular is too much effort going into OIR surveys that will be </a:t>
            </a:r>
            <a:r>
              <a:rPr lang="en-US" baseline="0" dirty="0" err="1" smtClean="0"/>
              <a:t>superceded</a:t>
            </a:r>
            <a:r>
              <a:rPr lang="en-US" baseline="0" smtClean="0"/>
              <a:t> soon.</a:t>
            </a:r>
            <a:endParaRPr lang="en-US"/>
          </a:p>
        </p:txBody>
      </p:sp>
      <p:sp>
        <p:nvSpPr>
          <p:cNvPr id="4" name="Slide Number Placeholder 3"/>
          <p:cNvSpPr>
            <a:spLocks noGrp="1"/>
          </p:cNvSpPr>
          <p:nvPr>
            <p:ph type="sldNum" sz="quarter" idx="10"/>
          </p:nvPr>
        </p:nvSpPr>
        <p:spPr/>
        <p:txBody>
          <a:bodyPr/>
          <a:lstStyle/>
          <a:p>
            <a:fld id="{DDBCD8BC-EA02-B94E-B063-47851305F0B8}"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598FB16E-093D-E34A-9DD3-37557D6CB763}" type="slidenum">
              <a:rPr lang="en-US">
                <a:latin typeface="Arial" pitchFamily="-106" charset="0"/>
                <a:ea typeface="ＭＳ Ｐゴシック" pitchFamily="-106" charset="-128"/>
                <a:cs typeface="ＭＳ Ｐゴシック" pitchFamily="-106" charset="-128"/>
              </a:rPr>
              <a:pPr/>
              <a:t>3</a:t>
            </a:fld>
            <a:endParaRPr lang="en-US">
              <a:latin typeface="Arial" pitchFamily="-106" charset="0"/>
              <a:ea typeface="ＭＳ Ｐゴシック" pitchFamily="-106" charset="-128"/>
              <a:cs typeface="ＭＳ Ｐゴシック" pitchFamily="-106" charset="-128"/>
            </a:endParaRPr>
          </a:p>
        </p:txBody>
      </p:sp>
      <p:sp>
        <p:nvSpPr>
          <p:cNvPr id="133123" name="Placeholder 2"/>
          <p:cNvSpPr>
            <a:spLocks noGrp="1" noRot="1" noChangeAspect="1" noChangeArrowheads="1" noTextEdit="1"/>
          </p:cNvSpPr>
          <p:nvPr>
            <p:ph type="sldImg"/>
          </p:nvPr>
        </p:nvSpPr>
        <p:spPr>
          <a:ln/>
        </p:spPr>
      </p:sp>
      <p:sp>
        <p:nvSpPr>
          <p:cNvPr id="133124" name="Placeholder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638052A5-7D47-4E41-8A50-23E8C4D11B1B}" type="slidenum">
              <a:rPr lang="en-US">
                <a:latin typeface="Arial" pitchFamily="-106" charset="0"/>
                <a:ea typeface="ＭＳ Ｐゴシック" pitchFamily="-106" charset="-128"/>
                <a:cs typeface="ＭＳ Ｐゴシック" pitchFamily="-106" charset="-128"/>
              </a:rPr>
              <a:pPr/>
              <a:t>4</a:t>
            </a:fld>
            <a:endParaRPr lang="en-US">
              <a:latin typeface="Arial" pitchFamily="-106" charset="0"/>
              <a:ea typeface="ＭＳ Ｐゴシック" pitchFamily="-106" charset="-128"/>
              <a:cs typeface="ＭＳ Ｐゴシック" pitchFamily="-106"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xfrm>
            <a:off x="685800" y="4343400"/>
            <a:ext cx="5486400" cy="4114800"/>
          </a:xfrm>
          <a:noFill/>
          <a:ln>
            <a:solidFill>
              <a:srgbClr val="000000"/>
            </a:solidFill>
          </a:ln>
        </p:spPr>
        <p:txBody>
          <a:bodyPr/>
          <a:lstStyle/>
          <a:p>
            <a:pPr defTabSz="457200" eaLnBrk="1" hangingPunct="1">
              <a:spcBef>
                <a:spcPct val="0"/>
              </a:spcBef>
            </a:pPr>
            <a:endParaRPr lang="en-US" dirty="0">
              <a:latin typeface="Times" pitchFamily="-106" charset="0"/>
              <a:ea typeface="ＭＳ Ｐゴシック" pitchFamily="-106" charset="-128"/>
              <a:cs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AEC6467-258B-5D42-B564-5DAAA03346AA}" type="slidenum">
              <a:rPr lang="en-US">
                <a:latin typeface="Arial" pitchFamily="-106" charset="0"/>
                <a:ea typeface="ＭＳ Ｐゴシック" pitchFamily="-106" charset="-128"/>
                <a:cs typeface="ＭＳ Ｐゴシック" pitchFamily="-106" charset="-128"/>
              </a:rPr>
              <a:pPr/>
              <a:t>5</a:t>
            </a:fld>
            <a:endParaRPr lang="en-US">
              <a:latin typeface="Arial" pitchFamily="-106" charset="0"/>
              <a:ea typeface="ＭＳ Ｐゴシック" pitchFamily="-106" charset="-128"/>
              <a:cs typeface="ＭＳ Ｐゴシック" pitchFamily="-106" charset="-128"/>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685800" y="4343400"/>
            <a:ext cx="5486400" cy="4114800"/>
          </a:xfrm>
          <a:noFill/>
          <a:ln>
            <a:solidFill>
              <a:srgbClr val="000000"/>
            </a:solidFill>
          </a:ln>
        </p:spPr>
        <p:txBody>
          <a:bodyPr/>
          <a:lstStyle/>
          <a:p>
            <a:pPr defTabSz="457200" eaLnBrk="1" hangingPunct="1">
              <a:spcBef>
                <a:spcPct val="0"/>
              </a:spcBef>
            </a:pPr>
            <a:r>
              <a:rPr lang="en-US" dirty="0" smtClean="0">
                <a:latin typeface="Times" pitchFamily="-106" charset="0"/>
                <a:ea typeface="ＭＳ Ｐゴシック" pitchFamily="-106" charset="-128"/>
                <a:cs typeface="ＭＳ Ｐゴシック" pitchFamily="-106" charset="-128"/>
              </a:rPr>
              <a:t>Program</a:t>
            </a:r>
            <a:r>
              <a:rPr lang="en-US" baseline="0" dirty="0" smtClean="0">
                <a:latin typeface="Times" pitchFamily="-106" charset="0"/>
                <a:ea typeface="ＭＳ Ｐゴシック" pitchFamily="-106" charset="-128"/>
                <a:cs typeface="ＭＳ Ｐゴシック" pitchFamily="-106" charset="-128"/>
              </a:rPr>
              <a:t> represents community</a:t>
            </a:r>
            <a:endParaRPr lang="en-US" dirty="0">
              <a:latin typeface="Times" pitchFamily="-106" charset="0"/>
              <a:ea typeface="ＭＳ Ｐゴシック" pitchFamily="-106" charset="-128"/>
              <a:cs typeface="ＭＳ Ｐゴシック" pitchFamily="-106"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02" name="Slide Image Placeholder 1"/>
          <p:cNvSpPr>
            <a:spLocks noGrp="1" noRot="1" noChangeAspect="1" noTextEdit="1"/>
          </p:cNvSpPr>
          <p:nvPr>
            <p:ph type="sldImg"/>
          </p:nvPr>
        </p:nvSpPr>
        <p:spPr>
          <a:ln/>
        </p:spPr>
      </p:sp>
      <p:sp>
        <p:nvSpPr>
          <p:cNvPr id="153603" name="Notes Placeholder 2"/>
          <p:cNvSpPr>
            <a:spLocks noGrp="1"/>
          </p:cNvSpPr>
          <p:nvPr>
            <p:ph type="body" idx="1"/>
          </p:nvPr>
        </p:nvSpPr>
        <p:spPr>
          <a:noFill/>
          <a:ln/>
        </p:spPr>
        <p:txBody>
          <a:bodyPr/>
          <a:lstStyle/>
          <a:p>
            <a:endParaRPr lang="en-US">
              <a:latin typeface="Arial" pitchFamily="-106" charset="0"/>
              <a:ea typeface="ＭＳ Ｐゴシック" pitchFamily="-106" charset="-128"/>
              <a:cs typeface="ＭＳ Ｐゴシック" pitchFamily="-106" charset="-128"/>
            </a:endParaRPr>
          </a:p>
        </p:txBody>
      </p:sp>
      <p:sp>
        <p:nvSpPr>
          <p:cNvPr id="153604" name="Slide Number Placeholder 3"/>
          <p:cNvSpPr>
            <a:spLocks noGrp="1"/>
          </p:cNvSpPr>
          <p:nvPr>
            <p:ph type="sldNum" sz="quarter" idx="5"/>
          </p:nvPr>
        </p:nvSpPr>
        <p:spPr>
          <a:noFill/>
        </p:spPr>
        <p:txBody>
          <a:bodyPr/>
          <a:lstStyle/>
          <a:p>
            <a:fld id="{4EA69CB5-8C48-5743-854C-78A98B0BE1DB}" type="slidenum">
              <a:rPr lang="en-US">
                <a:latin typeface="Arial" pitchFamily="-106" charset="0"/>
                <a:ea typeface="ＭＳ Ｐゴシック" pitchFamily="-106" charset="-128"/>
                <a:cs typeface="ＭＳ Ｐゴシック" pitchFamily="-106" charset="-128"/>
              </a:rPr>
              <a:pPr/>
              <a:t>6</a:t>
            </a:fld>
            <a:endParaRPr lang="en-US">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p:spPr>
        <p:txBody>
          <a:bodyPr/>
          <a:lstStyle/>
          <a:p>
            <a:endParaRPr lang="en-US">
              <a:latin typeface="Arial" pitchFamily="-106" charset="0"/>
              <a:ea typeface="ＭＳ Ｐゴシック" pitchFamily="-106" charset="-128"/>
              <a:cs typeface="ＭＳ Ｐゴシック" pitchFamily="-106" charset="-128"/>
            </a:endParaRPr>
          </a:p>
        </p:txBody>
      </p:sp>
      <p:sp>
        <p:nvSpPr>
          <p:cNvPr id="155652" name="Slide Number Placeholder 3"/>
          <p:cNvSpPr>
            <a:spLocks noGrp="1"/>
          </p:cNvSpPr>
          <p:nvPr>
            <p:ph type="sldNum" sz="quarter" idx="5"/>
          </p:nvPr>
        </p:nvSpPr>
        <p:spPr>
          <a:noFill/>
        </p:spPr>
        <p:txBody>
          <a:bodyPr/>
          <a:lstStyle/>
          <a:p>
            <a:fld id="{D2145D09-F367-6843-B8B7-F1A7833F8A14}" type="slidenum">
              <a:rPr lang="en-US">
                <a:latin typeface="Arial" pitchFamily="-106" charset="0"/>
                <a:ea typeface="ＭＳ Ｐゴシック" pitchFamily="-106" charset="-128"/>
                <a:cs typeface="ＭＳ Ｐゴシック" pitchFamily="-106" charset="-128"/>
              </a:rPr>
              <a:pPr/>
              <a:t>7</a:t>
            </a:fld>
            <a:endParaRPr lang="en-US">
              <a:latin typeface="Arial" pitchFamily="-106" charset="0"/>
              <a:ea typeface="ＭＳ Ｐゴシック" pitchFamily="-106" charset="-128"/>
              <a:cs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Acknowledge hosts</a:t>
            </a:r>
          </a:p>
          <a:p>
            <a:r>
              <a:rPr lang="en-US" dirty="0" smtClean="0"/>
              <a:t>Observatory</a:t>
            </a:r>
          </a:p>
          <a:p>
            <a:r>
              <a:rPr lang="en-US" dirty="0" smtClean="0"/>
              <a:t>Will transform</a:t>
            </a:r>
            <a:endParaRPr lang="en-US" dirty="0"/>
          </a:p>
        </p:txBody>
      </p:sp>
      <p:sp>
        <p:nvSpPr>
          <p:cNvPr id="4" name="Slide Number Placeholder 3"/>
          <p:cNvSpPr>
            <a:spLocks noGrp="1"/>
          </p:cNvSpPr>
          <p:nvPr>
            <p:ph type="sldNum" sz="quarter" idx="10"/>
          </p:nvPr>
        </p:nvSpPr>
        <p:spPr/>
        <p:txBody>
          <a:bodyPr/>
          <a:lstStyle/>
          <a:p>
            <a:fld id="{DDBCD8BC-EA02-B94E-B063-47851305F0B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79A8148E-0330-7845-9AA6-4AF821D72CF8}" type="slidenum">
              <a:rPr lang="en-US">
                <a:latin typeface="Arial" pitchFamily="-106" charset="0"/>
                <a:ea typeface="ＭＳ Ｐゴシック" pitchFamily="-106" charset="-128"/>
                <a:cs typeface="ＭＳ Ｐゴシック" pitchFamily="-106" charset="-128"/>
              </a:rPr>
              <a:pPr/>
              <a:t>9</a:t>
            </a:fld>
            <a:endParaRPr lang="en-US">
              <a:latin typeface="Arial" pitchFamily="-106" charset="0"/>
              <a:ea typeface="ＭＳ Ｐゴシック" pitchFamily="-106" charset="-128"/>
              <a:cs typeface="ＭＳ Ｐゴシック" pitchFamily="-106" charset="-128"/>
            </a:endParaRPr>
          </a:p>
        </p:txBody>
      </p:sp>
      <p:sp>
        <p:nvSpPr>
          <p:cNvPr id="49155" name="Placeholder 2"/>
          <p:cNvSpPr>
            <a:spLocks noGrp="1" noRot="1" noChangeAspect="1" noChangeArrowheads="1" noTextEdit="1"/>
          </p:cNvSpPr>
          <p:nvPr>
            <p:ph type="sldImg"/>
          </p:nvPr>
        </p:nvSpPr>
        <p:spPr>
          <a:ln/>
        </p:spPr>
      </p:sp>
      <p:sp>
        <p:nvSpPr>
          <p:cNvPr id="49156" name="Placeholder 3"/>
          <p:cNvSpPr>
            <a:spLocks noGrp="1" noChangeArrowheads="1"/>
          </p:cNvSpPr>
          <p:nvPr>
            <p:ph type="body" idx="1"/>
          </p:nvPr>
        </p:nvSpPr>
        <p:spPr>
          <a:noFill/>
          <a:ln/>
        </p:spPr>
        <p:txBody>
          <a:bodyPr/>
          <a:lstStyle/>
          <a:p>
            <a:pPr eaLnBrk="1" hangingPunct="1"/>
            <a:endParaRPr lang="en-US">
              <a:latin typeface="Arial" pitchFamily="-106" charset="0"/>
              <a:ea typeface="ＭＳ Ｐゴシック" pitchFamily="-106" charset="-128"/>
              <a:cs typeface="ＭＳ Ｐゴシック" pitchFamily="-106"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31 viii 2011</a:t>
            </a:r>
            <a:endParaRPr lang="en-US"/>
          </a:p>
        </p:txBody>
      </p:sp>
      <p:sp>
        <p:nvSpPr>
          <p:cNvPr id="5" name="Footer Placeholder 4"/>
          <p:cNvSpPr>
            <a:spLocks noGrp="1"/>
          </p:cNvSpPr>
          <p:nvPr>
            <p:ph type="ftr" sz="quarter" idx="11"/>
          </p:nvPr>
        </p:nvSpPr>
        <p:spPr/>
        <p:txBody>
          <a:bodyPr/>
          <a:lstStyle>
            <a:lvl1pPr>
              <a:defRPr/>
            </a:lvl1pPr>
          </a:lstStyle>
          <a:p>
            <a:r>
              <a:rPr lang="en-US" smtClean="0"/>
              <a:t>Ischia</a:t>
            </a:r>
            <a:endParaRPr lang="en-US"/>
          </a:p>
        </p:txBody>
      </p:sp>
      <p:sp>
        <p:nvSpPr>
          <p:cNvPr id="6" name="Slide Number Placeholder 5"/>
          <p:cNvSpPr>
            <a:spLocks noGrp="1"/>
          </p:cNvSpPr>
          <p:nvPr>
            <p:ph type="sldNum" sz="quarter" idx="12"/>
          </p:nvPr>
        </p:nvSpPr>
        <p:spPr/>
        <p:txBody>
          <a:bodyPr/>
          <a:lstStyle>
            <a:lvl1pPr>
              <a:defRPr smtClean="0"/>
            </a:lvl1pPr>
          </a:lstStyle>
          <a:p>
            <a:fld id="{451F0523-35DA-FD47-AFE0-B0C03BD994E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31 viii 2011</a:t>
            </a:r>
            <a:endParaRPr lang="en-US"/>
          </a:p>
        </p:txBody>
      </p:sp>
      <p:sp>
        <p:nvSpPr>
          <p:cNvPr id="5" name="Footer Placeholder 4"/>
          <p:cNvSpPr>
            <a:spLocks noGrp="1"/>
          </p:cNvSpPr>
          <p:nvPr>
            <p:ph type="ftr" sz="quarter" idx="11"/>
          </p:nvPr>
        </p:nvSpPr>
        <p:spPr/>
        <p:txBody>
          <a:bodyPr/>
          <a:lstStyle>
            <a:lvl1pPr>
              <a:defRPr/>
            </a:lvl1pPr>
          </a:lstStyle>
          <a:p>
            <a:r>
              <a:rPr lang="en-US" smtClean="0"/>
              <a:t>Ischia</a:t>
            </a:r>
            <a:endParaRPr lang="en-US"/>
          </a:p>
        </p:txBody>
      </p:sp>
      <p:sp>
        <p:nvSpPr>
          <p:cNvPr id="6" name="Slide Number Placeholder 5"/>
          <p:cNvSpPr>
            <a:spLocks noGrp="1"/>
          </p:cNvSpPr>
          <p:nvPr>
            <p:ph type="sldNum" sz="quarter" idx="12"/>
          </p:nvPr>
        </p:nvSpPr>
        <p:spPr/>
        <p:txBody>
          <a:bodyPr/>
          <a:lstStyle>
            <a:lvl1pPr>
              <a:defRPr smtClean="0"/>
            </a:lvl1pPr>
          </a:lstStyle>
          <a:p>
            <a:fld id="{36DA39E1-7CAC-144D-B2C1-BD68C08DDC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31 viii 2011</a:t>
            </a:r>
            <a:endParaRPr lang="en-US"/>
          </a:p>
        </p:txBody>
      </p:sp>
      <p:sp>
        <p:nvSpPr>
          <p:cNvPr id="5" name="Footer Placeholder 4"/>
          <p:cNvSpPr>
            <a:spLocks noGrp="1"/>
          </p:cNvSpPr>
          <p:nvPr>
            <p:ph type="ftr" sz="quarter" idx="11"/>
          </p:nvPr>
        </p:nvSpPr>
        <p:spPr/>
        <p:txBody>
          <a:bodyPr/>
          <a:lstStyle>
            <a:lvl1pPr>
              <a:defRPr/>
            </a:lvl1pPr>
          </a:lstStyle>
          <a:p>
            <a:r>
              <a:rPr lang="en-US" smtClean="0"/>
              <a:t>Ischia</a:t>
            </a:r>
            <a:endParaRPr lang="en-US"/>
          </a:p>
        </p:txBody>
      </p:sp>
      <p:sp>
        <p:nvSpPr>
          <p:cNvPr id="6" name="Slide Number Placeholder 5"/>
          <p:cNvSpPr>
            <a:spLocks noGrp="1"/>
          </p:cNvSpPr>
          <p:nvPr>
            <p:ph type="sldNum" sz="quarter" idx="12"/>
          </p:nvPr>
        </p:nvSpPr>
        <p:spPr/>
        <p:txBody>
          <a:bodyPr/>
          <a:lstStyle>
            <a:lvl1pPr>
              <a:defRPr smtClean="0"/>
            </a:lvl1pPr>
          </a:lstStyle>
          <a:p>
            <a:fld id="{4CA6969A-1F29-5845-B600-8EAD3678F09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r>
              <a:rPr lang="en-US" smtClean="0"/>
              <a:t>31 viii 2011</a:t>
            </a: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r>
              <a:rPr lang="en-US" smtClean="0"/>
              <a:t>Ischia</a:t>
            </a:r>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smtClean="0"/>
            </a:lvl1pPr>
          </a:lstStyle>
          <a:p>
            <a:fld id="{2F905BC3-F800-E64C-8F57-DA3EBE530A1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r>
              <a:rPr lang="en-US" smtClean="0"/>
              <a:t>31 viii 2011</a:t>
            </a: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smtClean="0"/>
              <a:t>Ischia</a:t>
            </a: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smtClean="0"/>
            </a:lvl1pPr>
          </a:lstStyle>
          <a:p>
            <a:fld id="{0E29F967-A792-8041-83A2-8442773F29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31 viii 2011</a:t>
            </a:r>
            <a:endParaRPr lang="en-US"/>
          </a:p>
        </p:txBody>
      </p:sp>
      <p:sp>
        <p:nvSpPr>
          <p:cNvPr id="5" name="Footer Placeholder 4"/>
          <p:cNvSpPr>
            <a:spLocks noGrp="1"/>
          </p:cNvSpPr>
          <p:nvPr>
            <p:ph type="ftr" sz="quarter" idx="11"/>
          </p:nvPr>
        </p:nvSpPr>
        <p:spPr/>
        <p:txBody>
          <a:bodyPr/>
          <a:lstStyle>
            <a:lvl1pPr>
              <a:defRPr/>
            </a:lvl1pPr>
          </a:lstStyle>
          <a:p>
            <a:r>
              <a:rPr lang="en-US" smtClean="0"/>
              <a:t>Ischia</a:t>
            </a:r>
            <a:endParaRPr lang="en-US"/>
          </a:p>
        </p:txBody>
      </p:sp>
      <p:sp>
        <p:nvSpPr>
          <p:cNvPr id="6" name="Slide Number Placeholder 5"/>
          <p:cNvSpPr>
            <a:spLocks noGrp="1"/>
          </p:cNvSpPr>
          <p:nvPr>
            <p:ph type="sldNum" sz="quarter" idx="12"/>
          </p:nvPr>
        </p:nvSpPr>
        <p:spPr/>
        <p:txBody>
          <a:bodyPr/>
          <a:lstStyle>
            <a:lvl1pPr>
              <a:defRPr smtClean="0"/>
            </a:lvl1pPr>
          </a:lstStyle>
          <a:p>
            <a:fld id="{2EAD04CD-93D4-D147-8F3A-980B0737F5B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31 viii 2011</a:t>
            </a:r>
            <a:endParaRPr lang="en-US"/>
          </a:p>
        </p:txBody>
      </p:sp>
      <p:sp>
        <p:nvSpPr>
          <p:cNvPr id="5" name="Footer Placeholder 4"/>
          <p:cNvSpPr>
            <a:spLocks noGrp="1"/>
          </p:cNvSpPr>
          <p:nvPr>
            <p:ph type="ftr" sz="quarter" idx="11"/>
          </p:nvPr>
        </p:nvSpPr>
        <p:spPr/>
        <p:txBody>
          <a:bodyPr/>
          <a:lstStyle>
            <a:lvl1pPr>
              <a:defRPr/>
            </a:lvl1pPr>
          </a:lstStyle>
          <a:p>
            <a:r>
              <a:rPr lang="en-US" smtClean="0"/>
              <a:t>Ischia</a:t>
            </a:r>
            <a:endParaRPr lang="en-US"/>
          </a:p>
        </p:txBody>
      </p:sp>
      <p:sp>
        <p:nvSpPr>
          <p:cNvPr id="6" name="Slide Number Placeholder 5"/>
          <p:cNvSpPr>
            <a:spLocks noGrp="1"/>
          </p:cNvSpPr>
          <p:nvPr>
            <p:ph type="sldNum" sz="quarter" idx="12"/>
          </p:nvPr>
        </p:nvSpPr>
        <p:spPr/>
        <p:txBody>
          <a:bodyPr/>
          <a:lstStyle>
            <a:lvl1pPr>
              <a:defRPr smtClean="0"/>
            </a:lvl1pPr>
          </a:lstStyle>
          <a:p>
            <a:fld id="{419FA493-FE76-C640-8556-3B91859F3F9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31 viii 2011</a:t>
            </a:r>
            <a:endParaRPr lang="en-US"/>
          </a:p>
        </p:txBody>
      </p:sp>
      <p:sp>
        <p:nvSpPr>
          <p:cNvPr id="6" name="Footer Placeholder 5"/>
          <p:cNvSpPr>
            <a:spLocks noGrp="1"/>
          </p:cNvSpPr>
          <p:nvPr>
            <p:ph type="ftr" sz="quarter" idx="11"/>
          </p:nvPr>
        </p:nvSpPr>
        <p:spPr/>
        <p:txBody>
          <a:bodyPr/>
          <a:lstStyle>
            <a:lvl1pPr>
              <a:defRPr/>
            </a:lvl1pPr>
          </a:lstStyle>
          <a:p>
            <a:r>
              <a:rPr lang="en-US" smtClean="0"/>
              <a:t>Ischia</a:t>
            </a:r>
            <a:endParaRPr lang="en-US"/>
          </a:p>
        </p:txBody>
      </p:sp>
      <p:sp>
        <p:nvSpPr>
          <p:cNvPr id="7" name="Slide Number Placeholder 6"/>
          <p:cNvSpPr>
            <a:spLocks noGrp="1"/>
          </p:cNvSpPr>
          <p:nvPr>
            <p:ph type="sldNum" sz="quarter" idx="12"/>
          </p:nvPr>
        </p:nvSpPr>
        <p:spPr/>
        <p:txBody>
          <a:bodyPr/>
          <a:lstStyle>
            <a:lvl1pPr>
              <a:defRPr smtClean="0"/>
            </a:lvl1pPr>
          </a:lstStyle>
          <a:p>
            <a:fld id="{FE33FC44-8642-C847-871B-0E1D5CE4E7F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31 viii 2011</a:t>
            </a:r>
            <a:endParaRPr lang="en-US"/>
          </a:p>
        </p:txBody>
      </p:sp>
      <p:sp>
        <p:nvSpPr>
          <p:cNvPr id="8" name="Footer Placeholder 7"/>
          <p:cNvSpPr>
            <a:spLocks noGrp="1"/>
          </p:cNvSpPr>
          <p:nvPr>
            <p:ph type="ftr" sz="quarter" idx="11"/>
          </p:nvPr>
        </p:nvSpPr>
        <p:spPr/>
        <p:txBody>
          <a:bodyPr/>
          <a:lstStyle>
            <a:lvl1pPr>
              <a:defRPr/>
            </a:lvl1pPr>
          </a:lstStyle>
          <a:p>
            <a:r>
              <a:rPr lang="en-US" smtClean="0"/>
              <a:t>Ischia</a:t>
            </a:r>
            <a:endParaRPr lang="en-US"/>
          </a:p>
        </p:txBody>
      </p:sp>
      <p:sp>
        <p:nvSpPr>
          <p:cNvPr id="9" name="Slide Number Placeholder 8"/>
          <p:cNvSpPr>
            <a:spLocks noGrp="1"/>
          </p:cNvSpPr>
          <p:nvPr>
            <p:ph type="sldNum" sz="quarter" idx="12"/>
          </p:nvPr>
        </p:nvSpPr>
        <p:spPr/>
        <p:txBody>
          <a:bodyPr/>
          <a:lstStyle>
            <a:lvl1pPr>
              <a:defRPr smtClean="0"/>
            </a:lvl1pPr>
          </a:lstStyle>
          <a:p>
            <a:fld id="{CD8DABB6-E6C9-574A-A800-E743BFF172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31 viii 2011</a:t>
            </a:r>
            <a:endParaRPr lang="en-US"/>
          </a:p>
        </p:txBody>
      </p:sp>
      <p:sp>
        <p:nvSpPr>
          <p:cNvPr id="4" name="Footer Placeholder 3"/>
          <p:cNvSpPr>
            <a:spLocks noGrp="1"/>
          </p:cNvSpPr>
          <p:nvPr>
            <p:ph type="ftr" sz="quarter" idx="11"/>
          </p:nvPr>
        </p:nvSpPr>
        <p:spPr/>
        <p:txBody>
          <a:bodyPr/>
          <a:lstStyle>
            <a:lvl1pPr>
              <a:defRPr/>
            </a:lvl1pPr>
          </a:lstStyle>
          <a:p>
            <a:r>
              <a:rPr lang="en-US" smtClean="0"/>
              <a:t>Ischia</a:t>
            </a:r>
            <a:endParaRPr lang="en-US"/>
          </a:p>
        </p:txBody>
      </p:sp>
      <p:sp>
        <p:nvSpPr>
          <p:cNvPr id="5" name="Slide Number Placeholder 4"/>
          <p:cNvSpPr>
            <a:spLocks noGrp="1"/>
          </p:cNvSpPr>
          <p:nvPr>
            <p:ph type="sldNum" sz="quarter" idx="12"/>
          </p:nvPr>
        </p:nvSpPr>
        <p:spPr/>
        <p:txBody>
          <a:bodyPr/>
          <a:lstStyle>
            <a:lvl1pPr>
              <a:defRPr smtClean="0"/>
            </a:lvl1pPr>
          </a:lstStyle>
          <a:p>
            <a:fld id="{3B2B2A0A-24FA-2440-BF79-53DD6A831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31 viii 2011</a:t>
            </a:r>
            <a:endParaRPr lang="en-US"/>
          </a:p>
        </p:txBody>
      </p:sp>
      <p:sp>
        <p:nvSpPr>
          <p:cNvPr id="3" name="Footer Placeholder 2"/>
          <p:cNvSpPr>
            <a:spLocks noGrp="1"/>
          </p:cNvSpPr>
          <p:nvPr>
            <p:ph type="ftr" sz="quarter" idx="11"/>
          </p:nvPr>
        </p:nvSpPr>
        <p:spPr/>
        <p:txBody>
          <a:bodyPr/>
          <a:lstStyle>
            <a:lvl1pPr>
              <a:defRPr/>
            </a:lvl1pPr>
          </a:lstStyle>
          <a:p>
            <a:r>
              <a:rPr lang="en-US" smtClean="0"/>
              <a:t>Ischia</a:t>
            </a:r>
            <a:endParaRPr lang="en-US"/>
          </a:p>
        </p:txBody>
      </p:sp>
      <p:sp>
        <p:nvSpPr>
          <p:cNvPr id="4" name="Slide Number Placeholder 3"/>
          <p:cNvSpPr>
            <a:spLocks noGrp="1"/>
          </p:cNvSpPr>
          <p:nvPr>
            <p:ph type="sldNum" sz="quarter" idx="12"/>
          </p:nvPr>
        </p:nvSpPr>
        <p:spPr/>
        <p:txBody>
          <a:bodyPr/>
          <a:lstStyle>
            <a:lvl1pPr>
              <a:defRPr smtClean="0"/>
            </a:lvl1pPr>
          </a:lstStyle>
          <a:p>
            <a:fld id="{CFF373B6-5A28-6440-A052-D5D39F35D19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31 viii 2011</a:t>
            </a:r>
            <a:endParaRPr lang="en-US"/>
          </a:p>
        </p:txBody>
      </p:sp>
      <p:sp>
        <p:nvSpPr>
          <p:cNvPr id="6" name="Footer Placeholder 5"/>
          <p:cNvSpPr>
            <a:spLocks noGrp="1"/>
          </p:cNvSpPr>
          <p:nvPr>
            <p:ph type="ftr" sz="quarter" idx="11"/>
          </p:nvPr>
        </p:nvSpPr>
        <p:spPr/>
        <p:txBody>
          <a:bodyPr/>
          <a:lstStyle>
            <a:lvl1pPr>
              <a:defRPr/>
            </a:lvl1pPr>
          </a:lstStyle>
          <a:p>
            <a:r>
              <a:rPr lang="en-US" smtClean="0"/>
              <a:t>Ischia</a:t>
            </a:r>
            <a:endParaRPr lang="en-US"/>
          </a:p>
        </p:txBody>
      </p:sp>
      <p:sp>
        <p:nvSpPr>
          <p:cNvPr id="7" name="Slide Number Placeholder 6"/>
          <p:cNvSpPr>
            <a:spLocks noGrp="1"/>
          </p:cNvSpPr>
          <p:nvPr>
            <p:ph type="sldNum" sz="quarter" idx="12"/>
          </p:nvPr>
        </p:nvSpPr>
        <p:spPr/>
        <p:txBody>
          <a:bodyPr/>
          <a:lstStyle>
            <a:lvl1pPr>
              <a:defRPr smtClean="0"/>
            </a:lvl1pPr>
          </a:lstStyle>
          <a:p>
            <a:fld id="{FC277EB3-7AEE-F94D-998B-C5D3BC873C1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31 viii 2011</a:t>
            </a:r>
            <a:endParaRPr lang="en-US"/>
          </a:p>
        </p:txBody>
      </p:sp>
      <p:sp>
        <p:nvSpPr>
          <p:cNvPr id="6" name="Footer Placeholder 5"/>
          <p:cNvSpPr>
            <a:spLocks noGrp="1"/>
          </p:cNvSpPr>
          <p:nvPr>
            <p:ph type="ftr" sz="quarter" idx="11"/>
          </p:nvPr>
        </p:nvSpPr>
        <p:spPr/>
        <p:txBody>
          <a:bodyPr/>
          <a:lstStyle>
            <a:lvl1pPr>
              <a:defRPr/>
            </a:lvl1pPr>
          </a:lstStyle>
          <a:p>
            <a:r>
              <a:rPr lang="en-US" smtClean="0"/>
              <a:t>Ischia</a:t>
            </a:r>
            <a:endParaRPr lang="en-US"/>
          </a:p>
        </p:txBody>
      </p:sp>
      <p:sp>
        <p:nvSpPr>
          <p:cNvPr id="7" name="Slide Number Placeholder 6"/>
          <p:cNvSpPr>
            <a:spLocks noGrp="1"/>
          </p:cNvSpPr>
          <p:nvPr>
            <p:ph type="sldNum" sz="quarter" idx="12"/>
          </p:nvPr>
        </p:nvSpPr>
        <p:spPr/>
        <p:txBody>
          <a:bodyPr/>
          <a:lstStyle>
            <a:lvl1pPr>
              <a:defRPr smtClean="0"/>
            </a:lvl1pPr>
          </a:lstStyle>
          <a:p>
            <a:fld id="{2408A887-72A7-BC4A-9F27-772EFB238CE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CFFBB"/>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n-US" smtClean="0"/>
              <a:t>31 viii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smtClean="0"/>
              <a:t>Ischia</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1FC8549-12A5-AE4F-911A-CECCED5E277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fontAlgn="base">
        <a:spcBef>
          <a:spcPct val="0"/>
        </a:spcBef>
        <a:spcAft>
          <a:spcPct val="0"/>
        </a:spcAft>
        <a:defRPr sz="4400" b="1">
          <a:solidFill>
            <a:srgbClr val="E50012"/>
          </a:solidFill>
          <a:latin typeface="+mj-lt"/>
          <a:ea typeface="+mj-ea"/>
          <a:cs typeface="+mj-cs"/>
        </a:defRPr>
      </a:lvl1pPr>
      <a:lvl2pPr algn="ctr" rtl="0" fontAlgn="base">
        <a:spcBef>
          <a:spcPct val="0"/>
        </a:spcBef>
        <a:spcAft>
          <a:spcPct val="0"/>
        </a:spcAft>
        <a:defRPr sz="4400" b="1">
          <a:solidFill>
            <a:srgbClr val="E50012"/>
          </a:solidFill>
          <a:latin typeface="Comic Sans MS" charset="0"/>
        </a:defRPr>
      </a:lvl2pPr>
      <a:lvl3pPr algn="ctr" rtl="0" fontAlgn="base">
        <a:spcBef>
          <a:spcPct val="0"/>
        </a:spcBef>
        <a:spcAft>
          <a:spcPct val="0"/>
        </a:spcAft>
        <a:defRPr sz="4400" b="1">
          <a:solidFill>
            <a:srgbClr val="E50012"/>
          </a:solidFill>
          <a:latin typeface="Comic Sans MS" charset="0"/>
        </a:defRPr>
      </a:lvl3pPr>
      <a:lvl4pPr algn="ctr" rtl="0" fontAlgn="base">
        <a:spcBef>
          <a:spcPct val="0"/>
        </a:spcBef>
        <a:spcAft>
          <a:spcPct val="0"/>
        </a:spcAft>
        <a:defRPr sz="4400" b="1">
          <a:solidFill>
            <a:srgbClr val="E50012"/>
          </a:solidFill>
          <a:latin typeface="Comic Sans MS" charset="0"/>
        </a:defRPr>
      </a:lvl4pPr>
      <a:lvl5pPr algn="ctr" rtl="0" fontAlgn="base">
        <a:spcBef>
          <a:spcPct val="0"/>
        </a:spcBef>
        <a:spcAft>
          <a:spcPct val="0"/>
        </a:spcAft>
        <a:defRPr sz="4400" b="1">
          <a:solidFill>
            <a:srgbClr val="E50012"/>
          </a:solidFill>
          <a:latin typeface="Comic Sans MS" charset="0"/>
        </a:defRPr>
      </a:lvl5pPr>
      <a:lvl6pPr marL="457200" algn="ctr" rtl="0" fontAlgn="base">
        <a:spcBef>
          <a:spcPct val="0"/>
        </a:spcBef>
        <a:spcAft>
          <a:spcPct val="0"/>
        </a:spcAft>
        <a:defRPr sz="4400" b="1">
          <a:solidFill>
            <a:srgbClr val="E50012"/>
          </a:solidFill>
          <a:latin typeface="Comic Sans MS" charset="0"/>
        </a:defRPr>
      </a:lvl6pPr>
      <a:lvl7pPr marL="914400" algn="ctr" rtl="0" fontAlgn="base">
        <a:spcBef>
          <a:spcPct val="0"/>
        </a:spcBef>
        <a:spcAft>
          <a:spcPct val="0"/>
        </a:spcAft>
        <a:defRPr sz="4400" b="1">
          <a:solidFill>
            <a:srgbClr val="E50012"/>
          </a:solidFill>
          <a:latin typeface="Comic Sans MS" charset="0"/>
        </a:defRPr>
      </a:lvl7pPr>
      <a:lvl8pPr marL="1371600" algn="ctr" rtl="0" fontAlgn="base">
        <a:spcBef>
          <a:spcPct val="0"/>
        </a:spcBef>
        <a:spcAft>
          <a:spcPct val="0"/>
        </a:spcAft>
        <a:defRPr sz="4400" b="1">
          <a:solidFill>
            <a:srgbClr val="E50012"/>
          </a:solidFill>
          <a:latin typeface="Comic Sans MS" charset="0"/>
        </a:defRPr>
      </a:lvl8pPr>
      <a:lvl9pPr marL="1828800" algn="ctr" rtl="0" fontAlgn="base">
        <a:spcBef>
          <a:spcPct val="0"/>
        </a:spcBef>
        <a:spcAft>
          <a:spcPct val="0"/>
        </a:spcAft>
        <a:defRPr sz="4400" b="1">
          <a:solidFill>
            <a:srgbClr val="E50012"/>
          </a:solidFill>
          <a:latin typeface="Comic Sans MS" charset="0"/>
        </a:defRPr>
      </a:lvl9pPr>
    </p:titleStyle>
    <p:bodyStyle>
      <a:lvl1pPr marL="342900" indent="-342900" algn="l" rtl="0" fontAlgn="base">
        <a:spcBef>
          <a:spcPct val="20000"/>
        </a:spcBef>
        <a:spcAft>
          <a:spcPct val="0"/>
        </a:spcAft>
        <a:buChar char="•"/>
        <a:defRPr sz="3200" b="1">
          <a:solidFill>
            <a:schemeClr val="accent2"/>
          </a:solidFill>
          <a:latin typeface="+mn-lt"/>
          <a:ea typeface="+mn-ea"/>
          <a:cs typeface="+mn-cs"/>
        </a:defRPr>
      </a:lvl1pPr>
      <a:lvl2pPr marL="742950" indent="-285750" algn="l" rtl="0" fontAlgn="base">
        <a:spcBef>
          <a:spcPct val="20000"/>
        </a:spcBef>
        <a:spcAft>
          <a:spcPct val="0"/>
        </a:spcAft>
        <a:buChar char="–"/>
        <a:defRPr sz="2800" b="1">
          <a:solidFill>
            <a:schemeClr val="hlink"/>
          </a:solidFill>
          <a:latin typeface="Times" charset="0"/>
          <a:ea typeface="ＭＳ Ｐゴシック" charset="-128"/>
        </a:defRPr>
      </a:lvl2pPr>
      <a:lvl3pPr marL="1143000" indent="-228600" algn="l" rtl="0" fontAlgn="base">
        <a:spcBef>
          <a:spcPct val="20000"/>
        </a:spcBef>
        <a:spcAft>
          <a:spcPct val="0"/>
        </a:spcAft>
        <a:buChar char="•"/>
        <a:defRPr sz="2400">
          <a:solidFill>
            <a:schemeClr val="tx1"/>
          </a:solidFill>
          <a:latin typeface="Times" charset="0"/>
          <a:ea typeface="ＭＳ Ｐゴシック" charset="-128"/>
        </a:defRPr>
      </a:lvl3pPr>
      <a:lvl4pPr marL="1600200" indent="-228600" algn="l" rtl="0" fontAlgn="base">
        <a:spcBef>
          <a:spcPct val="20000"/>
        </a:spcBef>
        <a:spcAft>
          <a:spcPct val="0"/>
        </a:spcAft>
        <a:buChar char="–"/>
        <a:defRPr sz="2000" i="1">
          <a:solidFill>
            <a:schemeClr val="tx1"/>
          </a:solidFill>
          <a:latin typeface="Times" charset="0"/>
          <a:ea typeface="ＭＳ Ｐゴシック" charset="-128"/>
        </a:defRPr>
      </a:lvl4pPr>
      <a:lvl5pPr marL="2057400" indent="-228600" algn="l" rtl="0" fontAlgn="base">
        <a:spcBef>
          <a:spcPct val="20000"/>
        </a:spcBef>
        <a:spcAft>
          <a:spcPct val="0"/>
        </a:spcAft>
        <a:buChar char="»"/>
        <a:defRPr sz="2000" i="1">
          <a:solidFill>
            <a:schemeClr val="tx1"/>
          </a:solidFill>
          <a:latin typeface="Times" charset="0"/>
          <a:ea typeface="ＭＳ Ｐゴシック" charset="-128"/>
        </a:defRPr>
      </a:lvl5pPr>
      <a:lvl6pPr marL="2514600" indent="-228600" algn="l" rtl="0" fontAlgn="base">
        <a:spcBef>
          <a:spcPct val="20000"/>
        </a:spcBef>
        <a:spcAft>
          <a:spcPct val="0"/>
        </a:spcAft>
        <a:buChar char="»"/>
        <a:defRPr sz="2000" i="1">
          <a:solidFill>
            <a:schemeClr val="tx1"/>
          </a:solidFill>
          <a:latin typeface="Times" charset="0"/>
          <a:ea typeface="ＭＳ Ｐゴシック" charset="-128"/>
        </a:defRPr>
      </a:lvl6pPr>
      <a:lvl7pPr marL="2971800" indent="-228600" algn="l" rtl="0" fontAlgn="base">
        <a:spcBef>
          <a:spcPct val="20000"/>
        </a:spcBef>
        <a:spcAft>
          <a:spcPct val="0"/>
        </a:spcAft>
        <a:buChar char="»"/>
        <a:defRPr sz="2000" i="1">
          <a:solidFill>
            <a:schemeClr val="tx1"/>
          </a:solidFill>
          <a:latin typeface="Times" charset="0"/>
          <a:ea typeface="ＭＳ Ｐゴシック" charset="-128"/>
        </a:defRPr>
      </a:lvl7pPr>
      <a:lvl8pPr marL="3429000" indent="-228600" algn="l" rtl="0" fontAlgn="base">
        <a:spcBef>
          <a:spcPct val="20000"/>
        </a:spcBef>
        <a:spcAft>
          <a:spcPct val="0"/>
        </a:spcAft>
        <a:buChar char="»"/>
        <a:defRPr sz="2000" i="1">
          <a:solidFill>
            <a:schemeClr val="tx1"/>
          </a:solidFill>
          <a:latin typeface="Times" charset="0"/>
          <a:ea typeface="ＭＳ Ｐゴシック" charset="-128"/>
        </a:defRPr>
      </a:lvl8pPr>
      <a:lvl9pPr marL="3886200" indent="-228600" algn="l" rtl="0" fontAlgn="base">
        <a:spcBef>
          <a:spcPct val="20000"/>
        </a:spcBef>
        <a:spcAft>
          <a:spcPct val="0"/>
        </a:spcAft>
        <a:buChar char="»"/>
        <a:defRPr sz="2000" i="1">
          <a:solidFill>
            <a:schemeClr val="tx1"/>
          </a:solidFill>
          <a:latin typeface="Times"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1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4" Type="http://schemas.openxmlformats.org/officeDocument/2006/relationships/image" Target="../media/image14.jpeg"/><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1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image" Target="../media/image17.jpeg"/><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18.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p:txBody>
          <a:bodyPr/>
          <a:lstStyle/>
          <a:p>
            <a:fld id="{9CDA2505-8B8B-884E-BEAD-B0D1DD7E8D54}" type="slidenum">
              <a:rPr lang="en-US"/>
              <a:pPr/>
              <a:t>1</a:t>
            </a:fld>
            <a:endParaRPr lang="en-US"/>
          </a:p>
        </p:txBody>
      </p:sp>
      <p:sp>
        <p:nvSpPr>
          <p:cNvPr id="6146" name="Rectangle 2"/>
          <p:cNvSpPr>
            <a:spLocks noGrp="1" noChangeArrowheads="1"/>
          </p:cNvSpPr>
          <p:nvPr>
            <p:ph type="title"/>
          </p:nvPr>
        </p:nvSpPr>
        <p:spPr>
          <a:xfrm>
            <a:off x="0" y="0"/>
            <a:ext cx="9144000" cy="2590800"/>
          </a:xfrm>
          <a:ln/>
        </p:spPr>
        <p:txBody>
          <a:bodyPr lIns="0" tIns="0" rIns="0" bIns="0"/>
          <a:lstStyle/>
          <a:p>
            <a:pPr defTabSz="457200">
              <a:tabLst>
                <a:tab pos="723900" algn="l"/>
                <a:tab pos="1447800" algn="l"/>
                <a:tab pos="2171700" algn="l"/>
                <a:tab pos="2895600" algn="l"/>
                <a:tab pos="3619500" algn="l"/>
                <a:tab pos="4343400" algn="l"/>
                <a:tab pos="5067300" algn="l"/>
                <a:tab pos="5791200" algn="l"/>
                <a:tab pos="6515100" algn="l"/>
              </a:tabLst>
            </a:pPr>
            <a:r>
              <a:rPr lang="en-GB" sz="4800" dirty="0" smtClean="0"/>
              <a:t>Feeding the Giants</a:t>
            </a:r>
            <a:br>
              <a:rPr lang="en-GB" sz="4800" dirty="0" smtClean="0"/>
            </a:br>
            <a:r>
              <a:rPr lang="en-GB" sz="4800" dirty="0" smtClean="0"/>
              <a:t>(with data and funding)</a:t>
            </a:r>
            <a:endParaRPr lang="en-GB" sz="4800" dirty="0"/>
          </a:p>
        </p:txBody>
      </p:sp>
      <p:sp>
        <p:nvSpPr>
          <p:cNvPr id="6147" name="Rectangle 3"/>
          <p:cNvSpPr>
            <a:spLocks noGrp="1" noChangeArrowheads="1"/>
          </p:cNvSpPr>
          <p:nvPr>
            <p:ph type="subTitle" idx="4294967295"/>
          </p:nvPr>
        </p:nvSpPr>
        <p:spPr bwMode="auto">
          <a:xfrm>
            <a:off x="647700" y="1295400"/>
            <a:ext cx="7810500" cy="4318000"/>
          </a:xfrm>
          <a:prstGeom prst="rect">
            <a:avLst/>
          </a:prstGeom>
          <a:noFill/>
          <a:ln/>
        </p:spPr>
        <p:txBody>
          <a:bodyPr lIns="0" tIns="0" rIns="0" bIns="0" anchor="ctr">
            <a:prstTxWarp prst="textNoShape">
              <a:avLst/>
            </a:prstTxWarp>
          </a:bodyPr>
          <a:lstStyle/>
          <a:p>
            <a:pPr marL="215900" indent="-215900" algn="ctr" defTabSz="457200">
              <a:lnSpc>
                <a:spcPct val="102000"/>
              </a:lnSpc>
              <a:spcBef>
                <a:spcPct val="0"/>
              </a:spcBef>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dirty="0">
                <a:latin typeface="Times" charset="0"/>
              </a:rPr>
              <a:t>Roger Blandford</a:t>
            </a:r>
          </a:p>
          <a:p>
            <a:pPr marL="215900" indent="-215900" algn="ctr" defTabSz="457200">
              <a:lnSpc>
                <a:spcPct val="102000"/>
              </a:lnSpc>
              <a:spcBef>
                <a:spcPct val="0"/>
              </a:spcBef>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dirty="0">
                <a:latin typeface="Times" charset="0"/>
              </a:rPr>
              <a:t>KIPAC</a:t>
            </a:r>
          </a:p>
          <a:p>
            <a:pPr marL="215900" indent="-215900" algn="ctr" defTabSz="457200">
              <a:lnSpc>
                <a:spcPct val="102000"/>
              </a:lnSpc>
              <a:spcBef>
                <a:spcPct val="0"/>
              </a:spcBef>
              <a:buSzPct val="45000"/>
              <a:buFont typeface="StarSymbol" charset="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dirty="0" smtClean="0">
                <a:latin typeface="Times" charset="0"/>
              </a:rPr>
              <a:t>Stanford</a:t>
            </a:r>
            <a:endParaRPr lang="en-GB" dirty="0">
              <a:latin typeface="Times"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AE5A5FC7-8029-0644-8D8B-DAC92A58128F}" type="slidenum">
              <a:rPr lang="en-US">
                <a:latin typeface="Arial" pitchFamily="-106" charset="0"/>
                <a:ea typeface="ＭＳ Ｐゴシック" pitchFamily="-106" charset="-128"/>
                <a:cs typeface="ＭＳ Ｐゴシック" pitchFamily="-106" charset="-128"/>
              </a:rPr>
              <a:pPr/>
              <a:t>10</a:t>
            </a:fld>
            <a:endParaRPr lang="en-US">
              <a:latin typeface="Arial" pitchFamily="-106" charset="0"/>
              <a:ea typeface="ＭＳ Ｐゴシック" pitchFamily="-106" charset="-128"/>
              <a:cs typeface="ＭＳ Ｐゴシック" pitchFamily="-106" charset="-128"/>
            </a:endParaRPr>
          </a:p>
        </p:txBody>
      </p:sp>
      <p:sp>
        <p:nvSpPr>
          <p:cNvPr id="50179" name="Title 1"/>
          <p:cNvSpPr>
            <a:spLocks noGrp="1"/>
          </p:cNvSpPr>
          <p:nvPr>
            <p:ph type="title" idx="4294967295"/>
          </p:nvPr>
        </p:nvSpPr>
        <p:spPr>
          <a:xfrm>
            <a:off x="152400" y="304800"/>
            <a:ext cx="4800600" cy="1828800"/>
          </a:xfrm>
        </p:spPr>
        <p:txBody>
          <a:bodyPr/>
          <a:lstStyle/>
          <a:p>
            <a:pPr eaLnBrk="1" hangingPunct="1"/>
            <a:r>
              <a:rPr lang="en-US" sz="3600" dirty="0"/>
              <a:t>New Worlds</a:t>
            </a:r>
            <a:r>
              <a:rPr lang="en-US" sz="4800" dirty="0"/>
              <a:t/>
            </a:r>
            <a:br>
              <a:rPr lang="en-US" sz="4800" dirty="0"/>
            </a:br>
            <a:r>
              <a:rPr lang="en-US" sz="2300" dirty="0">
                <a:solidFill>
                  <a:srgbClr val="0000FF"/>
                </a:solidFill>
              </a:rPr>
              <a:t>Seeking nearby, habitable planets</a:t>
            </a:r>
          </a:p>
        </p:txBody>
      </p:sp>
      <p:sp>
        <p:nvSpPr>
          <p:cNvPr id="50180" name="Content Placeholder 2"/>
          <p:cNvSpPr>
            <a:spLocks noGrp="1"/>
          </p:cNvSpPr>
          <p:nvPr>
            <p:ph idx="4294967295"/>
          </p:nvPr>
        </p:nvSpPr>
        <p:spPr>
          <a:xfrm>
            <a:off x="228600" y="2646363"/>
            <a:ext cx="8610600" cy="3735387"/>
          </a:xfrm>
        </p:spPr>
        <p:txBody>
          <a:bodyPr/>
          <a:lstStyle/>
          <a:p>
            <a:pPr eaLnBrk="1" hangingPunct="1">
              <a:lnSpc>
                <a:spcPct val="80000"/>
              </a:lnSpc>
            </a:pPr>
            <a:r>
              <a:rPr lang="en-US" sz="2000"/>
              <a:t>Nearly 500 extrasolar planets now detected - extraordinarily rapid progress</a:t>
            </a:r>
          </a:p>
          <a:p>
            <a:pPr lvl="1" eaLnBrk="1" hangingPunct="1">
              <a:lnSpc>
                <a:spcPct val="80000"/>
              </a:lnSpc>
              <a:spcBef>
                <a:spcPts val="1200"/>
              </a:spcBef>
            </a:pPr>
            <a:r>
              <a:rPr lang="en-US" sz="1800"/>
              <a:t>Huge range of properties exhibited, surprisingly different from those in our own solar system</a:t>
            </a:r>
          </a:p>
          <a:p>
            <a:pPr lvl="1" eaLnBrk="1" hangingPunct="1">
              <a:lnSpc>
                <a:spcPct val="80000"/>
              </a:lnSpc>
              <a:spcBef>
                <a:spcPts val="1200"/>
              </a:spcBef>
            </a:pPr>
            <a:r>
              <a:rPr lang="en-US" sz="1800"/>
              <a:t>Many ongoing approaches seek new “Earths” – potentially habitable rocky planets with liquid water and oxygen</a:t>
            </a:r>
          </a:p>
          <a:p>
            <a:pPr lvl="1" eaLnBrk="1" hangingPunct="1">
              <a:lnSpc>
                <a:spcPct val="80000"/>
              </a:lnSpc>
              <a:spcBef>
                <a:spcPts val="1200"/>
              </a:spcBef>
            </a:pPr>
            <a:r>
              <a:rPr lang="en-US" sz="1800"/>
              <a:t>New techniques being developed</a:t>
            </a:r>
          </a:p>
          <a:p>
            <a:pPr eaLnBrk="1" hangingPunct="1">
              <a:lnSpc>
                <a:spcPct val="80000"/>
              </a:lnSpc>
              <a:spcBef>
                <a:spcPts val="1200"/>
              </a:spcBef>
            </a:pPr>
            <a:r>
              <a:rPr lang="en-US" sz="2000"/>
              <a:t>Kepler data adds over 300 "candidates" to the list, including many less than twice the size of Earth</a:t>
            </a:r>
          </a:p>
          <a:p>
            <a:pPr eaLnBrk="1" hangingPunct="1">
              <a:lnSpc>
                <a:spcPct val="80000"/>
              </a:lnSpc>
              <a:spcBef>
                <a:spcPts val="1200"/>
              </a:spcBef>
            </a:pPr>
            <a:r>
              <a:rPr lang="en-US" sz="2000"/>
              <a:t>Next great step forward: understand frequency of different types of planets and lay scientific and technical groundwork to inform future strategies for detailed study of nearby Earth-like planets</a:t>
            </a:r>
          </a:p>
        </p:txBody>
      </p:sp>
      <p:pic>
        <p:nvPicPr>
          <p:cNvPr id="50181" name="Picture 1031" descr="hr8799"/>
          <p:cNvPicPr>
            <a:picLocks noChangeAspect="1" noChangeArrowheads="1"/>
          </p:cNvPicPr>
          <p:nvPr/>
        </p:nvPicPr>
        <p:blipFill>
          <a:blip r:embed="rId3"/>
          <a:srcRect/>
          <a:stretch>
            <a:fillRect/>
          </a:stretch>
        </p:blipFill>
        <p:spPr bwMode="auto">
          <a:xfrm>
            <a:off x="6443663" y="152400"/>
            <a:ext cx="2395537" cy="2395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EC5EC0C8-EE4B-2C47-9B5E-DCB109FC8904}" type="slidenum">
              <a:rPr lang="en-US">
                <a:latin typeface="Arial" pitchFamily="-106" charset="0"/>
                <a:ea typeface="ＭＳ Ｐゴシック" pitchFamily="-106" charset="-128"/>
                <a:cs typeface="ＭＳ Ｐゴシック" pitchFamily="-106" charset="-128"/>
              </a:rPr>
              <a:pPr/>
              <a:t>11</a:t>
            </a:fld>
            <a:endParaRPr lang="en-US">
              <a:latin typeface="Arial" pitchFamily="-106" charset="0"/>
              <a:ea typeface="ＭＳ Ｐゴシック" pitchFamily="-106" charset="-128"/>
              <a:cs typeface="ＭＳ Ｐゴシック" pitchFamily="-106" charset="-128"/>
            </a:endParaRPr>
          </a:p>
        </p:txBody>
      </p:sp>
      <p:sp>
        <p:nvSpPr>
          <p:cNvPr id="37892" name="Title 1"/>
          <p:cNvSpPr>
            <a:spLocks noGrp="1"/>
          </p:cNvSpPr>
          <p:nvPr>
            <p:ph type="title" idx="4294967295"/>
          </p:nvPr>
        </p:nvSpPr>
        <p:spPr>
          <a:xfrm>
            <a:off x="95250" y="765175"/>
            <a:ext cx="5010150" cy="1143000"/>
          </a:xfrm>
        </p:spPr>
        <p:txBody>
          <a:bodyPr rtlCol="0">
            <a:normAutofit fontScale="90000"/>
          </a:bodyPr>
          <a:lstStyle/>
          <a:p>
            <a:pPr eaLnBrk="1" fontAlgn="auto" hangingPunct="1">
              <a:spcAft>
                <a:spcPts val="0"/>
              </a:spcAft>
              <a:defRPr/>
            </a:pPr>
            <a:r>
              <a:rPr lang="en-US" sz="4000" dirty="0">
                <a:ea typeface="+mj-ea"/>
                <a:cs typeface="+mj-cs"/>
              </a:rPr>
              <a:t>Physics of the Universe</a:t>
            </a:r>
            <a:r>
              <a:rPr lang="en-US" dirty="0">
                <a:ea typeface="+mj-ea"/>
                <a:cs typeface="+mj-cs"/>
              </a:rPr>
              <a:t/>
            </a:r>
            <a:br>
              <a:rPr lang="en-US" dirty="0">
                <a:ea typeface="+mj-ea"/>
                <a:cs typeface="+mj-cs"/>
              </a:rPr>
            </a:br>
            <a:r>
              <a:rPr lang="en-US" sz="2300" dirty="0">
                <a:solidFill>
                  <a:srgbClr val="0000FF"/>
                </a:solidFill>
                <a:ea typeface="+mj-ea"/>
                <a:cs typeface="+mj-cs"/>
              </a:rPr>
              <a:t>Understanding Scientific Principles</a:t>
            </a:r>
          </a:p>
        </p:txBody>
      </p:sp>
      <p:sp>
        <p:nvSpPr>
          <p:cNvPr id="52228" name="Content Placeholder 2"/>
          <p:cNvSpPr>
            <a:spLocks noGrp="1"/>
          </p:cNvSpPr>
          <p:nvPr>
            <p:ph idx="4294967295"/>
          </p:nvPr>
        </p:nvSpPr>
        <p:spPr>
          <a:xfrm>
            <a:off x="179388" y="3298825"/>
            <a:ext cx="8583612" cy="2644775"/>
          </a:xfrm>
        </p:spPr>
        <p:txBody>
          <a:bodyPr/>
          <a:lstStyle/>
          <a:p>
            <a:pPr eaLnBrk="1" hangingPunct="1">
              <a:lnSpc>
                <a:spcPct val="80000"/>
              </a:lnSpc>
              <a:spcBef>
                <a:spcPts val="1200"/>
              </a:spcBef>
            </a:pPr>
            <a:r>
              <a:rPr lang="en-US" sz="2000"/>
              <a:t>Determine properties of dark energy, responsible for perplexing acceleration of present-day universe</a:t>
            </a:r>
          </a:p>
          <a:p>
            <a:pPr eaLnBrk="1" hangingPunct="1">
              <a:lnSpc>
                <a:spcPct val="80000"/>
              </a:lnSpc>
              <a:spcBef>
                <a:spcPts val="1200"/>
              </a:spcBef>
            </a:pPr>
            <a:r>
              <a:rPr lang="en-US" sz="2000"/>
              <a:t>Reveal nature of mysterious dark matter, likely composed of new types of elementary particles</a:t>
            </a:r>
          </a:p>
          <a:p>
            <a:pPr eaLnBrk="1" hangingPunct="1">
              <a:lnSpc>
                <a:spcPct val="80000"/>
              </a:lnSpc>
              <a:spcBef>
                <a:spcPts val="1200"/>
              </a:spcBef>
            </a:pPr>
            <a:r>
              <a:rPr lang="en-US" sz="2000"/>
              <a:t>Explore epoch of inflation, earliest instants when seeds of structure in the universe were sown</a:t>
            </a:r>
          </a:p>
          <a:p>
            <a:pPr eaLnBrk="1" hangingPunct="1">
              <a:lnSpc>
                <a:spcPct val="80000"/>
              </a:lnSpc>
              <a:spcBef>
                <a:spcPts val="1200"/>
              </a:spcBef>
            </a:pPr>
            <a:r>
              <a:rPr lang="en-US" sz="2000"/>
              <a:t>Test Einstein’s general theory of relativity in new important ways by observing black hole systems and detecting mergers</a:t>
            </a:r>
          </a:p>
        </p:txBody>
      </p:sp>
      <p:pic>
        <p:nvPicPr>
          <p:cNvPr id="52229" name="Chart 2"/>
          <p:cNvPicPr>
            <a:picLocks noChangeArrowheads="1"/>
          </p:cNvPicPr>
          <p:nvPr/>
        </p:nvPicPr>
        <p:blipFill>
          <a:blip r:embed="rId3"/>
          <a:srcRect b="-15"/>
          <a:stretch>
            <a:fillRect/>
          </a:stretch>
        </p:blipFill>
        <p:spPr bwMode="auto">
          <a:xfrm>
            <a:off x="5148263" y="260350"/>
            <a:ext cx="3771900" cy="2462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266A5B60-7422-FC49-8A40-9453F46224FF}" type="slidenum">
              <a:rPr lang="en-US">
                <a:latin typeface="Arial" pitchFamily="-106" charset="0"/>
                <a:ea typeface="ＭＳ Ｐゴシック" pitchFamily="-106" charset="-128"/>
                <a:cs typeface="ＭＳ Ｐゴシック" pitchFamily="-106" charset="-128"/>
              </a:rPr>
              <a:pPr/>
              <a:t>12</a:t>
            </a:fld>
            <a:endParaRPr lang="en-US">
              <a:latin typeface="Arial" pitchFamily="-106" charset="0"/>
              <a:ea typeface="ＭＳ Ｐゴシック" pitchFamily="-106" charset="-128"/>
              <a:cs typeface="ＭＳ Ｐゴシック" pitchFamily="-106" charset="-128"/>
            </a:endParaRPr>
          </a:p>
        </p:txBody>
      </p:sp>
      <p:sp>
        <p:nvSpPr>
          <p:cNvPr id="62467" name="Title 1"/>
          <p:cNvSpPr>
            <a:spLocks noGrp="1"/>
          </p:cNvSpPr>
          <p:nvPr>
            <p:ph type="title" idx="4294967295"/>
          </p:nvPr>
        </p:nvSpPr>
        <p:spPr>
          <a:xfrm>
            <a:off x="0" y="0"/>
            <a:ext cx="9144000" cy="1143000"/>
          </a:xfrm>
        </p:spPr>
        <p:txBody>
          <a:bodyPr/>
          <a:lstStyle/>
          <a:p>
            <a:pPr eaLnBrk="1" hangingPunct="1"/>
            <a:r>
              <a:rPr lang="en-US" sz="3600" dirty="0">
                <a:solidFill>
                  <a:srgbClr val="0000FF"/>
                </a:solidFill>
              </a:rPr>
              <a:t>C</a:t>
            </a:r>
            <a:r>
              <a:rPr lang="en-US" sz="3600" dirty="0"/>
              <a:t>ost, Risk, </a:t>
            </a:r>
            <a:r>
              <a:rPr lang="en-US" sz="3600" dirty="0">
                <a:solidFill>
                  <a:srgbClr val="0000FF"/>
                </a:solidFill>
              </a:rPr>
              <a:t>a</a:t>
            </a:r>
            <a:r>
              <a:rPr lang="en-US" sz="3600" dirty="0"/>
              <a:t>nd </a:t>
            </a:r>
            <a:r>
              <a:rPr lang="en-US" sz="3600" dirty="0">
                <a:solidFill>
                  <a:srgbClr val="0000FF"/>
                </a:solidFill>
              </a:rPr>
              <a:t>T</a:t>
            </a:r>
            <a:r>
              <a:rPr lang="en-US" sz="3600" dirty="0"/>
              <a:t>echnical </a:t>
            </a:r>
            <a:r>
              <a:rPr lang="en-US" sz="3600" dirty="0">
                <a:solidFill>
                  <a:srgbClr val="0000FF"/>
                </a:solidFill>
              </a:rPr>
              <a:t>E</a:t>
            </a:r>
            <a:r>
              <a:rPr lang="en-US" sz="3600" dirty="0"/>
              <a:t>valuation</a:t>
            </a:r>
          </a:p>
        </p:txBody>
      </p:sp>
      <p:sp>
        <p:nvSpPr>
          <p:cNvPr id="62468" name="Content Placeholder 2"/>
          <p:cNvSpPr>
            <a:spLocks noGrp="1"/>
          </p:cNvSpPr>
          <p:nvPr>
            <p:ph idx="4294967295"/>
          </p:nvPr>
        </p:nvSpPr>
        <p:spPr>
          <a:xfrm>
            <a:off x="0" y="1600200"/>
            <a:ext cx="5029200" cy="4800600"/>
          </a:xfrm>
        </p:spPr>
        <p:txBody>
          <a:bodyPr/>
          <a:lstStyle/>
          <a:p>
            <a:pPr eaLnBrk="1" hangingPunct="1">
              <a:lnSpc>
                <a:spcPct val="90000"/>
              </a:lnSpc>
            </a:pPr>
            <a:r>
              <a:rPr lang="en-US" sz="2400" dirty="0"/>
              <a:t>Early call for Notices of Intent followed by open Request for Information</a:t>
            </a:r>
          </a:p>
          <a:p>
            <a:pPr lvl="1" eaLnBrk="1" hangingPunct="1">
              <a:lnSpc>
                <a:spcPct val="90000"/>
              </a:lnSpc>
            </a:pPr>
            <a:r>
              <a:rPr lang="en-US" sz="2000" dirty="0"/>
              <a:t>Activities selected by </a:t>
            </a:r>
            <a:r>
              <a:rPr lang="en-US" sz="2000" dirty="0" err="1"/>
              <a:t>PPPs</a:t>
            </a:r>
            <a:r>
              <a:rPr lang="en-US" sz="2000" dirty="0"/>
              <a:t> and committee for a 2</a:t>
            </a:r>
            <a:r>
              <a:rPr lang="en-US" sz="2000" baseline="30000" dirty="0"/>
              <a:t>nd</a:t>
            </a:r>
            <a:r>
              <a:rPr lang="en-US" sz="2000" dirty="0"/>
              <a:t> Request for Information</a:t>
            </a:r>
          </a:p>
          <a:p>
            <a:pPr lvl="1" eaLnBrk="1" hangingPunct="1">
              <a:lnSpc>
                <a:spcPct val="90000"/>
              </a:lnSpc>
            </a:pPr>
            <a:endParaRPr lang="en-US" sz="2000" dirty="0"/>
          </a:p>
          <a:p>
            <a:pPr lvl="1" eaLnBrk="1" hangingPunct="1">
              <a:lnSpc>
                <a:spcPct val="90000"/>
              </a:lnSpc>
            </a:pPr>
            <a:endParaRPr lang="en-US" sz="2000" dirty="0"/>
          </a:p>
          <a:p>
            <a:pPr eaLnBrk="1" hangingPunct="1">
              <a:lnSpc>
                <a:spcPct val="90000"/>
              </a:lnSpc>
            </a:pPr>
            <a:r>
              <a:rPr lang="en-US" sz="2400" dirty="0"/>
              <a:t>Subset selected by </a:t>
            </a:r>
            <a:r>
              <a:rPr lang="en-US" sz="2400" dirty="0" err="1"/>
              <a:t>PPPs</a:t>
            </a:r>
            <a:r>
              <a:rPr lang="en-US" sz="2400" dirty="0"/>
              <a:t> and committee for </a:t>
            </a:r>
            <a:r>
              <a:rPr lang="en-US" sz="2400" dirty="0">
                <a:solidFill>
                  <a:srgbClr val="0000FF"/>
                </a:solidFill>
              </a:rPr>
              <a:t>CATE</a:t>
            </a:r>
            <a:r>
              <a:rPr lang="en-US" sz="2400" dirty="0"/>
              <a:t> review</a:t>
            </a:r>
          </a:p>
          <a:p>
            <a:pPr lvl="1" eaLnBrk="1" hangingPunct="1">
              <a:lnSpc>
                <a:spcPct val="90000"/>
              </a:lnSpc>
            </a:pPr>
            <a:r>
              <a:rPr lang="en-US" sz="2000" dirty="0"/>
              <a:t>Independent cost appraisals</a:t>
            </a:r>
          </a:p>
          <a:p>
            <a:pPr lvl="1" eaLnBrk="1" hangingPunct="1">
              <a:lnSpc>
                <a:spcPct val="90000"/>
              </a:lnSpc>
            </a:pPr>
            <a:r>
              <a:rPr lang="en-US" sz="2000" dirty="0"/>
              <a:t>Evaluations of technical readiness schedule and risk assessment</a:t>
            </a:r>
          </a:p>
        </p:txBody>
      </p:sp>
      <p:grpSp>
        <p:nvGrpSpPr>
          <p:cNvPr id="2" name="Group 12"/>
          <p:cNvGrpSpPr>
            <a:grpSpLocks/>
          </p:cNvGrpSpPr>
          <p:nvPr/>
        </p:nvGrpSpPr>
        <p:grpSpPr bwMode="auto">
          <a:xfrm>
            <a:off x="4851400" y="923925"/>
            <a:ext cx="4213225" cy="5449888"/>
            <a:chOff x="5580112" y="1988840"/>
            <a:chExt cx="2916936" cy="3773016"/>
          </a:xfrm>
        </p:grpSpPr>
        <p:pic>
          <p:nvPicPr>
            <p:cNvPr id="62470" name="Picture 10" descr="C-4.jpg"/>
            <p:cNvPicPr>
              <a:picLocks noChangeAspect="1"/>
            </p:cNvPicPr>
            <p:nvPr/>
          </p:nvPicPr>
          <p:blipFill>
            <a:blip r:embed="rId3"/>
            <a:srcRect/>
            <a:stretch>
              <a:fillRect/>
            </a:stretch>
          </p:blipFill>
          <p:spPr bwMode="auto">
            <a:xfrm>
              <a:off x="5580113" y="3933056"/>
              <a:ext cx="2916833" cy="1828800"/>
            </a:xfrm>
            <a:prstGeom prst="rect">
              <a:avLst/>
            </a:prstGeom>
            <a:noFill/>
            <a:ln w="9525">
              <a:noFill/>
              <a:miter lim="800000"/>
              <a:headEnd/>
              <a:tailEnd/>
            </a:ln>
          </p:spPr>
        </p:pic>
        <p:pic>
          <p:nvPicPr>
            <p:cNvPr id="62471" name="Picture 11" descr="C-3.jpg"/>
            <p:cNvPicPr>
              <a:picLocks/>
            </p:cNvPicPr>
            <p:nvPr/>
          </p:nvPicPr>
          <p:blipFill>
            <a:blip r:embed="rId4"/>
            <a:srcRect/>
            <a:stretch>
              <a:fillRect/>
            </a:stretch>
          </p:blipFill>
          <p:spPr bwMode="auto">
            <a:xfrm>
              <a:off x="5580112" y="1988840"/>
              <a:ext cx="2916936" cy="1828800"/>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7C23BE98-DE97-D34A-8C8D-3A762C5F893A}" type="slidenum">
              <a:rPr lang="en-US">
                <a:latin typeface="Arial" pitchFamily="-106" charset="0"/>
                <a:ea typeface="ＭＳ Ｐゴシック" pitchFamily="-106" charset="-128"/>
                <a:cs typeface="ＭＳ Ｐゴシック" pitchFamily="-106" charset="-128"/>
              </a:rPr>
              <a:pPr/>
              <a:t>13</a:t>
            </a:fld>
            <a:endParaRPr lang="en-US">
              <a:latin typeface="Arial" pitchFamily="-106" charset="0"/>
              <a:ea typeface="ＭＳ Ｐゴシック" pitchFamily="-106" charset="-128"/>
              <a:cs typeface="ＭＳ Ｐゴシック" pitchFamily="-106" charset="-128"/>
            </a:endParaRPr>
          </a:p>
        </p:txBody>
      </p:sp>
      <p:sp>
        <p:nvSpPr>
          <p:cNvPr id="56323" name="Title 1"/>
          <p:cNvSpPr>
            <a:spLocks noGrp="1"/>
          </p:cNvSpPr>
          <p:nvPr>
            <p:ph type="title" idx="4294967295"/>
          </p:nvPr>
        </p:nvSpPr>
        <p:spPr>
          <a:xfrm>
            <a:off x="0" y="152400"/>
            <a:ext cx="9144000" cy="1143000"/>
          </a:xfrm>
        </p:spPr>
        <p:txBody>
          <a:bodyPr/>
          <a:lstStyle/>
          <a:p>
            <a:pPr eaLnBrk="1" hangingPunct="1"/>
            <a:r>
              <a:rPr lang="en-US" sz="3600" dirty="0">
                <a:solidFill>
                  <a:srgbClr val="0000FF"/>
                </a:solidFill>
              </a:rPr>
              <a:t>Optimizing</a:t>
            </a:r>
            <a:r>
              <a:rPr lang="en-US" sz="3600" dirty="0">
                <a:solidFill>
                  <a:srgbClr val="FF8000"/>
                </a:solidFill>
              </a:rPr>
              <a:t> </a:t>
            </a:r>
            <a:r>
              <a:rPr lang="en-US" sz="3600" dirty="0"/>
              <a:t>the </a:t>
            </a:r>
            <a:br>
              <a:rPr lang="en-US" sz="3600" dirty="0"/>
            </a:br>
            <a:r>
              <a:rPr lang="en-US" sz="3600" dirty="0"/>
              <a:t>Recommended Program</a:t>
            </a:r>
          </a:p>
        </p:txBody>
      </p:sp>
      <p:sp>
        <p:nvSpPr>
          <p:cNvPr id="56324" name="Content Placeholder 2"/>
          <p:cNvSpPr>
            <a:spLocks noGrp="1"/>
          </p:cNvSpPr>
          <p:nvPr>
            <p:ph idx="4294967295"/>
          </p:nvPr>
        </p:nvSpPr>
        <p:spPr>
          <a:xfrm>
            <a:off x="468313" y="2057400"/>
            <a:ext cx="8135937" cy="4114800"/>
          </a:xfrm>
        </p:spPr>
        <p:txBody>
          <a:bodyPr/>
          <a:lstStyle/>
          <a:p>
            <a:pPr eaLnBrk="1" hangingPunct="1"/>
            <a:r>
              <a:rPr lang="en-US" sz="2400"/>
              <a:t>Prioritizing based on science objectives</a:t>
            </a:r>
          </a:p>
          <a:p>
            <a:pPr eaLnBrk="1" hangingPunct="1">
              <a:spcBef>
                <a:spcPts val="1850"/>
              </a:spcBef>
            </a:pPr>
            <a:r>
              <a:rPr lang="en-US" sz="2400"/>
              <a:t>Building upon existing astronomical enterprise</a:t>
            </a:r>
          </a:p>
          <a:p>
            <a:pPr eaLnBrk="1" hangingPunct="1">
              <a:spcBef>
                <a:spcPts val="1850"/>
              </a:spcBef>
            </a:pPr>
            <a:r>
              <a:rPr lang="en-US" sz="2400"/>
              <a:t>Evaluating cost risk and technical readiness</a:t>
            </a:r>
          </a:p>
          <a:p>
            <a:pPr eaLnBrk="1" hangingPunct="1">
              <a:spcBef>
                <a:spcPts val="1850"/>
              </a:spcBef>
            </a:pPr>
            <a:r>
              <a:rPr lang="en-US" sz="2400"/>
              <a:t>Maximizing scientific return under highly constrained budget guidelines</a:t>
            </a:r>
          </a:p>
          <a:p>
            <a:pPr eaLnBrk="1" hangingPunct="1">
              <a:spcBef>
                <a:spcPts val="1850"/>
              </a:spcBef>
            </a:pPr>
            <a:r>
              <a:rPr lang="en-US" sz="2400"/>
              <a:t>Choosing most urgently needed activities from long list of compelling ideas and concepts</a:t>
            </a:r>
          </a:p>
          <a:p>
            <a:pPr eaLnBrk="1" hangingPunct="1">
              <a:spcBef>
                <a:spcPts val="1850"/>
              </a:spcBef>
            </a:pPr>
            <a:r>
              <a:rPr lang="en-US" sz="2400"/>
              <a:t>Considering international and private partnerships</a:t>
            </a:r>
          </a:p>
          <a:p>
            <a:pPr eaLnBrk="1" hangingPunct="1"/>
            <a:endParaRPr lang="en-US" sz="24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9330"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C94F4CF3-3361-3B4E-A0E4-10E70147F2C4}" type="slidenum">
              <a:rPr lang="en-US">
                <a:latin typeface="Arial" pitchFamily="-106" charset="0"/>
                <a:ea typeface="ＭＳ Ｐゴシック" pitchFamily="-106" charset="-128"/>
                <a:cs typeface="ＭＳ Ｐゴシック" pitchFamily="-106" charset="-128"/>
              </a:rPr>
              <a:pPr/>
              <a:t>14</a:t>
            </a:fld>
            <a:endParaRPr lang="en-US">
              <a:latin typeface="Arial" pitchFamily="-106" charset="0"/>
              <a:ea typeface="ＭＳ Ｐゴシック" pitchFamily="-106" charset="-128"/>
              <a:cs typeface="ＭＳ Ｐゴシック" pitchFamily="-106" charset="-128"/>
            </a:endParaRPr>
          </a:p>
        </p:txBody>
      </p:sp>
      <p:sp>
        <p:nvSpPr>
          <p:cNvPr id="99331" name="Title 1"/>
          <p:cNvSpPr>
            <a:spLocks noGrp="1"/>
          </p:cNvSpPr>
          <p:nvPr>
            <p:ph type="title" idx="4294967295"/>
          </p:nvPr>
        </p:nvSpPr>
        <p:spPr>
          <a:xfrm>
            <a:off x="0" y="228600"/>
            <a:ext cx="5334000" cy="1143000"/>
          </a:xfrm>
        </p:spPr>
        <p:txBody>
          <a:bodyPr/>
          <a:lstStyle/>
          <a:p>
            <a:pPr eaLnBrk="1" hangingPunct="1"/>
            <a:r>
              <a:rPr lang="en-US" sz="3600"/>
              <a:t>LSST- Science</a:t>
            </a:r>
          </a:p>
        </p:txBody>
      </p:sp>
      <p:sp>
        <p:nvSpPr>
          <p:cNvPr id="99332" name="Content Placeholder 2"/>
          <p:cNvSpPr>
            <a:spLocks noGrp="1"/>
          </p:cNvSpPr>
          <p:nvPr>
            <p:ph idx="4294967295"/>
          </p:nvPr>
        </p:nvSpPr>
        <p:spPr>
          <a:xfrm>
            <a:off x="323850" y="2636838"/>
            <a:ext cx="8458200" cy="3168650"/>
          </a:xfrm>
        </p:spPr>
        <p:txBody>
          <a:bodyPr/>
          <a:lstStyle/>
          <a:p>
            <a:pPr eaLnBrk="1" hangingPunct="1">
              <a:lnSpc>
                <a:spcPct val="80000"/>
              </a:lnSpc>
            </a:pPr>
            <a:r>
              <a:rPr lang="en-US" sz="2400"/>
              <a:t>Efficient, deep optical survey telescope</a:t>
            </a:r>
          </a:p>
          <a:p>
            <a:pPr eaLnBrk="1" hangingPunct="1">
              <a:lnSpc>
                <a:spcPct val="80000"/>
              </a:lnSpc>
              <a:spcBef>
                <a:spcPts val="1800"/>
              </a:spcBef>
            </a:pPr>
            <a:r>
              <a:rPr lang="en-US" sz="2400"/>
              <a:t>Will transform observation of the variable universe and address broad questions:</a:t>
            </a:r>
          </a:p>
          <a:p>
            <a:pPr lvl="1" eaLnBrk="1" hangingPunct="1">
              <a:lnSpc>
                <a:spcPct val="80000"/>
              </a:lnSpc>
            </a:pPr>
            <a:r>
              <a:rPr lang="en-US" sz="2000"/>
              <a:t>Dark energy using gravitational lensing and supernovae </a:t>
            </a:r>
          </a:p>
          <a:p>
            <a:pPr lvl="1" eaLnBrk="1" hangingPunct="1">
              <a:lnSpc>
                <a:spcPct val="80000"/>
              </a:lnSpc>
            </a:pPr>
            <a:r>
              <a:rPr lang="en-US" sz="2000"/>
              <a:t>Dark matter</a:t>
            </a:r>
          </a:p>
          <a:p>
            <a:pPr lvl="1" eaLnBrk="1" hangingPunct="1">
              <a:lnSpc>
                <a:spcPct val="80000"/>
              </a:lnSpc>
            </a:pPr>
            <a:r>
              <a:rPr lang="en-US" sz="2000"/>
              <a:t>Near-Earth, Kuiper-belt objects</a:t>
            </a:r>
          </a:p>
          <a:p>
            <a:pPr lvl="1" eaLnBrk="1" hangingPunct="1">
              <a:lnSpc>
                <a:spcPct val="80000"/>
              </a:lnSpc>
            </a:pPr>
            <a:r>
              <a:rPr lang="en-US" sz="2000"/>
              <a:t>Solar neighborhood</a:t>
            </a:r>
          </a:p>
          <a:p>
            <a:pPr lvl="1" eaLnBrk="1" hangingPunct="1">
              <a:lnSpc>
                <a:spcPct val="80000"/>
              </a:lnSpc>
            </a:pPr>
            <a:r>
              <a:rPr lang="en-US" sz="2000"/>
              <a:t>Transient phenomena </a:t>
            </a:r>
          </a:p>
          <a:p>
            <a:pPr lvl="2" eaLnBrk="1" hangingPunct="1">
              <a:lnSpc>
                <a:spcPct val="80000"/>
              </a:lnSpc>
              <a:buFont typeface="Wingdings" pitchFamily="-106" charset="2"/>
              <a:buChar char="§"/>
            </a:pPr>
            <a:r>
              <a:rPr lang="en-US" sz="1800"/>
              <a:t>Gamma-ray bursts, Variable stars, Supernovae…</a:t>
            </a:r>
          </a:p>
          <a:p>
            <a:pPr eaLnBrk="1" hangingPunct="1">
              <a:lnSpc>
                <a:spcPct val="80000"/>
              </a:lnSpc>
              <a:spcBef>
                <a:spcPts val="1800"/>
              </a:spcBef>
            </a:pPr>
            <a:r>
              <a:rPr lang="en-US" sz="2400"/>
              <a:t>Publicly accessible archive – &gt;100 Pbyte</a:t>
            </a:r>
          </a:p>
        </p:txBody>
      </p:sp>
      <p:pic>
        <p:nvPicPr>
          <p:cNvPr id="99333" name="Picture 7" descr="7-8_LSST_Telescope_Front-full.jpg"/>
          <p:cNvPicPr>
            <a:picLocks noChangeAspect="1"/>
          </p:cNvPicPr>
          <p:nvPr/>
        </p:nvPicPr>
        <p:blipFill>
          <a:blip r:embed="rId3"/>
          <a:srcRect/>
          <a:stretch>
            <a:fillRect/>
          </a:stretch>
        </p:blipFill>
        <p:spPr bwMode="auto">
          <a:xfrm>
            <a:off x="5262563" y="115888"/>
            <a:ext cx="3687762" cy="2305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1378"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41BAF2A1-9514-8D47-914D-1C89361B1D21}" type="slidenum">
              <a:rPr lang="en-US">
                <a:latin typeface="Arial" pitchFamily="-106" charset="0"/>
                <a:ea typeface="ＭＳ Ｐゴシック" pitchFamily="-106" charset="-128"/>
                <a:cs typeface="ＭＳ Ｐゴシック" pitchFamily="-106" charset="-128"/>
              </a:rPr>
              <a:pPr/>
              <a:t>15</a:t>
            </a:fld>
            <a:endParaRPr lang="en-US">
              <a:latin typeface="Arial" pitchFamily="-106" charset="0"/>
              <a:ea typeface="ＭＳ Ｐゴシック" pitchFamily="-106" charset="-128"/>
              <a:cs typeface="ＭＳ Ｐゴシック" pitchFamily="-106" charset="-128"/>
            </a:endParaRPr>
          </a:p>
        </p:txBody>
      </p:sp>
      <p:sp>
        <p:nvSpPr>
          <p:cNvPr id="101379" name="Title 1"/>
          <p:cNvSpPr>
            <a:spLocks noGrp="1"/>
          </p:cNvSpPr>
          <p:nvPr>
            <p:ph type="title" idx="4294967295"/>
          </p:nvPr>
        </p:nvSpPr>
        <p:spPr>
          <a:xfrm>
            <a:off x="0" y="0"/>
            <a:ext cx="9144000" cy="1143000"/>
          </a:xfrm>
        </p:spPr>
        <p:txBody>
          <a:bodyPr/>
          <a:lstStyle/>
          <a:p>
            <a:pPr eaLnBrk="1" hangingPunct="1"/>
            <a:r>
              <a:rPr lang="en-US" sz="3600"/>
              <a:t>LSST – Program Details</a:t>
            </a:r>
          </a:p>
        </p:txBody>
      </p:sp>
      <p:sp>
        <p:nvSpPr>
          <p:cNvPr id="101380" name="Content Placeholder 2"/>
          <p:cNvSpPr>
            <a:spLocks noGrp="1"/>
          </p:cNvSpPr>
          <p:nvPr>
            <p:ph idx="4294967295"/>
          </p:nvPr>
        </p:nvSpPr>
        <p:spPr>
          <a:xfrm>
            <a:off x="685800" y="1219200"/>
            <a:ext cx="8062913" cy="4953000"/>
          </a:xfrm>
        </p:spPr>
        <p:txBody>
          <a:bodyPr/>
          <a:lstStyle/>
          <a:p>
            <a:pPr eaLnBrk="1" hangingPunct="1"/>
            <a:r>
              <a:rPr lang="en-US" sz="2400" dirty="0"/>
              <a:t>8.4 </a:t>
            </a:r>
            <a:r>
              <a:rPr lang="en-US" sz="2400" dirty="0" err="1"/>
              <a:t>m</a:t>
            </a:r>
            <a:r>
              <a:rPr lang="en-US" sz="2400" dirty="0"/>
              <a:t> diameter telescope located in Chile</a:t>
            </a:r>
          </a:p>
          <a:p>
            <a:pPr eaLnBrk="1" hangingPunct="1"/>
            <a:r>
              <a:rPr lang="en-US" sz="2400" dirty="0"/>
              <a:t>3.5 degree field of view  --  Observe half sky every four days using six filters from 0.3-1</a:t>
            </a:r>
            <a:r>
              <a:rPr lang="en-US" sz="2400" dirty="0">
                <a:latin typeface="Symbol" pitchFamily="-106" charset="2"/>
              </a:rPr>
              <a:t>m</a:t>
            </a:r>
            <a:r>
              <a:rPr lang="en-US" sz="2400" dirty="0"/>
              <a:t>m</a:t>
            </a:r>
          </a:p>
          <a:p>
            <a:pPr eaLnBrk="1" hangingPunct="1">
              <a:buClr>
                <a:schemeClr val="tx1"/>
              </a:buClr>
            </a:pPr>
            <a:r>
              <a:rPr lang="en-US" sz="2400" dirty="0">
                <a:solidFill>
                  <a:srgbClr val="0000FF"/>
                </a:solidFill>
              </a:rPr>
              <a:t>NSF-DOE partnership with private and international contributions</a:t>
            </a:r>
          </a:p>
          <a:p>
            <a:pPr eaLnBrk="1" hangingPunct="1"/>
            <a:r>
              <a:rPr lang="en-US" sz="2400" dirty="0"/>
              <a:t>Total appraised cost $465M; Annual operation $42M</a:t>
            </a:r>
          </a:p>
          <a:p>
            <a:pPr eaLnBrk="1" hangingPunct="1"/>
            <a:r>
              <a:rPr lang="en-US" sz="2400" dirty="0"/>
              <a:t>Medium/Low risk excepting data management and archive software</a:t>
            </a:r>
          </a:p>
          <a:p>
            <a:pPr eaLnBrk="1" hangingPunct="1"/>
            <a:r>
              <a:rPr lang="en-US" sz="2400" b="1" dirty="0"/>
              <a:t>RECOMMEND entry into MREFC line as soon as possible </a:t>
            </a:r>
          </a:p>
          <a:p>
            <a:pPr eaLnBrk="1" hangingPunct="1"/>
            <a:r>
              <a:rPr lang="en-US" sz="2400" dirty="0"/>
              <a:t>Ten year lifetime, followed by Senior Review</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3426"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475FC8FD-E7B3-D540-9B99-CA4E7FACE87A}" type="slidenum">
              <a:rPr lang="en-US">
                <a:latin typeface="Arial" pitchFamily="-106" charset="0"/>
                <a:ea typeface="ＭＳ Ｐゴシック" pitchFamily="-106" charset="-128"/>
                <a:cs typeface="ＭＳ Ｐゴシック" pitchFamily="-106" charset="-128"/>
              </a:rPr>
              <a:pPr/>
              <a:t>16</a:t>
            </a:fld>
            <a:endParaRPr lang="en-US">
              <a:latin typeface="Arial" pitchFamily="-106" charset="0"/>
              <a:ea typeface="ＭＳ Ｐゴシック" pitchFamily="-106" charset="-128"/>
              <a:cs typeface="ＭＳ Ｐゴシック" pitchFamily="-106" charset="-128"/>
            </a:endParaRPr>
          </a:p>
        </p:txBody>
      </p:sp>
      <p:sp>
        <p:nvSpPr>
          <p:cNvPr id="103427" name="Title 1"/>
          <p:cNvSpPr>
            <a:spLocks noGrp="1"/>
          </p:cNvSpPr>
          <p:nvPr>
            <p:ph type="title" idx="4294967295"/>
          </p:nvPr>
        </p:nvSpPr>
        <p:spPr>
          <a:xfrm>
            <a:off x="0" y="152400"/>
            <a:ext cx="9144000" cy="1143000"/>
          </a:xfrm>
        </p:spPr>
        <p:txBody>
          <a:bodyPr/>
          <a:lstStyle/>
          <a:p>
            <a:pPr eaLnBrk="1" hangingPunct="1"/>
            <a:r>
              <a:rPr lang="en-US" sz="3600"/>
              <a:t>Mid-Scale Innovations Program – Overview</a:t>
            </a:r>
          </a:p>
        </p:txBody>
      </p:sp>
      <p:sp>
        <p:nvSpPr>
          <p:cNvPr id="103428" name="Content Placeholder 2"/>
          <p:cNvSpPr>
            <a:spLocks noGrp="1"/>
          </p:cNvSpPr>
          <p:nvPr>
            <p:ph idx="4294967295"/>
          </p:nvPr>
        </p:nvSpPr>
        <p:spPr>
          <a:xfrm>
            <a:off x="609600" y="2590800"/>
            <a:ext cx="7086600" cy="3048000"/>
          </a:xfrm>
        </p:spPr>
        <p:txBody>
          <a:bodyPr/>
          <a:lstStyle/>
          <a:p>
            <a:pPr eaLnBrk="1" hangingPunct="1">
              <a:spcBef>
                <a:spcPts val="1800"/>
              </a:spcBef>
            </a:pPr>
            <a:r>
              <a:rPr lang="en-US" sz="2400" dirty="0"/>
              <a:t>Large number of exciting and viable projects addressing survey goals are in ~$10-$100M range</a:t>
            </a:r>
          </a:p>
          <a:p>
            <a:pPr eaLnBrk="1" hangingPunct="1">
              <a:spcBef>
                <a:spcPts val="2400"/>
              </a:spcBef>
            </a:pPr>
            <a:r>
              <a:rPr lang="en-US" sz="2400" b="1" dirty="0"/>
              <a:t>RECOMMEND </a:t>
            </a:r>
            <a:r>
              <a:rPr lang="en-US" sz="2400" b="1" dirty="0">
                <a:solidFill>
                  <a:srgbClr val="0000FF"/>
                </a:solidFill>
              </a:rPr>
              <a:t>creation of competed program </a:t>
            </a:r>
            <a:r>
              <a:rPr lang="en-US" sz="2400" b="1" dirty="0"/>
              <a:t>at NSF that will meet this need, like NASA Explorer program </a:t>
            </a:r>
          </a:p>
          <a:p>
            <a:pPr eaLnBrk="1" hangingPunct="1"/>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7522"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A1D78ECA-8029-F84B-B3DE-A904A1E779BF}" type="slidenum">
              <a:rPr lang="en-US">
                <a:latin typeface="Arial" pitchFamily="-106" charset="0"/>
                <a:ea typeface="ＭＳ Ｐゴシック" pitchFamily="-106" charset="-128"/>
                <a:cs typeface="ＭＳ Ｐゴシック" pitchFamily="-106" charset="-128"/>
              </a:rPr>
              <a:pPr/>
              <a:t>17</a:t>
            </a:fld>
            <a:endParaRPr lang="en-US">
              <a:latin typeface="Arial" pitchFamily="-106" charset="0"/>
              <a:ea typeface="ＭＳ Ｐゴシック" pitchFamily="-106" charset="-128"/>
              <a:cs typeface="ＭＳ Ｐゴシック" pitchFamily="-106" charset="-128"/>
            </a:endParaRPr>
          </a:p>
        </p:txBody>
      </p:sp>
      <p:sp>
        <p:nvSpPr>
          <p:cNvPr id="107523" name="Title 1"/>
          <p:cNvSpPr>
            <a:spLocks noGrp="1"/>
          </p:cNvSpPr>
          <p:nvPr>
            <p:ph type="title" idx="4294967295"/>
          </p:nvPr>
        </p:nvSpPr>
        <p:spPr>
          <a:xfrm>
            <a:off x="2987675" y="533400"/>
            <a:ext cx="3313113" cy="1143000"/>
          </a:xfrm>
        </p:spPr>
        <p:txBody>
          <a:bodyPr/>
          <a:lstStyle/>
          <a:p>
            <a:pPr eaLnBrk="1" hangingPunct="1"/>
            <a:r>
              <a:rPr lang="en-US" sz="3600"/>
              <a:t>GSMT - Overview</a:t>
            </a:r>
          </a:p>
        </p:txBody>
      </p:sp>
      <p:sp>
        <p:nvSpPr>
          <p:cNvPr id="107524" name="Content Placeholder 2"/>
          <p:cNvSpPr>
            <a:spLocks noGrp="1"/>
          </p:cNvSpPr>
          <p:nvPr>
            <p:ph idx="4294967295"/>
          </p:nvPr>
        </p:nvSpPr>
        <p:spPr>
          <a:xfrm>
            <a:off x="685800" y="2362200"/>
            <a:ext cx="8458200" cy="3886200"/>
          </a:xfrm>
        </p:spPr>
        <p:txBody>
          <a:bodyPr/>
          <a:lstStyle/>
          <a:p>
            <a:pPr eaLnBrk="1" hangingPunct="1">
              <a:lnSpc>
                <a:spcPct val="80000"/>
              </a:lnSpc>
              <a:spcBef>
                <a:spcPts val="1800"/>
              </a:spcBef>
            </a:pPr>
            <a:r>
              <a:rPr lang="en-US" sz="2400" dirty="0"/>
              <a:t>Will transform a broad range of science including stellar astronomy, </a:t>
            </a:r>
            <a:r>
              <a:rPr lang="en-US" sz="2400" dirty="0" err="1"/>
              <a:t>exoplanets</a:t>
            </a:r>
            <a:r>
              <a:rPr lang="en-US" sz="2400" dirty="0"/>
              <a:t>, black holes:</a:t>
            </a:r>
          </a:p>
          <a:p>
            <a:pPr lvl="1" eaLnBrk="1" hangingPunct="1">
              <a:lnSpc>
                <a:spcPct val="80000"/>
              </a:lnSpc>
              <a:spcBef>
                <a:spcPts val="600"/>
              </a:spcBef>
            </a:pPr>
            <a:r>
              <a:rPr lang="en-US" sz="2000" dirty="0"/>
              <a:t>Complements JWST, ALMA, </a:t>
            </a:r>
            <a:r>
              <a:rPr lang="en-US" sz="2000" dirty="0" smtClean="0"/>
              <a:t>LSST, GAIA, </a:t>
            </a:r>
            <a:r>
              <a:rPr lang="en-US" sz="2000" dirty="0" err="1" smtClean="0"/>
              <a:t>eROSITA</a:t>
            </a:r>
            <a:r>
              <a:rPr lang="en-US" sz="2000" dirty="0" smtClean="0"/>
              <a:t>….</a:t>
            </a:r>
          </a:p>
          <a:p>
            <a:pPr lvl="1" eaLnBrk="1" hangingPunct="1">
              <a:lnSpc>
                <a:spcPct val="80000"/>
              </a:lnSpc>
              <a:spcBef>
                <a:spcPts val="600"/>
              </a:spcBef>
            </a:pPr>
            <a:r>
              <a:rPr lang="en-US" sz="2000" dirty="0"/>
              <a:t>High spatial resolution; high sensitivity spectroscopy</a:t>
            </a:r>
          </a:p>
          <a:p>
            <a:pPr eaLnBrk="1" hangingPunct="1">
              <a:lnSpc>
                <a:spcPct val="80000"/>
              </a:lnSpc>
              <a:spcBef>
                <a:spcPts val="1800"/>
              </a:spcBef>
            </a:pPr>
            <a:r>
              <a:rPr lang="en-US" sz="2400" dirty="0"/>
              <a:t>Top ground-based recommendation in AANM</a:t>
            </a:r>
          </a:p>
          <a:p>
            <a:pPr eaLnBrk="1" hangingPunct="1">
              <a:lnSpc>
                <a:spcPct val="80000"/>
              </a:lnSpc>
              <a:spcBef>
                <a:spcPts val="1800"/>
              </a:spcBef>
            </a:pPr>
            <a:r>
              <a:rPr lang="en-US" sz="2400" dirty="0"/>
              <a:t>Now two U.S. projects for 30m class optical-infrared telescopes under development: </a:t>
            </a:r>
          </a:p>
          <a:p>
            <a:pPr lvl="1" eaLnBrk="1" hangingPunct="1">
              <a:lnSpc>
                <a:spcPct val="80000"/>
              </a:lnSpc>
              <a:spcBef>
                <a:spcPts val="600"/>
              </a:spcBef>
            </a:pPr>
            <a:r>
              <a:rPr lang="en-US" sz="2000" dirty="0"/>
              <a:t>Giant Magellan Telescope in Chile</a:t>
            </a:r>
          </a:p>
          <a:p>
            <a:pPr lvl="1" eaLnBrk="1" hangingPunct="1">
              <a:lnSpc>
                <a:spcPct val="80000"/>
              </a:lnSpc>
              <a:spcBef>
                <a:spcPts val="600"/>
              </a:spcBef>
            </a:pPr>
            <a:r>
              <a:rPr lang="en-US" sz="2000" dirty="0"/>
              <a:t>Thirty Meter Telescope in Hawaii</a:t>
            </a:r>
            <a:endParaRPr lang="en-US" sz="2000" dirty="0" smtClean="0"/>
          </a:p>
          <a:p>
            <a:pPr eaLnBrk="1" hangingPunct="1">
              <a:lnSpc>
                <a:spcPct val="80000"/>
              </a:lnSpc>
              <a:spcBef>
                <a:spcPts val="1800"/>
              </a:spcBef>
            </a:pPr>
            <a:r>
              <a:rPr lang="en-US" sz="2400" dirty="0" smtClean="0"/>
              <a:t>Also </a:t>
            </a:r>
            <a:r>
              <a:rPr lang="en-US" sz="2400" dirty="0" err="1"/>
              <a:t>ESO’s</a:t>
            </a:r>
            <a:r>
              <a:rPr lang="en-US" sz="2400" dirty="0"/>
              <a:t> E-ELT in </a:t>
            </a:r>
            <a:r>
              <a:rPr lang="en-US" sz="2400" dirty="0" smtClean="0"/>
              <a:t>Chile</a:t>
            </a:r>
            <a:endParaRPr lang="en-US" sz="2400" dirty="0"/>
          </a:p>
        </p:txBody>
      </p:sp>
      <p:pic>
        <p:nvPicPr>
          <p:cNvPr id="107525" name="Picture 8" descr="7-9lower_tmt-2009-rev3.jpg"/>
          <p:cNvPicPr>
            <a:picLocks noChangeAspect="1"/>
          </p:cNvPicPr>
          <p:nvPr/>
        </p:nvPicPr>
        <p:blipFill>
          <a:blip r:embed="rId3"/>
          <a:srcRect/>
          <a:stretch>
            <a:fillRect/>
          </a:stretch>
        </p:blipFill>
        <p:spPr bwMode="auto">
          <a:xfrm>
            <a:off x="6413500" y="188913"/>
            <a:ext cx="2622550" cy="1828800"/>
          </a:xfrm>
          <a:prstGeom prst="rect">
            <a:avLst/>
          </a:prstGeom>
          <a:noFill/>
          <a:ln w="9525">
            <a:noFill/>
            <a:miter lim="800000"/>
            <a:headEnd/>
            <a:tailEnd/>
          </a:ln>
        </p:spPr>
      </p:pic>
      <p:pic>
        <p:nvPicPr>
          <p:cNvPr id="107526" name="Picture 9" descr="7-9upper_GMT_onsite.jpg"/>
          <p:cNvPicPr>
            <a:picLocks noChangeAspect="1"/>
          </p:cNvPicPr>
          <p:nvPr/>
        </p:nvPicPr>
        <p:blipFill>
          <a:blip r:embed="rId4"/>
          <a:srcRect/>
          <a:stretch>
            <a:fillRect/>
          </a:stretch>
        </p:blipFill>
        <p:spPr bwMode="auto">
          <a:xfrm>
            <a:off x="107950" y="188913"/>
            <a:ext cx="29083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9570"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05B5D425-1D90-7744-BD31-C521D6CDE361}" type="slidenum">
              <a:rPr lang="en-US">
                <a:latin typeface="Arial" pitchFamily="-106" charset="0"/>
                <a:ea typeface="ＭＳ Ｐゴシック" pitchFamily="-106" charset="-128"/>
                <a:cs typeface="ＭＳ Ｐゴシック" pitchFamily="-106" charset="-128"/>
              </a:rPr>
              <a:pPr/>
              <a:t>18</a:t>
            </a:fld>
            <a:endParaRPr lang="en-US">
              <a:latin typeface="Arial" pitchFamily="-106" charset="0"/>
              <a:ea typeface="ＭＳ Ｐゴシック" pitchFamily="-106" charset="-128"/>
              <a:cs typeface="ＭＳ Ｐゴシック" pitchFamily="-106" charset="-128"/>
            </a:endParaRPr>
          </a:p>
        </p:txBody>
      </p:sp>
      <p:sp>
        <p:nvSpPr>
          <p:cNvPr id="109571" name="Title 1"/>
          <p:cNvSpPr>
            <a:spLocks noGrp="1"/>
          </p:cNvSpPr>
          <p:nvPr>
            <p:ph type="title" idx="4294967295"/>
          </p:nvPr>
        </p:nvSpPr>
        <p:spPr>
          <a:xfrm>
            <a:off x="0" y="0"/>
            <a:ext cx="9144000" cy="1143000"/>
          </a:xfrm>
        </p:spPr>
        <p:txBody>
          <a:bodyPr/>
          <a:lstStyle/>
          <a:p>
            <a:pPr eaLnBrk="1" hangingPunct="1"/>
            <a:r>
              <a:rPr lang="en-US" sz="3600"/>
              <a:t>GSMT - Details</a:t>
            </a:r>
          </a:p>
        </p:txBody>
      </p:sp>
      <p:sp>
        <p:nvSpPr>
          <p:cNvPr id="109572" name="Content Placeholder 2"/>
          <p:cNvSpPr>
            <a:spLocks noGrp="1"/>
          </p:cNvSpPr>
          <p:nvPr>
            <p:ph idx="4294967295"/>
          </p:nvPr>
        </p:nvSpPr>
        <p:spPr>
          <a:xfrm>
            <a:off x="468313" y="1295400"/>
            <a:ext cx="8135937" cy="5105400"/>
          </a:xfrm>
        </p:spPr>
        <p:txBody>
          <a:bodyPr/>
          <a:lstStyle/>
          <a:p>
            <a:pPr eaLnBrk="1" hangingPunct="1">
              <a:lnSpc>
                <a:spcPct val="80000"/>
              </a:lnSpc>
              <a:spcBef>
                <a:spcPts val="1800"/>
              </a:spcBef>
            </a:pPr>
            <a:r>
              <a:rPr lang="en-US" sz="2200" dirty="0"/>
              <a:t>GMT and TMT have each garnered private and international funding and made significant technical progress</a:t>
            </a:r>
          </a:p>
          <a:p>
            <a:pPr eaLnBrk="1" hangingPunct="1">
              <a:lnSpc>
                <a:spcPct val="80000"/>
              </a:lnSpc>
              <a:spcBef>
                <a:spcPts val="1800"/>
              </a:spcBef>
            </a:pPr>
            <a:r>
              <a:rPr lang="en-US" sz="2400" dirty="0"/>
              <a:t>RECOMMEND </a:t>
            </a:r>
            <a:r>
              <a:rPr lang="en-US" sz="2400" dirty="0">
                <a:solidFill>
                  <a:srgbClr val="0000FF"/>
                </a:solidFill>
              </a:rPr>
              <a:t>to provide access to the entire U.S. </a:t>
            </a:r>
            <a:r>
              <a:rPr lang="en-US" sz="2400" dirty="0" err="1">
                <a:solidFill>
                  <a:srgbClr val="0000FF"/>
                </a:solidFill>
              </a:rPr>
              <a:t>community,NSF</a:t>
            </a:r>
            <a:r>
              <a:rPr lang="en-US" sz="2400" dirty="0">
                <a:solidFill>
                  <a:srgbClr val="0000FF"/>
                </a:solidFill>
              </a:rPr>
              <a:t> should partner with one of the two U.S. projects </a:t>
            </a:r>
            <a:r>
              <a:rPr lang="en-US" sz="2400" dirty="0"/>
              <a:t>and invest in a quarter share through some combination of construction, operations and instrumentation</a:t>
            </a:r>
            <a:endParaRPr lang="en-US" sz="2200" b="1" dirty="0"/>
          </a:p>
          <a:p>
            <a:pPr eaLnBrk="1" hangingPunct="1">
              <a:lnSpc>
                <a:spcPct val="80000"/>
              </a:lnSpc>
              <a:spcBef>
                <a:spcPts val="1800"/>
              </a:spcBef>
            </a:pPr>
            <a:r>
              <a:rPr lang="en-US" sz="2200" dirty="0"/>
              <a:t>Total appraised cost of projects $1.1-1.4B</a:t>
            </a:r>
          </a:p>
          <a:p>
            <a:pPr eaLnBrk="1" hangingPunct="1">
              <a:lnSpc>
                <a:spcPct val="80000"/>
              </a:lnSpc>
              <a:spcBef>
                <a:spcPts val="1800"/>
              </a:spcBef>
            </a:pPr>
            <a:r>
              <a:rPr lang="en-US" sz="2200" dirty="0"/>
              <a:t>Project estimate of total annual running costs $36M (GMT) and $55M (TMT)</a:t>
            </a:r>
          </a:p>
          <a:p>
            <a:pPr eaLnBrk="1" hangingPunct="1">
              <a:lnSpc>
                <a:spcPct val="80000"/>
              </a:lnSpc>
              <a:spcBef>
                <a:spcPts val="1800"/>
              </a:spcBef>
            </a:pPr>
            <a:r>
              <a:rPr lang="en-US" sz="2200" dirty="0"/>
              <a:t>Expect science in mid 2020’s; risk Medium to Medium-High </a:t>
            </a:r>
          </a:p>
          <a:p>
            <a:pPr eaLnBrk="1" hangingPunct="1">
              <a:lnSpc>
                <a:spcPct val="80000"/>
              </a:lnSpc>
              <a:spcBef>
                <a:spcPts val="1800"/>
              </a:spcBef>
            </a:pPr>
            <a:r>
              <a:rPr lang="en-US" sz="2200" dirty="0"/>
              <a:t>LSST to be ahead of GSMT in MREFC queue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D5FF96CF-12E4-1F48-A50E-EB894AA86BB3}" type="slidenum">
              <a:rPr lang="en-US">
                <a:latin typeface="Arial" pitchFamily="-106" charset="0"/>
                <a:ea typeface="ＭＳ Ｐゴシック" pitchFamily="-106" charset="-128"/>
                <a:cs typeface="ＭＳ Ｐゴシック" pitchFamily="-106" charset="-128"/>
              </a:rPr>
              <a:pPr/>
              <a:t>19</a:t>
            </a:fld>
            <a:endParaRPr lang="en-US">
              <a:latin typeface="Arial" pitchFamily="-106" charset="0"/>
              <a:ea typeface="ＭＳ Ｐゴシック" pitchFamily="-106" charset="-128"/>
              <a:cs typeface="ＭＳ Ｐゴシック" pitchFamily="-106" charset="-128"/>
            </a:endParaRPr>
          </a:p>
        </p:txBody>
      </p:sp>
      <p:sp>
        <p:nvSpPr>
          <p:cNvPr id="111619" name="Title 1"/>
          <p:cNvSpPr>
            <a:spLocks noGrp="1"/>
          </p:cNvSpPr>
          <p:nvPr>
            <p:ph type="title" idx="4294967295"/>
          </p:nvPr>
        </p:nvSpPr>
        <p:spPr>
          <a:xfrm>
            <a:off x="0" y="0"/>
            <a:ext cx="9144000" cy="1143000"/>
          </a:xfrm>
        </p:spPr>
        <p:txBody>
          <a:bodyPr/>
          <a:lstStyle/>
          <a:p>
            <a:pPr eaLnBrk="1" hangingPunct="1"/>
            <a:r>
              <a:rPr lang="en-US" sz="3600"/>
              <a:t>GSMT - Details</a:t>
            </a:r>
          </a:p>
        </p:txBody>
      </p:sp>
      <p:sp>
        <p:nvSpPr>
          <p:cNvPr id="111620" name="Content Placeholder 2"/>
          <p:cNvSpPr>
            <a:spLocks noGrp="1"/>
          </p:cNvSpPr>
          <p:nvPr>
            <p:ph idx="4294967295"/>
          </p:nvPr>
        </p:nvSpPr>
        <p:spPr>
          <a:xfrm>
            <a:off x="468313" y="981075"/>
            <a:ext cx="8424862" cy="5419725"/>
          </a:xfrm>
        </p:spPr>
        <p:txBody>
          <a:bodyPr/>
          <a:lstStyle/>
          <a:p>
            <a:pPr>
              <a:spcBef>
                <a:spcPts val="1200"/>
              </a:spcBef>
            </a:pPr>
            <a:r>
              <a:rPr lang="en-US" sz="1800"/>
              <a:t>The committee concluded that more than one GSMT will be required in the world to fully exploit the identified science opportunities. The reasons are that there are advantages to having capability in two hemispheres, that the desired suite of instruments may require different optimizations of telescope design, and that so many new scientific problems can be addressed that any credible number of GSMTs is likely to be oversubscribed. </a:t>
            </a:r>
          </a:p>
          <a:p>
            <a:pPr>
              <a:spcBef>
                <a:spcPts val="1200"/>
              </a:spcBef>
            </a:pPr>
            <a:r>
              <a:rPr lang="en-US" sz="1800"/>
              <a:t>It is imperative that at least one of the U.S.-led telescope projects have U.S. federal investment.</a:t>
            </a:r>
          </a:p>
          <a:p>
            <a:pPr>
              <a:spcBef>
                <a:spcPts val="1200"/>
              </a:spcBef>
            </a:pPr>
            <a:r>
              <a:rPr lang="en-US" sz="1800"/>
              <a:t>The committee believes that access to a GSMT will, as opportunities opened by large telescopes have in the past, transform U.S. astronomy by means of its broad and powerful scientific reach, and that federal investment in a GSMT is vital for the United States to be competitive in ground-based optical astronomy over the next two decades.</a:t>
            </a:r>
          </a:p>
          <a:p>
            <a:pPr>
              <a:spcBef>
                <a:spcPts val="1200"/>
              </a:spcBef>
            </a:pPr>
            <a:r>
              <a:rPr lang="en-US" sz="1800"/>
              <a:t>The third-place ranking reflects the committee’s charge, which required the prioritization to be informed not only by scientific potential but also by the technical readiness of the components and the system, the sources of risk, and the appraisal of the costs.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le 7"/>
          <p:cNvSpPr>
            <a:spLocks noGrp="1"/>
          </p:cNvSpPr>
          <p:nvPr>
            <p:ph type="title"/>
          </p:nvPr>
        </p:nvSpPr>
        <p:spPr>
          <a:xfrm>
            <a:off x="685800" y="-76200"/>
            <a:ext cx="7772400" cy="1143000"/>
          </a:xfrm>
        </p:spPr>
        <p:txBody>
          <a:bodyPr/>
          <a:lstStyle/>
          <a:p>
            <a:r>
              <a:rPr lang="en-US" dirty="0" smtClean="0"/>
              <a:t>Federal Funding in US</a:t>
            </a:r>
            <a:endParaRPr lang="en-US" dirty="0"/>
          </a:p>
        </p:txBody>
      </p:sp>
      <p:sp>
        <p:nvSpPr>
          <p:cNvPr id="12" name="Content Placeholder 11"/>
          <p:cNvSpPr>
            <a:spLocks noGrp="1"/>
          </p:cNvSpPr>
          <p:nvPr>
            <p:ph idx="1"/>
          </p:nvPr>
        </p:nvSpPr>
        <p:spPr>
          <a:xfrm>
            <a:off x="0" y="914400"/>
            <a:ext cx="9144000" cy="4114800"/>
          </a:xfrm>
        </p:spPr>
        <p:txBody>
          <a:bodyPr/>
          <a:lstStyle/>
          <a:p>
            <a:r>
              <a:rPr lang="en-US" dirty="0" smtClean="0"/>
              <a:t>US budget deficit reduction focused on discretionary non-defense spending</a:t>
            </a:r>
          </a:p>
          <a:p>
            <a:r>
              <a:rPr lang="en-US" dirty="0" smtClean="0"/>
              <a:t>Federal budgets expressed in $$</a:t>
            </a:r>
          </a:p>
          <a:p>
            <a:pPr lvl="1"/>
            <a:r>
              <a:rPr lang="en-US" dirty="0" smtClean="0"/>
              <a:t>Have to grow to keep up with inflation  </a:t>
            </a:r>
          </a:p>
          <a:p>
            <a:pPr lvl="1"/>
            <a:r>
              <a:rPr lang="en-US" dirty="0" smtClean="0"/>
              <a:t>Later and later</a:t>
            </a:r>
          </a:p>
          <a:p>
            <a:r>
              <a:rPr lang="en-US" dirty="0" smtClean="0"/>
              <a:t>NSF</a:t>
            </a:r>
          </a:p>
          <a:p>
            <a:pPr lvl="1"/>
            <a:r>
              <a:rPr lang="en-US" dirty="0" smtClean="0"/>
              <a:t>AST pays for operations, grants…</a:t>
            </a:r>
          </a:p>
          <a:p>
            <a:pPr lvl="2"/>
            <a:r>
              <a:rPr lang="en-US" dirty="0" smtClean="0"/>
              <a:t>Unlikely to grow </a:t>
            </a:r>
          </a:p>
          <a:p>
            <a:pPr lvl="1"/>
            <a:r>
              <a:rPr lang="en-US" dirty="0" smtClean="0"/>
              <a:t>-MREFC pays for major facilities</a:t>
            </a:r>
          </a:p>
          <a:p>
            <a:pPr lvl="2"/>
            <a:r>
              <a:rPr lang="en-US" dirty="0" smtClean="0"/>
              <a:t>Surplus-&gt; deficit</a:t>
            </a:r>
          </a:p>
          <a:p>
            <a:r>
              <a:rPr lang="en-US" dirty="0" smtClean="0"/>
              <a:t>European funding stronger?</a:t>
            </a:r>
            <a:endParaRPr lang="en-US" dirty="0"/>
          </a:p>
        </p:txBody>
      </p:sp>
      <p:sp>
        <p:nvSpPr>
          <p:cNvPr id="6" name="Slide Number Placeholder 5"/>
          <p:cNvSpPr>
            <a:spLocks noGrp="1"/>
          </p:cNvSpPr>
          <p:nvPr>
            <p:ph type="sldNum" sz="quarter" idx="12"/>
          </p:nvPr>
        </p:nvSpPr>
        <p:spPr/>
        <p:txBody>
          <a:bodyPr/>
          <a:lstStyle/>
          <a:p>
            <a:fld id="{2EAD04CD-93D4-D147-8F3A-980B0737F5BC}"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9810"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D605967D-30FA-494A-A470-C071F4612724}" type="slidenum">
              <a:rPr lang="en-US">
                <a:latin typeface="Arial" pitchFamily="-106" charset="0"/>
                <a:ea typeface="ＭＳ Ｐゴシック" pitchFamily="-106" charset="-128"/>
                <a:cs typeface="ＭＳ Ｐゴシック" pitchFamily="-106" charset="-128"/>
              </a:rPr>
              <a:pPr/>
              <a:t>20</a:t>
            </a:fld>
            <a:endParaRPr lang="en-US">
              <a:latin typeface="Arial" pitchFamily="-106" charset="0"/>
              <a:ea typeface="ＭＳ Ｐゴシック" pitchFamily="-106" charset="-128"/>
              <a:cs typeface="ＭＳ Ｐゴシック" pitchFamily="-106" charset="-128"/>
            </a:endParaRPr>
          </a:p>
        </p:txBody>
      </p:sp>
      <p:sp>
        <p:nvSpPr>
          <p:cNvPr id="119811" name="Title 1"/>
          <p:cNvSpPr>
            <a:spLocks noGrp="1"/>
          </p:cNvSpPr>
          <p:nvPr>
            <p:ph type="title" idx="4294967295"/>
          </p:nvPr>
        </p:nvSpPr>
        <p:spPr>
          <a:xfrm>
            <a:off x="2843213" y="304800"/>
            <a:ext cx="6300787" cy="1219200"/>
          </a:xfrm>
        </p:spPr>
        <p:txBody>
          <a:bodyPr/>
          <a:lstStyle/>
          <a:p>
            <a:pPr eaLnBrk="1" hangingPunct="1"/>
            <a:r>
              <a:rPr lang="en-US" sz="3600"/>
              <a:t>CCAT </a:t>
            </a:r>
          </a:p>
        </p:txBody>
      </p:sp>
      <p:sp>
        <p:nvSpPr>
          <p:cNvPr id="119812" name="Content Placeholder 2"/>
          <p:cNvSpPr>
            <a:spLocks noGrp="1"/>
          </p:cNvSpPr>
          <p:nvPr>
            <p:ph idx="4294967295"/>
          </p:nvPr>
        </p:nvSpPr>
        <p:spPr>
          <a:xfrm>
            <a:off x="304800" y="2133600"/>
            <a:ext cx="8839200" cy="4191000"/>
          </a:xfrm>
        </p:spPr>
        <p:txBody>
          <a:bodyPr/>
          <a:lstStyle/>
          <a:p>
            <a:pPr eaLnBrk="1" hangingPunct="1">
              <a:lnSpc>
                <a:spcPct val="90000"/>
              </a:lnSpc>
              <a:spcBef>
                <a:spcPts val="1800"/>
              </a:spcBef>
            </a:pPr>
            <a:r>
              <a:rPr lang="en-US" sz="2600" dirty="0"/>
              <a:t>Kick-off example of Mid Scale Innovations Program</a:t>
            </a:r>
          </a:p>
          <a:p>
            <a:pPr eaLnBrk="1" hangingPunct="1">
              <a:lnSpc>
                <a:spcPct val="90000"/>
              </a:lnSpc>
              <a:spcBef>
                <a:spcPts val="1800"/>
              </a:spcBef>
            </a:pPr>
            <a:r>
              <a:rPr lang="en-US" sz="2600" dirty="0"/>
              <a:t>25m wide-field </a:t>
            </a:r>
            <a:r>
              <a:rPr lang="en-US" sz="2600" dirty="0" err="1"/>
              <a:t>submillimeter</a:t>
            </a:r>
            <a:r>
              <a:rPr lang="en-US" sz="2600" dirty="0"/>
              <a:t> telescope in Chile</a:t>
            </a:r>
          </a:p>
          <a:p>
            <a:pPr eaLnBrk="1" hangingPunct="1">
              <a:lnSpc>
                <a:spcPct val="90000"/>
              </a:lnSpc>
              <a:spcBef>
                <a:spcPts val="1800"/>
              </a:spcBef>
            </a:pPr>
            <a:r>
              <a:rPr lang="en-US" sz="2600" dirty="0"/>
              <a:t>Work as survey facility in conjunction with ALMA </a:t>
            </a:r>
          </a:p>
          <a:p>
            <a:pPr eaLnBrk="1" hangingPunct="1">
              <a:lnSpc>
                <a:spcPct val="90000"/>
              </a:lnSpc>
              <a:spcBef>
                <a:spcPts val="1800"/>
              </a:spcBef>
            </a:pPr>
            <a:r>
              <a:rPr lang="en-US" sz="2600" b="1" dirty="0"/>
              <a:t>RECOMMEND </a:t>
            </a:r>
            <a:r>
              <a:rPr lang="en-US" sz="2600" b="1" dirty="0">
                <a:solidFill>
                  <a:srgbClr val="0000FF"/>
                </a:solidFill>
              </a:rPr>
              <a:t>NSF to be one-third partner</a:t>
            </a:r>
          </a:p>
          <a:p>
            <a:pPr eaLnBrk="1" hangingPunct="1">
              <a:lnSpc>
                <a:spcPct val="90000"/>
              </a:lnSpc>
              <a:spcBef>
                <a:spcPts val="1800"/>
              </a:spcBef>
            </a:pPr>
            <a:r>
              <a:rPr lang="en-US" sz="2600" dirty="0"/>
              <a:t>Total appraised cost $140M; annual operations $11M</a:t>
            </a:r>
          </a:p>
          <a:p>
            <a:pPr eaLnBrk="1" hangingPunct="1">
              <a:lnSpc>
                <a:spcPct val="90000"/>
              </a:lnSpc>
              <a:spcBef>
                <a:spcPts val="1800"/>
              </a:spcBef>
            </a:pPr>
            <a:r>
              <a:rPr lang="en-US" sz="2600" dirty="0"/>
              <a:t>Needs </a:t>
            </a:r>
            <a:r>
              <a:rPr lang="en-US" sz="2600" dirty="0">
                <a:solidFill>
                  <a:srgbClr val="0000FF"/>
                </a:solidFill>
              </a:rPr>
              <a:t>immediate start </a:t>
            </a:r>
            <a:r>
              <a:rPr lang="en-US" sz="2600" dirty="0"/>
              <a:t>to be ready for ALMA</a:t>
            </a:r>
          </a:p>
          <a:p>
            <a:pPr eaLnBrk="1" hangingPunct="1">
              <a:lnSpc>
                <a:spcPct val="90000"/>
              </a:lnSpc>
              <a:spcBef>
                <a:spcPts val="1800"/>
              </a:spcBef>
            </a:pPr>
            <a:r>
              <a:rPr lang="en-US" sz="2600" dirty="0"/>
              <a:t>Estimated completion date 2020; Medium risk</a:t>
            </a:r>
          </a:p>
        </p:txBody>
      </p:sp>
      <p:pic>
        <p:nvPicPr>
          <p:cNvPr id="119813" name="Picture 7" descr="7-11_ccat v2.jpg"/>
          <p:cNvPicPr>
            <a:picLocks noChangeAspect="1"/>
          </p:cNvPicPr>
          <p:nvPr/>
        </p:nvPicPr>
        <p:blipFill>
          <a:blip r:embed="rId3"/>
          <a:srcRect/>
          <a:stretch>
            <a:fillRect/>
          </a:stretch>
        </p:blipFill>
        <p:spPr bwMode="auto">
          <a:xfrm>
            <a:off x="179388" y="188913"/>
            <a:ext cx="2649537"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915400" cy="1143000"/>
          </a:xfrm>
        </p:spPr>
        <p:txBody>
          <a:bodyPr/>
          <a:lstStyle/>
          <a:p>
            <a:r>
              <a:rPr lang="en-US" sz="4000" dirty="0" smtClean="0"/>
              <a:t>The</a:t>
            </a:r>
            <a:r>
              <a:rPr lang="en-US" sz="4000" dirty="0" smtClean="0"/>
              <a:t> Past </a:t>
            </a:r>
            <a:r>
              <a:rPr lang="en-US" sz="4000" dirty="0" smtClean="0"/>
              <a:t>50 years in Astronomy</a:t>
            </a:r>
            <a:endParaRPr lang="en-US" sz="4000" dirty="0"/>
          </a:p>
        </p:txBody>
      </p:sp>
      <p:sp>
        <p:nvSpPr>
          <p:cNvPr id="3" name="Content Placeholder 2"/>
          <p:cNvSpPr>
            <a:spLocks noGrp="1"/>
          </p:cNvSpPr>
          <p:nvPr>
            <p:ph idx="1"/>
          </p:nvPr>
        </p:nvSpPr>
        <p:spPr>
          <a:xfrm>
            <a:off x="0" y="1143000"/>
            <a:ext cx="9144000" cy="4953000"/>
          </a:xfrm>
        </p:spPr>
        <p:txBody>
          <a:bodyPr/>
          <a:lstStyle/>
          <a:p>
            <a:r>
              <a:rPr lang="en-US" sz="2800" dirty="0" smtClean="0"/>
              <a:t>More channels</a:t>
            </a:r>
          </a:p>
          <a:p>
            <a:pPr lvl="1"/>
            <a:r>
              <a:rPr lang="en-US" sz="2400" dirty="0" smtClean="0"/>
              <a:t>70 octaves </a:t>
            </a:r>
            <a:r>
              <a:rPr lang="en-US" sz="2400" dirty="0" err="1" smtClean="0"/>
              <a:t>x</a:t>
            </a:r>
            <a:r>
              <a:rPr lang="en-US" sz="2400" dirty="0" smtClean="0"/>
              <a:t> 2</a:t>
            </a:r>
          </a:p>
          <a:p>
            <a:r>
              <a:rPr lang="en-US" sz="2800" dirty="0" smtClean="0"/>
              <a:t>More countries</a:t>
            </a:r>
            <a:r>
              <a:rPr lang="en-US" sz="2800" dirty="0" smtClean="0"/>
              <a:t> </a:t>
            </a:r>
            <a:r>
              <a:rPr lang="en-US" sz="2800" dirty="0" smtClean="0"/>
              <a:t>do</a:t>
            </a:r>
            <a:r>
              <a:rPr lang="en-US" sz="2800" dirty="0" smtClean="0"/>
              <a:t> </a:t>
            </a:r>
            <a:r>
              <a:rPr lang="en-US" sz="2800" dirty="0" smtClean="0"/>
              <a:t>research at highest level</a:t>
            </a:r>
          </a:p>
          <a:p>
            <a:pPr lvl="1"/>
            <a:r>
              <a:rPr lang="en-US" sz="2400" dirty="0" smtClean="0"/>
              <a:t>All continents</a:t>
            </a:r>
          </a:p>
          <a:p>
            <a:r>
              <a:rPr lang="en-US" sz="2800" dirty="0" smtClean="0"/>
              <a:t>More collaborative</a:t>
            </a:r>
          </a:p>
          <a:p>
            <a:pPr lvl="1"/>
            <a:r>
              <a:rPr lang="en-US" sz="2400" dirty="0" smtClean="0"/>
              <a:t>500 author papers</a:t>
            </a:r>
          </a:p>
          <a:p>
            <a:r>
              <a:rPr lang="en-US" sz="2800" dirty="0" smtClean="0"/>
              <a:t>More proposals</a:t>
            </a:r>
          </a:p>
          <a:p>
            <a:pPr lvl="1"/>
            <a:r>
              <a:rPr lang="en-US" sz="2400" dirty="0" smtClean="0"/>
              <a:t>Pressures on </a:t>
            </a:r>
            <a:r>
              <a:rPr lang="en-US" sz="2400" dirty="0" smtClean="0"/>
              <a:t>young astronomers</a:t>
            </a:r>
          </a:p>
          <a:p>
            <a:r>
              <a:rPr lang="en-US" sz="2800" dirty="0" smtClean="0"/>
              <a:t>More expensive </a:t>
            </a:r>
          </a:p>
          <a:p>
            <a:pPr lvl="1"/>
            <a:r>
              <a:rPr lang="en-US" sz="2400" dirty="0" smtClean="0"/>
              <a:t>Telescopes, instruments, </a:t>
            </a:r>
            <a:r>
              <a:rPr lang="en-US" sz="2400" dirty="0" smtClean="0"/>
              <a:t>data, theory…</a:t>
            </a:r>
          </a:p>
          <a:p>
            <a:r>
              <a:rPr lang="en-US" sz="2800" dirty="0" smtClean="0"/>
              <a:t>More disciplines</a:t>
            </a:r>
          </a:p>
          <a:p>
            <a:pPr lvl="1"/>
            <a:r>
              <a:rPr lang="en-US" sz="2400" dirty="0" smtClean="0"/>
              <a:t>Physics chemistry, biology, engineering, CS…</a:t>
            </a:r>
            <a:endParaRPr lang="en-US" sz="2400" dirty="0"/>
          </a:p>
        </p:txBody>
      </p:sp>
      <p:sp>
        <p:nvSpPr>
          <p:cNvPr id="6" name="Slide Number Placeholder 5"/>
          <p:cNvSpPr>
            <a:spLocks noGrp="1"/>
          </p:cNvSpPr>
          <p:nvPr>
            <p:ph type="sldNum" sz="quarter" idx="12"/>
          </p:nvPr>
        </p:nvSpPr>
        <p:spPr/>
        <p:txBody>
          <a:bodyPr/>
          <a:lstStyle/>
          <a:p>
            <a:fld id="{2EAD04CD-93D4-D147-8F3A-980B0737F5BC}"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Globalization</a:t>
            </a:r>
            <a:endParaRPr lang="en-US" dirty="0"/>
          </a:p>
        </p:txBody>
      </p:sp>
      <p:sp>
        <p:nvSpPr>
          <p:cNvPr id="3" name="Content Placeholder 2"/>
          <p:cNvSpPr>
            <a:spLocks noGrp="1"/>
          </p:cNvSpPr>
          <p:nvPr>
            <p:ph idx="1"/>
          </p:nvPr>
        </p:nvSpPr>
        <p:spPr/>
        <p:txBody>
          <a:bodyPr/>
          <a:lstStyle/>
          <a:p>
            <a:r>
              <a:rPr lang="en-US" dirty="0" smtClean="0"/>
              <a:t>Convergence of scientific agendas</a:t>
            </a:r>
          </a:p>
          <a:p>
            <a:pPr lvl="1"/>
            <a:r>
              <a:rPr lang="en-US" dirty="0" err="1" smtClean="0"/>
              <a:t>Astronet</a:t>
            </a:r>
            <a:r>
              <a:rPr lang="en-US" dirty="0" smtClean="0"/>
              <a:t>, </a:t>
            </a:r>
            <a:r>
              <a:rPr lang="en-US" dirty="0" err="1" smtClean="0"/>
              <a:t>Aspera</a:t>
            </a:r>
            <a:r>
              <a:rPr lang="en-US" dirty="0" smtClean="0"/>
              <a:t>, ESA, Canadian, Indian Australian, Japanese, Chinese, Chilean…</a:t>
            </a:r>
          </a:p>
          <a:p>
            <a:pPr lvl="1"/>
            <a:r>
              <a:rPr lang="en-US" dirty="0" smtClean="0"/>
              <a:t>Uncoordinated implementation</a:t>
            </a:r>
          </a:p>
          <a:p>
            <a:r>
              <a:rPr lang="en-US" dirty="0" smtClean="0"/>
              <a:t>Collaboration and cooperation a desirable and inevitable feature of 21</a:t>
            </a:r>
            <a:r>
              <a:rPr lang="en-US" baseline="30000" dirty="0" smtClean="0"/>
              <a:t>c</a:t>
            </a:r>
            <a:r>
              <a:rPr lang="en-US" dirty="0" smtClean="0"/>
              <a:t> astronomy</a:t>
            </a:r>
          </a:p>
          <a:p>
            <a:endParaRPr lang="en-US" dirty="0"/>
          </a:p>
        </p:txBody>
      </p:sp>
      <p:sp>
        <p:nvSpPr>
          <p:cNvPr id="6" name="Slide Number Placeholder 5"/>
          <p:cNvSpPr>
            <a:spLocks noGrp="1"/>
          </p:cNvSpPr>
          <p:nvPr>
            <p:ph type="sldNum" sz="quarter" idx="12"/>
          </p:nvPr>
        </p:nvSpPr>
        <p:spPr/>
        <p:txBody>
          <a:bodyPr/>
          <a:lstStyle/>
          <a:p>
            <a:fld id="{2EAD04CD-93D4-D147-8F3A-980B0737F5BC}"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143000"/>
          </a:xfrm>
        </p:spPr>
        <p:txBody>
          <a:bodyPr/>
          <a:lstStyle/>
          <a:p>
            <a:r>
              <a:rPr lang="en-US" dirty="0" smtClean="0"/>
              <a:t>Improving Observatory Science? </a:t>
            </a:r>
            <a:endParaRPr lang="en-US" dirty="0"/>
          </a:p>
        </p:txBody>
      </p:sp>
      <p:sp>
        <p:nvSpPr>
          <p:cNvPr id="3" name="Content Placeholder 2"/>
          <p:cNvSpPr>
            <a:spLocks noGrp="1"/>
          </p:cNvSpPr>
          <p:nvPr>
            <p:ph idx="1"/>
          </p:nvPr>
        </p:nvSpPr>
        <p:spPr/>
        <p:txBody>
          <a:bodyPr/>
          <a:lstStyle/>
          <a:p>
            <a:r>
              <a:rPr lang="en-US" dirty="0" smtClean="0"/>
              <a:t>Shared construction</a:t>
            </a:r>
          </a:p>
          <a:p>
            <a:r>
              <a:rPr lang="en-US" dirty="0" smtClean="0"/>
              <a:t>Shared instrumentation</a:t>
            </a:r>
          </a:p>
          <a:p>
            <a:r>
              <a:rPr lang="en-US" dirty="0" smtClean="0"/>
              <a:t>Shared observing time</a:t>
            </a:r>
          </a:p>
          <a:p>
            <a:r>
              <a:rPr lang="en-US" dirty="0" smtClean="0"/>
              <a:t>Shared data</a:t>
            </a:r>
            <a:endParaRPr lang="en-US" dirty="0"/>
          </a:p>
        </p:txBody>
      </p:sp>
      <p:sp>
        <p:nvSpPr>
          <p:cNvPr id="6" name="Slide Number Placeholder 5"/>
          <p:cNvSpPr>
            <a:spLocks noGrp="1"/>
          </p:cNvSpPr>
          <p:nvPr>
            <p:ph type="sldNum" sz="quarter" idx="12"/>
          </p:nvPr>
        </p:nvSpPr>
        <p:spPr/>
        <p:txBody>
          <a:bodyPr/>
          <a:lstStyle/>
          <a:p>
            <a:fld id="{2EAD04CD-93D4-D147-8F3A-980B0737F5BC}"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smtClean="0"/>
              <a:t>International Collaboration</a:t>
            </a:r>
            <a:endParaRPr lang="en-US" dirty="0"/>
          </a:p>
        </p:txBody>
      </p:sp>
      <p:sp>
        <p:nvSpPr>
          <p:cNvPr id="3" name="Content Placeholder 2"/>
          <p:cNvSpPr>
            <a:spLocks noGrp="1"/>
          </p:cNvSpPr>
          <p:nvPr>
            <p:ph idx="1"/>
          </p:nvPr>
        </p:nvSpPr>
        <p:spPr>
          <a:xfrm>
            <a:off x="685800" y="1219200"/>
            <a:ext cx="7772400" cy="4876800"/>
          </a:xfrm>
        </p:spPr>
        <p:txBody>
          <a:bodyPr/>
          <a:lstStyle/>
          <a:p>
            <a:r>
              <a:rPr lang="en-US" dirty="0" smtClean="0"/>
              <a:t>Plus</a:t>
            </a:r>
          </a:p>
          <a:p>
            <a:pPr lvl="1"/>
            <a:r>
              <a:rPr lang="en-US" dirty="0" smtClean="0"/>
              <a:t>Better sites</a:t>
            </a:r>
          </a:p>
          <a:p>
            <a:pPr lvl="1"/>
            <a:r>
              <a:rPr lang="en-US" dirty="0" smtClean="0"/>
              <a:t>More expertise</a:t>
            </a:r>
          </a:p>
          <a:p>
            <a:pPr lvl="1"/>
            <a:r>
              <a:rPr lang="en-US" dirty="0" smtClean="0"/>
              <a:t>More money</a:t>
            </a:r>
          </a:p>
          <a:p>
            <a:pPr lvl="1"/>
            <a:r>
              <a:rPr lang="en-US" dirty="0" smtClean="0"/>
              <a:t>More fun</a:t>
            </a:r>
          </a:p>
          <a:p>
            <a:r>
              <a:rPr lang="en-US" dirty="0" smtClean="0"/>
              <a:t>Minus</a:t>
            </a:r>
          </a:p>
          <a:p>
            <a:pPr lvl="1"/>
            <a:r>
              <a:rPr lang="en-US" dirty="0" smtClean="0"/>
              <a:t>Hostage to more economic problems </a:t>
            </a:r>
          </a:p>
          <a:p>
            <a:pPr lvl="1"/>
            <a:r>
              <a:rPr lang="en-US" dirty="0" smtClean="0"/>
              <a:t>Multiple approval </a:t>
            </a:r>
            <a:r>
              <a:rPr lang="en-US" dirty="0" smtClean="0"/>
              <a:t>processes, managements</a:t>
            </a:r>
          </a:p>
          <a:p>
            <a:pPr lvl="1"/>
            <a:r>
              <a:rPr lang="en-US" dirty="0" smtClean="0"/>
              <a:t>“25%”  overhead</a:t>
            </a:r>
          </a:p>
          <a:p>
            <a:pPr lvl="1"/>
            <a:r>
              <a:rPr lang="en-US" dirty="0" smtClean="0"/>
              <a:t>Technology transfer issues</a:t>
            </a:r>
            <a:endParaRPr lang="en-US" dirty="0"/>
          </a:p>
        </p:txBody>
      </p:sp>
      <p:sp>
        <p:nvSpPr>
          <p:cNvPr id="6" name="Slide Number Placeholder 5"/>
          <p:cNvSpPr>
            <a:spLocks noGrp="1"/>
          </p:cNvSpPr>
          <p:nvPr>
            <p:ph type="sldNum" sz="quarter" idx="12"/>
          </p:nvPr>
        </p:nvSpPr>
        <p:spPr/>
        <p:txBody>
          <a:bodyPr/>
          <a:lstStyle/>
          <a:p>
            <a:fld id="{2EAD04CD-93D4-D147-8F3A-980B0737F5BC}"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6914"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A75C59FE-C6E9-E74D-B6B0-726657559D30}" type="slidenum">
              <a:rPr lang="en-US">
                <a:latin typeface="Arial" pitchFamily="-106" charset="0"/>
                <a:ea typeface="ＭＳ Ｐゴシック" pitchFamily="-106" charset="-128"/>
                <a:cs typeface="ＭＳ Ｐゴシック" pitchFamily="-106" charset="-128"/>
              </a:rPr>
              <a:pPr/>
              <a:t>25</a:t>
            </a:fld>
            <a:endParaRPr lang="en-US">
              <a:latin typeface="Arial" pitchFamily="-106" charset="0"/>
              <a:ea typeface="ＭＳ Ｐゴシック" pitchFamily="-106" charset="-128"/>
              <a:cs typeface="ＭＳ Ｐゴシック" pitchFamily="-106" charset="-128"/>
            </a:endParaRPr>
          </a:p>
        </p:txBody>
      </p:sp>
      <p:sp>
        <p:nvSpPr>
          <p:cNvPr id="166915" name="Title 1"/>
          <p:cNvSpPr>
            <a:spLocks noGrp="1"/>
          </p:cNvSpPr>
          <p:nvPr>
            <p:ph type="title" idx="4294967295"/>
          </p:nvPr>
        </p:nvSpPr>
        <p:spPr>
          <a:xfrm>
            <a:off x="0" y="228600"/>
            <a:ext cx="9144000" cy="762000"/>
          </a:xfrm>
        </p:spPr>
        <p:txBody>
          <a:bodyPr/>
          <a:lstStyle/>
          <a:p>
            <a:pPr eaLnBrk="1" hangingPunct="1"/>
            <a:r>
              <a:rPr lang="en-US" sz="3600"/>
              <a:t>International Matters</a:t>
            </a:r>
          </a:p>
        </p:txBody>
      </p:sp>
      <p:sp>
        <p:nvSpPr>
          <p:cNvPr id="166916" name="Content Placeholder 2"/>
          <p:cNvSpPr>
            <a:spLocks noGrp="1"/>
          </p:cNvSpPr>
          <p:nvPr>
            <p:ph idx="4294967295"/>
          </p:nvPr>
        </p:nvSpPr>
        <p:spPr>
          <a:xfrm>
            <a:off x="685800" y="1219200"/>
            <a:ext cx="8458200" cy="4078288"/>
          </a:xfrm>
        </p:spPr>
        <p:txBody>
          <a:bodyPr/>
          <a:lstStyle/>
          <a:p>
            <a:pPr defTabSz="457200" eaLnBrk="1" hangingPunct="1"/>
            <a:r>
              <a:rPr lang="en-US" sz="2000" dirty="0"/>
              <a:t>Astronomy is more collaborative, international and interdisciplinary than ever.  Most major facilities and spacecraft are multi-national and/or public/private</a:t>
            </a:r>
          </a:p>
          <a:p>
            <a:pPr defTabSz="457200" eaLnBrk="1" hangingPunct="1"/>
            <a:endParaRPr lang="en-US" sz="2000" dirty="0"/>
          </a:p>
          <a:p>
            <a:pPr defTabSz="457200" eaLnBrk="1" hangingPunct="1"/>
            <a:r>
              <a:rPr lang="en-US" sz="2000" dirty="0"/>
              <a:t>Principle of open skies is compatible with maximizing scientific output</a:t>
            </a:r>
          </a:p>
          <a:p>
            <a:pPr defTabSz="457200" eaLnBrk="1" hangingPunct="1"/>
            <a:endParaRPr lang="en-US" sz="2000" b="1" dirty="0"/>
          </a:p>
          <a:p>
            <a:pPr defTabSz="457200" eaLnBrk="1" hangingPunct="1">
              <a:buClr>
                <a:schemeClr val="tx1"/>
              </a:buClr>
            </a:pPr>
            <a:r>
              <a:rPr lang="en-US" sz="2000" dirty="0">
                <a:solidFill>
                  <a:srgbClr val="0000FF"/>
                </a:solidFill>
              </a:rPr>
              <a:t>RECOMMENDATION:  U.S. investors in astronomy and astrophysics, both public and private, should consider a wide range of approaches to realize participation in international projects and to provide access for the U.S. astronomy and astrophysics community to a larger suite of facilities than can be supported within the United States.  The long-term goal should be to maximize the scientific output from major astronomical facilities throughout the world, a goal that is best achieved through opening access to all astronomers. </a:t>
            </a:r>
          </a:p>
          <a:p>
            <a:pPr defTabSz="457200" eaLnBrk="1" hangingPunct="1"/>
            <a:endParaRPr lang="en-US" sz="2000" dirty="0">
              <a:solidFill>
                <a:srgbClr val="0000FF"/>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8962"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61C05FAE-243A-F342-9223-40B56CD36B46}" type="slidenum">
              <a:rPr lang="en-US">
                <a:latin typeface="Arial" pitchFamily="-106" charset="0"/>
                <a:ea typeface="ＭＳ Ｐゴシック" pitchFamily="-106" charset="-128"/>
                <a:cs typeface="ＭＳ Ｐゴシック" pitchFamily="-106" charset="-128"/>
              </a:rPr>
              <a:pPr/>
              <a:t>26</a:t>
            </a:fld>
            <a:endParaRPr lang="en-US">
              <a:latin typeface="Arial" pitchFamily="-106" charset="0"/>
              <a:ea typeface="ＭＳ Ｐゴシック" pitchFamily="-106" charset="-128"/>
              <a:cs typeface="ＭＳ Ｐゴシック" pitchFamily="-106" charset="-128"/>
            </a:endParaRPr>
          </a:p>
        </p:txBody>
      </p:sp>
      <p:sp>
        <p:nvSpPr>
          <p:cNvPr id="168963" name="Title 1"/>
          <p:cNvSpPr>
            <a:spLocks noGrp="1"/>
          </p:cNvSpPr>
          <p:nvPr>
            <p:ph type="title" idx="4294967295"/>
          </p:nvPr>
        </p:nvSpPr>
        <p:spPr>
          <a:xfrm>
            <a:off x="0" y="228600"/>
            <a:ext cx="9144000" cy="762000"/>
          </a:xfrm>
        </p:spPr>
        <p:txBody>
          <a:bodyPr/>
          <a:lstStyle/>
          <a:p>
            <a:pPr eaLnBrk="1" hangingPunct="1"/>
            <a:r>
              <a:rPr lang="en-US" sz="3600"/>
              <a:t>International Matters</a:t>
            </a:r>
          </a:p>
        </p:txBody>
      </p:sp>
      <p:sp>
        <p:nvSpPr>
          <p:cNvPr id="168964" name="Content Placeholder 2"/>
          <p:cNvSpPr>
            <a:spLocks noGrp="1"/>
          </p:cNvSpPr>
          <p:nvPr>
            <p:ph idx="4294967295"/>
          </p:nvPr>
        </p:nvSpPr>
        <p:spPr>
          <a:xfrm>
            <a:off x="685800" y="1752600"/>
            <a:ext cx="7620000" cy="3505200"/>
          </a:xfrm>
        </p:spPr>
        <p:txBody>
          <a:bodyPr/>
          <a:lstStyle/>
          <a:p>
            <a:pPr defTabSz="457200" eaLnBrk="1" hangingPunct="1"/>
            <a:r>
              <a:rPr lang="en-US" sz="2000" dirty="0"/>
              <a:t>Globalization of astronomy mandates streamlined strategic planning</a:t>
            </a:r>
          </a:p>
          <a:p>
            <a:pPr defTabSz="457200" eaLnBrk="1" hangingPunct="1"/>
            <a:endParaRPr lang="en-US" sz="2000" dirty="0"/>
          </a:p>
          <a:p>
            <a:pPr defTabSz="457200" eaLnBrk="1" hangingPunct="1"/>
            <a:r>
              <a:rPr lang="en-US" sz="2000" dirty="0"/>
              <a:t>The practical step is to formalize the coordination and sharing of regional strategic plans at the highest level</a:t>
            </a:r>
          </a:p>
          <a:p>
            <a:pPr defTabSz="457200" eaLnBrk="1" hangingPunct="1"/>
            <a:endParaRPr lang="en-US" sz="2000" b="1" dirty="0"/>
          </a:p>
          <a:p>
            <a:pPr defTabSz="457200" eaLnBrk="1" hangingPunct="1">
              <a:buClr>
                <a:schemeClr val="tx1"/>
              </a:buClr>
            </a:pPr>
            <a:r>
              <a:rPr lang="en-US" sz="2000" dirty="0">
                <a:solidFill>
                  <a:srgbClr val="0000FF"/>
                </a:solidFill>
              </a:rPr>
              <a:t>RECOMMENDATION:   Approximately every 5 years the international science community should come together in a forum to share scientific directions and strategic plans, and to look for opportunities for further collaboration and cooperation, especially on large projects.  </a:t>
            </a:r>
          </a:p>
          <a:p>
            <a:pPr defTabSz="457200" eaLnBrk="1" hangingPunct="1">
              <a:buClr>
                <a:schemeClr val="tx1"/>
              </a:buClr>
            </a:pPr>
            <a:endParaRPr lang="en-US" sz="2000" dirty="0">
              <a:solidFill>
                <a:srgbClr val="FFFF00"/>
              </a:solidFill>
            </a:endParaRPr>
          </a:p>
          <a:p>
            <a:pPr defTabSz="457200" eaLnBrk="1" hangingPunct="1"/>
            <a:endParaRPr lang="en-US"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lstStyle/>
          <a:p>
            <a:r>
              <a:rPr lang="en-US" sz="3200" dirty="0" smtClean="0"/>
              <a:t>Broad Access to Big, Expensive </a:t>
            </a:r>
            <a:r>
              <a:rPr lang="en-US" sz="3200" dirty="0" err="1" smtClean="0"/>
              <a:t>teLescopes</a:t>
            </a:r>
            <a:r>
              <a:rPr lang="en-US" sz="3200" dirty="0" smtClean="0"/>
              <a:t>?</a:t>
            </a:r>
            <a:endParaRPr lang="en-US" sz="3200" dirty="0"/>
          </a:p>
        </p:txBody>
      </p:sp>
      <p:sp>
        <p:nvSpPr>
          <p:cNvPr id="3" name="Content Placeholder 2"/>
          <p:cNvSpPr>
            <a:spLocks noGrp="1"/>
          </p:cNvSpPr>
          <p:nvPr>
            <p:ph idx="1"/>
          </p:nvPr>
        </p:nvSpPr>
        <p:spPr>
          <a:xfrm>
            <a:off x="0" y="990600"/>
            <a:ext cx="9144000" cy="4876800"/>
          </a:xfrm>
        </p:spPr>
        <p:txBody>
          <a:bodyPr/>
          <a:lstStyle/>
          <a:p>
            <a:r>
              <a:rPr lang="en-US" dirty="0" smtClean="0"/>
              <a:t>Restricting access to results of surveys etc in giant collaborations is unsustainable</a:t>
            </a:r>
            <a:endParaRPr lang="en-US" dirty="0" smtClean="0"/>
          </a:p>
          <a:p>
            <a:pPr lvl="1"/>
            <a:r>
              <a:rPr lang="en-US" dirty="0" smtClean="0"/>
              <a:t>How do you w</a:t>
            </a:r>
            <a:r>
              <a:rPr lang="en-US" dirty="0" smtClean="0"/>
              <a:t>rite </a:t>
            </a:r>
            <a:r>
              <a:rPr lang="en-US" dirty="0" smtClean="0"/>
              <a:t>papers?</a:t>
            </a:r>
          </a:p>
          <a:p>
            <a:r>
              <a:rPr lang="en-US" dirty="0" smtClean="0"/>
              <a:t>Open skies for federal funding in US</a:t>
            </a:r>
          </a:p>
          <a:p>
            <a:pPr lvl="1"/>
            <a:r>
              <a:rPr lang="en-US" dirty="0" smtClean="0"/>
              <a:t>Not for private </a:t>
            </a:r>
            <a:r>
              <a:rPr lang="en-US" dirty="0" smtClean="0"/>
              <a:t>facilities, some other countries</a:t>
            </a:r>
          </a:p>
          <a:p>
            <a:r>
              <a:rPr lang="en-US" dirty="0" smtClean="0"/>
              <a:t>D</a:t>
            </a:r>
            <a:r>
              <a:rPr lang="en-US" dirty="0" smtClean="0"/>
              <a:t>ata </a:t>
            </a:r>
            <a:r>
              <a:rPr lang="en-US" dirty="0" smtClean="0"/>
              <a:t>access</a:t>
            </a:r>
            <a:r>
              <a:rPr lang="en-US" dirty="0" smtClean="0"/>
              <a:t> </a:t>
            </a:r>
            <a:r>
              <a:rPr lang="en-US" dirty="0" smtClean="0"/>
              <a:t>can be</a:t>
            </a:r>
            <a:r>
              <a:rPr lang="en-US" dirty="0" smtClean="0"/>
              <a:t> </a:t>
            </a:r>
            <a:r>
              <a:rPr lang="en-US" dirty="0" smtClean="0"/>
              <a:t>expensive</a:t>
            </a:r>
            <a:endParaRPr lang="en-US" dirty="0" smtClean="0"/>
          </a:p>
          <a:p>
            <a:pPr lvl="1"/>
            <a:r>
              <a:rPr lang="en-US" dirty="0" err="1" smtClean="0"/>
              <a:t>e</a:t>
            </a:r>
            <a:r>
              <a:rPr lang="en-US" dirty="0" err="1" smtClean="0"/>
              <a:t>g</a:t>
            </a:r>
            <a:r>
              <a:rPr lang="en-US" dirty="0" smtClean="0"/>
              <a:t> LSST, SKA!</a:t>
            </a:r>
          </a:p>
          <a:p>
            <a:r>
              <a:rPr lang="en-US" dirty="0" err="1" smtClean="0"/>
              <a:t>GSMTs</a:t>
            </a:r>
            <a:r>
              <a:rPr lang="en-US" dirty="0" smtClean="0"/>
              <a:t> will need access to major surveys</a:t>
            </a:r>
          </a:p>
          <a:p>
            <a:pPr lvl="1"/>
            <a:r>
              <a:rPr lang="en-US" dirty="0" smtClean="0"/>
              <a:t>As valuable as building a new instrument</a:t>
            </a:r>
            <a:endParaRPr lang="en-US" dirty="0"/>
          </a:p>
        </p:txBody>
      </p:sp>
      <p:sp>
        <p:nvSpPr>
          <p:cNvPr id="6" name="Slide Number Placeholder 5"/>
          <p:cNvSpPr>
            <a:spLocks noGrp="1"/>
          </p:cNvSpPr>
          <p:nvPr>
            <p:ph type="sldNum" sz="quarter" idx="12"/>
          </p:nvPr>
        </p:nvSpPr>
        <p:spPr/>
        <p:txBody>
          <a:bodyPr/>
          <a:lstStyle/>
          <a:p>
            <a:fld id="{2EAD04CD-93D4-D147-8F3A-980B0737F5BC}" type="slidenum">
              <a:rPr lang="en-US" smtClean="0"/>
              <a:pPr/>
              <a:t>27</a:t>
            </a:fld>
            <a:endParaRPr lang="en-US"/>
          </a:p>
        </p:txBody>
      </p:sp>
      <p:sp>
        <p:nvSpPr>
          <p:cNvPr id="7" name="TextBox 6"/>
          <p:cNvSpPr txBox="1"/>
          <p:nvPr/>
        </p:nvSpPr>
        <p:spPr>
          <a:xfrm>
            <a:off x="685800" y="6172200"/>
            <a:ext cx="7543800" cy="58477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3200" b="1" dirty="0" smtClean="0">
                <a:solidFill>
                  <a:srgbClr val="FF6600"/>
                </a:solidFill>
              </a:rPr>
              <a:t>Urgent need to confront implications</a:t>
            </a:r>
            <a:endParaRPr lang="en-US" sz="3200" b="1" dirty="0">
              <a:solidFill>
                <a:srgbClr val="FF66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14400"/>
          </a:xfrm>
        </p:spPr>
        <p:txBody>
          <a:bodyPr/>
          <a:lstStyle/>
          <a:p>
            <a:r>
              <a:rPr lang="en-US" dirty="0" smtClean="0"/>
              <a:t>Summary</a:t>
            </a:r>
            <a:endParaRPr lang="en-US" dirty="0"/>
          </a:p>
        </p:txBody>
      </p:sp>
      <p:sp>
        <p:nvSpPr>
          <p:cNvPr id="3" name="Content Placeholder 2"/>
          <p:cNvSpPr>
            <a:spLocks noGrp="1"/>
          </p:cNvSpPr>
          <p:nvPr>
            <p:ph idx="1"/>
          </p:nvPr>
        </p:nvSpPr>
        <p:spPr>
          <a:xfrm>
            <a:off x="0" y="914400"/>
            <a:ext cx="9144000" cy="5181600"/>
          </a:xfrm>
        </p:spPr>
        <p:txBody>
          <a:bodyPr/>
          <a:lstStyle/>
          <a:p>
            <a:r>
              <a:rPr lang="en-US" sz="2800" dirty="0" smtClean="0"/>
              <a:t>All three </a:t>
            </a:r>
            <a:r>
              <a:rPr lang="en-US" sz="2800" dirty="0" err="1" smtClean="0"/>
              <a:t>GSMTs</a:t>
            </a:r>
            <a:r>
              <a:rPr lang="en-US" sz="2800" dirty="0" smtClean="0"/>
              <a:t> have made great strides, technically, </a:t>
            </a:r>
            <a:r>
              <a:rPr lang="en-US" sz="2800" dirty="0" err="1" smtClean="0"/>
              <a:t>organisationally</a:t>
            </a:r>
            <a:r>
              <a:rPr lang="en-US" sz="2800" dirty="0" smtClean="0"/>
              <a:t> and financially</a:t>
            </a:r>
          </a:p>
          <a:p>
            <a:r>
              <a:rPr lang="en-US" sz="2800" dirty="0" smtClean="0"/>
              <a:t>The science opportunities are growing and will consume three telescopes</a:t>
            </a:r>
          </a:p>
          <a:p>
            <a:r>
              <a:rPr lang="en-US" sz="2800" dirty="0" smtClean="0"/>
              <a:t>The relationship to surveys (including </a:t>
            </a:r>
            <a:r>
              <a:rPr lang="en-US" sz="2800" dirty="0" err="1" smtClean="0"/>
              <a:t>RX</a:t>
            </a:r>
            <a:r>
              <a:rPr lang="en-US" sz="2800" dirty="0" err="1" smtClean="0">
                <a:latin typeface="Symbol" charset="2"/>
                <a:cs typeface="Symbol" charset="2"/>
              </a:rPr>
              <a:t>g</a:t>
            </a:r>
            <a:r>
              <a:rPr lang="en-US" sz="2800" dirty="0" smtClean="0"/>
              <a:t>)  will be even stronger than with 8-10m</a:t>
            </a:r>
          </a:p>
          <a:p>
            <a:pPr lvl="1"/>
            <a:r>
              <a:rPr lang="en-US" sz="2400" dirty="0" smtClean="0"/>
              <a:t>LSST linkage very </a:t>
            </a:r>
            <a:r>
              <a:rPr lang="en-US" sz="2400" dirty="0" smtClean="0"/>
              <a:t>important; also </a:t>
            </a:r>
            <a:r>
              <a:rPr lang="en-US" sz="2400" dirty="0" smtClean="0"/>
              <a:t>GAIA, </a:t>
            </a:r>
            <a:r>
              <a:rPr lang="en-US" sz="2400" dirty="0" err="1" smtClean="0"/>
              <a:t>eROSITA</a:t>
            </a:r>
            <a:endParaRPr lang="en-US" sz="2400" dirty="0" smtClean="0"/>
          </a:p>
          <a:p>
            <a:r>
              <a:rPr lang="en-US" sz="2800" dirty="0" smtClean="0"/>
              <a:t>Complement</a:t>
            </a:r>
            <a:r>
              <a:rPr lang="en-US" sz="2800" dirty="0" smtClean="0"/>
              <a:t> </a:t>
            </a:r>
            <a:r>
              <a:rPr lang="en-US" sz="2800" dirty="0" smtClean="0"/>
              <a:t>JWST, ALMA(CCAT</a:t>
            </a:r>
            <a:r>
              <a:rPr lang="en-US" sz="2800" dirty="0" smtClean="0"/>
              <a:t>) as well…  </a:t>
            </a:r>
            <a:endParaRPr lang="en-US" sz="2800" dirty="0" smtClean="0"/>
          </a:p>
          <a:p>
            <a:r>
              <a:rPr lang="en-US" sz="2800" dirty="0" smtClean="0"/>
              <a:t>Optimizing and executing science in GSMT era will require major change in</a:t>
            </a:r>
            <a:r>
              <a:rPr lang="en-US" sz="2800" dirty="0" smtClean="0"/>
              <a:t> attitudes </a:t>
            </a:r>
            <a:r>
              <a:rPr lang="en-US" sz="2800" smtClean="0"/>
              <a:t>of observers </a:t>
            </a:r>
            <a:endParaRPr lang="en-US" sz="2800" dirty="0"/>
          </a:p>
        </p:txBody>
      </p:sp>
      <p:sp>
        <p:nvSpPr>
          <p:cNvPr id="4" name="Slide Number Placeholder 3"/>
          <p:cNvSpPr>
            <a:spLocks noGrp="1"/>
          </p:cNvSpPr>
          <p:nvPr>
            <p:ph type="sldNum" sz="quarter" idx="12"/>
          </p:nvPr>
        </p:nvSpPr>
        <p:spPr/>
        <p:txBody>
          <a:bodyPr/>
          <a:lstStyle/>
          <a:p>
            <a:fld id="{2EAD04CD-93D4-D147-8F3A-980B0737F5BC}" type="slidenum">
              <a:rPr lang="en-US" smtClean="0"/>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2098"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8A70E291-59F5-4945-81DB-4ECAEC939894}" type="slidenum">
              <a:rPr lang="en-US">
                <a:latin typeface="Arial" pitchFamily="-106" charset="0"/>
                <a:ea typeface="ＭＳ Ｐゴシック" pitchFamily="-106" charset="-128"/>
                <a:cs typeface="ＭＳ Ｐゴシック" pitchFamily="-106" charset="-128"/>
              </a:rPr>
              <a:pPr/>
              <a:t>3</a:t>
            </a:fld>
            <a:endParaRPr lang="en-US">
              <a:latin typeface="Arial" pitchFamily="-106" charset="0"/>
              <a:ea typeface="ＭＳ Ｐゴシック" pitchFamily="-106" charset="-128"/>
              <a:cs typeface="ＭＳ Ｐゴシック" pitchFamily="-106" charset="-128"/>
            </a:endParaRPr>
          </a:p>
        </p:txBody>
      </p:sp>
      <p:sp>
        <p:nvSpPr>
          <p:cNvPr id="132099" name="Title 1"/>
          <p:cNvSpPr>
            <a:spLocks noGrp="1"/>
          </p:cNvSpPr>
          <p:nvPr>
            <p:ph type="title" idx="4294967295"/>
          </p:nvPr>
        </p:nvSpPr>
        <p:spPr>
          <a:xfrm>
            <a:off x="0" y="0"/>
            <a:ext cx="3995738" cy="1143000"/>
          </a:xfrm>
        </p:spPr>
        <p:txBody>
          <a:bodyPr/>
          <a:lstStyle/>
          <a:p>
            <a:pPr eaLnBrk="1" hangingPunct="1"/>
            <a:r>
              <a:rPr lang="en-US" sz="3600" u="sng"/>
              <a:t>NSF</a:t>
            </a:r>
          </a:p>
        </p:txBody>
      </p:sp>
      <p:sp>
        <p:nvSpPr>
          <p:cNvPr id="132100" name="Content Placeholder 2"/>
          <p:cNvSpPr>
            <a:spLocks noGrp="1"/>
          </p:cNvSpPr>
          <p:nvPr>
            <p:ph idx="4294967295"/>
          </p:nvPr>
        </p:nvSpPr>
        <p:spPr>
          <a:xfrm>
            <a:off x="0" y="990600"/>
            <a:ext cx="4067175" cy="2209800"/>
          </a:xfrm>
        </p:spPr>
        <p:txBody>
          <a:bodyPr/>
          <a:lstStyle/>
          <a:p>
            <a:pPr eaLnBrk="1" hangingPunct="1"/>
            <a:r>
              <a:rPr lang="en-US" sz="2000" dirty="0"/>
              <a:t>Program</a:t>
            </a:r>
            <a:r>
              <a:rPr lang="en-US" sz="2000" dirty="0">
                <a:solidFill>
                  <a:srgbClr val="FF8000"/>
                </a:solidFill>
              </a:rPr>
              <a:t> </a:t>
            </a:r>
            <a:r>
              <a:rPr lang="en-US" sz="2000" dirty="0">
                <a:solidFill>
                  <a:srgbClr val="0000FF"/>
                </a:solidFill>
              </a:rPr>
              <a:t>dependent upon MREFC</a:t>
            </a:r>
          </a:p>
          <a:p>
            <a:pPr lvl="1" eaLnBrk="1" hangingPunct="1"/>
            <a:r>
              <a:rPr lang="en-US" sz="1800" dirty="0"/>
              <a:t>early entry of LSST </a:t>
            </a:r>
          </a:p>
          <a:p>
            <a:pPr lvl="1" eaLnBrk="1" hangingPunct="1"/>
            <a:r>
              <a:rPr lang="en-US" sz="1800" dirty="0"/>
              <a:t>followed by GSMT</a:t>
            </a:r>
          </a:p>
          <a:p>
            <a:pPr eaLnBrk="1" hangingPunct="1">
              <a:buFontTx/>
              <a:buNone/>
            </a:pPr>
            <a:endParaRPr lang="en-US" sz="2200" dirty="0"/>
          </a:p>
        </p:txBody>
      </p:sp>
      <p:sp>
        <p:nvSpPr>
          <p:cNvPr id="132101" name="TextBox 3"/>
          <p:cNvSpPr txBox="1">
            <a:spLocks noChangeArrowheads="1"/>
          </p:cNvSpPr>
          <p:nvPr/>
        </p:nvSpPr>
        <p:spPr bwMode="auto">
          <a:xfrm>
            <a:off x="6437313" y="715963"/>
            <a:ext cx="184150" cy="366712"/>
          </a:xfrm>
          <a:prstGeom prst="rect">
            <a:avLst/>
          </a:prstGeom>
          <a:noFill/>
          <a:ln w="9525">
            <a:noFill/>
            <a:miter lim="800000"/>
            <a:headEnd/>
            <a:tailEnd/>
          </a:ln>
        </p:spPr>
        <p:txBody>
          <a:bodyPr wrap="none">
            <a:prstTxWarp prst="textNoShape">
              <a:avLst/>
            </a:prstTxWarp>
            <a:spAutoFit/>
          </a:bodyPr>
          <a:lstStyle/>
          <a:p>
            <a:pPr defTabSz="457200"/>
            <a:endParaRPr lang="en-US" sz="1800">
              <a:latin typeface="Calibri" pitchFamily="-106" charset="0"/>
            </a:endParaRPr>
          </a:p>
        </p:txBody>
      </p:sp>
      <p:sp>
        <p:nvSpPr>
          <p:cNvPr id="113671" name="Rectangle 9"/>
          <p:cNvSpPr>
            <a:spLocks noChangeArrowheads="1"/>
          </p:cNvSpPr>
          <p:nvPr/>
        </p:nvSpPr>
        <p:spPr bwMode="auto">
          <a:xfrm>
            <a:off x="179388" y="3821113"/>
            <a:ext cx="8610600" cy="2723823"/>
          </a:xfrm>
          <a:prstGeom prst="rect">
            <a:avLst/>
          </a:prstGeom>
          <a:noFill/>
          <a:ln w="9525">
            <a:noFill/>
            <a:miter lim="800000"/>
            <a:headEnd/>
            <a:tailEnd/>
          </a:ln>
        </p:spPr>
        <p:txBody>
          <a:bodyPr>
            <a:spAutoFit/>
          </a:bodyPr>
          <a:lstStyle/>
          <a:p>
            <a:pPr marL="338138" indent="-338138">
              <a:spcBef>
                <a:spcPct val="50000"/>
              </a:spcBef>
              <a:buFont typeface="Arial" pitchFamily="-72" charset="0"/>
              <a:buChar char="•"/>
              <a:defRPr/>
            </a:pPr>
            <a:r>
              <a:rPr lang="en-US" sz="2000" dirty="0">
                <a:latin typeface="+mn-lt"/>
                <a:ea typeface="ＭＳ Ｐゴシック" pitchFamily="-72" charset="-128"/>
                <a:cs typeface="ＭＳ Ｐゴシック" pitchFamily="-72" charset="-128"/>
              </a:rPr>
              <a:t>In event NSF budget is as projected by agency, there can </a:t>
            </a:r>
            <a:r>
              <a:rPr lang="en-US" sz="2000" dirty="0">
                <a:solidFill>
                  <a:srgbClr val="0000FF"/>
                </a:solidFill>
                <a:latin typeface="+mn-lt"/>
                <a:ea typeface="ＭＳ Ｐゴシック" pitchFamily="-72" charset="-128"/>
                <a:cs typeface="ＭＳ Ｐゴシック" pitchFamily="-72" charset="-128"/>
              </a:rPr>
              <a:t>be no new starts without closure of major facilities</a:t>
            </a:r>
            <a:r>
              <a:rPr lang="en-US" sz="2000" dirty="0">
                <a:solidFill>
                  <a:srgbClr val="FF8000"/>
                </a:solidFill>
                <a:latin typeface="+mn-lt"/>
                <a:ea typeface="ＭＳ Ｐゴシック" pitchFamily="-72" charset="-128"/>
                <a:cs typeface="ＭＳ Ｐゴシック" pitchFamily="-72" charset="-128"/>
              </a:rPr>
              <a:t> </a:t>
            </a:r>
            <a:r>
              <a:rPr lang="en-US" sz="2000" dirty="0">
                <a:latin typeface="+mn-lt"/>
                <a:ea typeface="ＭＳ Ｐゴシック" pitchFamily="-72" charset="-128"/>
                <a:cs typeface="ＭＳ Ｐゴシック" pitchFamily="-72" charset="-128"/>
              </a:rPr>
              <a:t>following senior review</a:t>
            </a:r>
          </a:p>
          <a:p>
            <a:pPr marL="338138" indent="-338138">
              <a:spcBef>
                <a:spcPct val="50000"/>
              </a:spcBef>
              <a:buClr>
                <a:schemeClr val="tx1"/>
              </a:buClr>
              <a:buFont typeface="Arial" pitchFamily="-72" charset="0"/>
              <a:buChar char="•"/>
              <a:defRPr/>
            </a:pPr>
            <a:r>
              <a:rPr lang="en-US" sz="2000" dirty="0">
                <a:solidFill>
                  <a:srgbClr val="0000FF"/>
                </a:solidFill>
                <a:latin typeface="+mn-lt"/>
                <a:ea typeface="ＭＳ Ｐゴシック" pitchFamily="-72" charset="-128"/>
                <a:cs typeface="ＭＳ Ｐゴシック" pitchFamily="-72" charset="-128"/>
              </a:rPr>
              <a:t>If moderate budget increase </a:t>
            </a:r>
          </a:p>
          <a:p>
            <a:pPr marL="1252538" lvl="2" indent="-452438">
              <a:spcBef>
                <a:spcPct val="50000"/>
              </a:spcBef>
              <a:buFontTx/>
              <a:buChar char="-"/>
              <a:defRPr/>
            </a:pPr>
            <a:r>
              <a:rPr lang="en-US" sz="1800" dirty="0">
                <a:latin typeface="+mn-lt"/>
                <a:ea typeface="ＭＳ Ｐゴシック" pitchFamily="-72" charset="-128"/>
                <a:cs typeface="ＭＳ Ｐゴシック" pitchFamily="-72" charset="-128"/>
              </a:rPr>
              <a:t>First priority is small program (including time-critical Gemini augmentation), Mid-scale Innovations program, and starting LSST operations. </a:t>
            </a:r>
          </a:p>
          <a:p>
            <a:pPr marL="1252538" lvl="2" indent="-452438">
              <a:defRPr/>
            </a:pPr>
            <a:r>
              <a:rPr lang="en-US" sz="1800" dirty="0">
                <a:latin typeface="+mn-lt"/>
                <a:ea typeface="ＭＳ Ｐゴシック" pitchFamily="-72" charset="-128"/>
                <a:cs typeface="ＭＳ Ｐゴシック" pitchFamily="-72" charset="-128"/>
              </a:rPr>
              <a:t>- 	Second priority is GSMT operations, and starting ACTA</a:t>
            </a:r>
          </a:p>
        </p:txBody>
      </p:sp>
      <p:pic>
        <p:nvPicPr>
          <p:cNvPr id="132103" name="Picture 9" descr="Slide2"/>
          <p:cNvPicPr>
            <a:picLocks noChangeAspect="1" noChangeArrowheads="1"/>
          </p:cNvPicPr>
          <p:nvPr/>
        </p:nvPicPr>
        <p:blipFill>
          <a:blip r:embed="rId3"/>
          <a:srcRect/>
          <a:stretch>
            <a:fillRect/>
          </a:stretch>
        </p:blipFill>
        <p:spPr bwMode="auto">
          <a:xfrm>
            <a:off x="3989388" y="228600"/>
            <a:ext cx="4957762" cy="3416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03FC8399-9A62-2A42-AABB-C6BC1FCF4D9E}" type="slidenum">
              <a:rPr lang="en-US">
                <a:latin typeface="Arial" pitchFamily="-106" charset="0"/>
                <a:ea typeface="ＭＳ Ｐゴシック" pitchFamily="-106" charset="-128"/>
                <a:cs typeface="ＭＳ Ｐゴシック" pitchFamily="-106" charset="-128"/>
              </a:rPr>
              <a:pPr/>
              <a:t>4</a:t>
            </a:fld>
            <a:endParaRPr lang="en-US">
              <a:latin typeface="Arial" pitchFamily="-106" charset="0"/>
              <a:ea typeface="ＭＳ Ｐゴシック" pitchFamily="-106" charset="-128"/>
              <a:cs typeface="ＭＳ Ｐゴシック" pitchFamily="-106" charset="-128"/>
            </a:endParaRPr>
          </a:p>
        </p:txBody>
      </p:sp>
      <p:sp>
        <p:nvSpPr>
          <p:cNvPr id="140292" name="Title 1"/>
          <p:cNvSpPr>
            <a:spLocks noGrp="1"/>
          </p:cNvSpPr>
          <p:nvPr>
            <p:ph type="title" idx="4294967295"/>
          </p:nvPr>
        </p:nvSpPr>
        <p:spPr>
          <a:xfrm>
            <a:off x="0" y="0"/>
            <a:ext cx="9144000" cy="1143000"/>
          </a:xfrm>
        </p:spPr>
        <p:txBody>
          <a:bodyPr rtlCol="0">
            <a:normAutofit/>
          </a:bodyPr>
          <a:lstStyle/>
          <a:p>
            <a:pPr eaLnBrk="1" fontAlgn="auto" hangingPunct="1">
              <a:spcAft>
                <a:spcPts val="0"/>
              </a:spcAft>
              <a:defRPr/>
            </a:pPr>
            <a:r>
              <a:rPr lang="en-US" sz="3600" dirty="0">
                <a:latin typeface="+mn-lt"/>
                <a:ea typeface="+mj-ea"/>
                <a:cs typeface="+mj-cs"/>
              </a:rPr>
              <a:t>U.S. Decadal Surveys</a:t>
            </a:r>
          </a:p>
        </p:txBody>
      </p:sp>
      <p:sp>
        <p:nvSpPr>
          <p:cNvPr id="17412" name="Content Placeholder 2"/>
          <p:cNvSpPr>
            <a:spLocks noGrp="1"/>
          </p:cNvSpPr>
          <p:nvPr>
            <p:ph idx="4294967295"/>
          </p:nvPr>
        </p:nvSpPr>
        <p:spPr>
          <a:xfrm>
            <a:off x="395288" y="2514600"/>
            <a:ext cx="8280400" cy="3048000"/>
          </a:xfrm>
        </p:spPr>
        <p:txBody>
          <a:bodyPr/>
          <a:lstStyle/>
          <a:p>
            <a:pPr marL="152400" indent="-152400" defTabSz="457200" eaLnBrk="1" hangingPunct="1">
              <a:lnSpc>
                <a:spcPct val="90000"/>
              </a:lnSpc>
            </a:pPr>
            <a:r>
              <a:rPr lang="en-US" sz="1800" dirty="0"/>
              <a:t>1964: Ground-based Astronomy: A Ten Year Program (</a:t>
            </a:r>
            <a:r>
              <a:rPr lang="en-US" sz="1800" dirty="0" err="1"/>
              <a:t>Whitford</a:t>
            </a:r>
            <a:r>
              <a:rPr lang="en-US" sz="1800" dirty="0"/>
              <a:t>)</a:t>
            </a:r>
          </a:p>
          <a:p>
            <a:pPr marL="152400" indent="-152400" defTabSz="457200" eaLnBrk="1" hangingPunct="1">
              <a:lnSpc>
                <a:spcPct val="90000"/>
              </a:lnSpc>
              <a:buFont typeface="Wingdings" pitchFamily="-106" charset="2"/>
              <a:buNone/>
            </a:pPr>
            <a:endParaRPr lang="en-US" sz="1800" dirty="0"/>
          </a:p>
          <a:p>
            <a:pPr marL="152400" indent="-152400" defTabSz="457200" eaLnBrk="1" hangingPunct="1">
              <a:lnSpc>
                <a:spcPct val="90000"/>
              </a:lnSpc>
            </a:pPr>
            <a:r>
              <a:rPr lang="en-US" sz="1800" dirty="0"/>
              <a:t>1972: Astronomy and Astrophysics for the 1970s (Greenstein)</a:t>
            </a:r>
          </a:p>
          <a:p>
            <a:pPr marL="152400" indent="-152400" defTabSz="457200" eaLnBrk="1" hangingPunct="1">
              <a:lnSpc>
                <a:spcPct val="90000"/>
              </a:lnSpc>
            </a:pPr>
            <a:endParaRPr lang="en-US" sz="1800" dirty="0"/>
          </a:p>
          <a:p>
            <a:pPr marL="152400" indent="-152400" defTabSz="457200" eaLnBrk="1" hangingPunct="1">
              <a:lnSpc>
                <a:spcPct val="90000"/>
              </a:lnSpc>
            </a:pPr>
            <a:r>
              <a:rPr lang="en-US" sz="1800" dirty="0"/>
              <a:t>1982: Astronomy and Astrophysics for the 1980s (Field)</a:t>
            </a:r>
          </a:p>
          <a:p>
            <a:pPr marL="152400" indent="-152400" defTabSz="457200" eaLnBrk="1" hangingPunct="1">
              <a:lnSpc>
                <a:spcPct val="90000"/>
              </a:lnSpc>
            </a:pPr>
            <a:endParaRPr lang="en-US" sz="1800" dirty="0"/>
          </a:p>
          <a:p>
            <a:pPr marL="152400" indent="-152400" defTabSz="457200" eaLnBrk="1" hangingPunct="1">
              <a:lnSpc>
                <a:spcPct val="90000"/>
              </a:lnSpc>
            </a:pPr>
            <a:r>
              <a:rPr lang="en-US" sz="1800" dirty="0"/>
              <a:t>1991: The Decade of Discovery in Astronomy and Astrophysics (</a:t>
            </a:r>
            <a:r>
              <a:rPr lang="en-US" sz="1800" dirty="0" err="1"/>
              <a:t>Bahcall</a:t>
            </a:r>
            <a:r>
              <a:rPr lang="en-US" sz="1800" dirty="0"/>
              <a:t>)</a:t>
            </a:r>
          </a:p>
          <a:p>
            <a:pPr marL="152400" indent="-152400" defTabSz="457200" eaLnBrk="1" hangingPunct="1">
              <a:lnSpc>
                <a:spcPct val="90000"/>
              </a:lnSpc>
            </a:pPr>
            <a:endParaRPr lang="en-US" sz="1800" dirty="0"/>
          </a:p>
          <a:p>
            <a:pPr marL="152400" indent="-152400" defTabSz="457200" eaLnBrk="1" hangingPunct="1">
              <a:lnSpc>
                <a:spcPct val="90000"/>
              </a:lnSpc>
            </a:pPr>
            <a:r>
              <a:rPr lang="en-US" sz="1800" dirty="0"/>
              <a:t>2001: Astronomy and Astrophysics in the New Millennium (McKee-Taylor)</a:t>
            </a:r>
          </a:p>
          <a:p>
            <a:pPr marL="152400" indent="-152400" defTabSz="457200" eaLnBrk="1" hangingPunct="1">
              <a:lnSpc>
                <a:spcPct val="90000"/>
              </a:lnSpc>
            </a:pPr>
            <a:endParaRPr lang="en-US" sz="1800" dirty="0"/>
          </a:p>
          <a:p>
            <a:pPr marL="152400" indent="-152400" defTabSz="457200" eaLnBrk="1" hangingPunct="1">
              <a:lnSpc>
                <a:spcPct val="90000"/>
              </a:lnSpc>
              <a:buClr>
                <a:schemeClr val="tx1"/>
              </a:buClr>
            </a:pPr>
            <a:r>
              <a:rPr lang="en-US" sz="1800" dirty="0">
                <a:solidFill>
                  <a:srgbClr val="FF6600"/>
                </a:solidFill>
              </a:rPr>
              <a:t>2010: New Worlds, New Horizons in Astronomy and Astrophysics</a:t>
            </a:r>
          </a:p>
        </p:txBody>
      </p:sp>
      <p:pic>
        <p:nvPicPr>
          <p:cNvPr id="17413" name="Picture 9" descr="aanm"/>
          <p:cNvPicPr>
            <a:picLocks noChangeAspect="1" noChangeArrowheads="1"/>
          </p:cNvPicPr>
          <p:nvPr/>
        </p:nvPicPr>
        <p:blipFill>
          <a:blip r:embed="rId3"/>
          <a:srcRect/>
          <a:stretch>
            <a:fillRect/>
          </a:stretch>
        </p:blipFill>
        <p:spPr bwMode="auto">
          <a:xfrm>
            <a:off x="7450138" y="228600"/>
            <a:ext cx="1346200" cy="1905000"/>
          </a:xfrm>
          <a:prstGeom prst="rect">
            <a:avLst/>
          </a:prstGeom>
          <a:noFill/>
          <a:ln w="9525">
            <a:noFill/>
            <a:miter lim="800000"/>
            <a:headEnd/>
            <a:tailEnd/>
          </a:ln>
        </p:spPr>
      </p:pic>
      <p:pic>
        <p:nvPicPr>
          <p:cNvPr id="17414" name="Picture 10" descr="AA"/>
          <p:cNvPicPr>
            <a:picLocks noChangeAspect="1" noChangeArrowheads="1"/>
          </p:cNvPicPr>
          <p:nvPr/>
        </p:nvPicPr>
        <p:blipFill>
          <a:blip r:embed="rId4"/>
          <a:srcRect/>
          <a:stretch>
            <a:fillRect/>
          </a:stretch>
        </p:blipFill>
        <p:spPr bwMode="auto">
          <a:xfrm>
            <a:off x="228600" y="228600"/>
            <a:ext cx="1219200" cy="1873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3B8C9DCF-A292-524E-A6E1-70BA844E15A2}" type="slidenum">
              <a:rPr lang="en-US">
                <a:latin typeface="Arial" pitchFamily="-106" charset="0"/>
                <a:ea typeface="ＭＳ Ｐゴシック" pitchFamily="-106" charset="-128"/>
                <a:cs typeface="ＭＳ Ｐゴシック" pitchFamily="-106" charset="-128"/>
              </a:rPr>
              <a:pPr/>
              <a:t>5</a:t>
            </a:fld>
            <a:endParaRPr lang="en-US">
              <a:latin typeface="Arial" pitchFamily="-106" charset="0"/>
              <a:ea typeface="ＭＳ Ｐゴシック" pitchFamily="-106" charset="-128"/>
              <a:cs typeface="ＭＳ Ｐゴシック" pitchFamily="-106" charset="-128"/>
            </a:endParaRPr>
          </a:p>
        </p:txBody>
      </p:sp>
      <p:sp>
        <p:nvSpPr>
          <p:cNvPr id="154628" name="Title 1"/>
          <p:cNvSpPr>
            <a:spLocks noGrp="1"/>
          </p:cNvSpPr>
          <p:nvPr>
            <p:ph type="title" idx="4294967295"/>
          </p:nvPr>
        </p:nvSpPr>
        <p:spPr>
          <a:xfrm>
            <a:off x="0" y="0"/>
            <a:ext cx="9144000" cy="838200"/>
          </a:xfrm>
        </p:spPr>
        <p:txBody>
          <a:bodyPr rtlCol="0">
            <a:normAutofit/>
          </a:bodyPr>
          <a:lstStyle/>
          <a:p>
            <a:pPr eaLnBrk="1" fontAlgn="auto" hangingPunct="1">
              <a:spcAft>
                <a:spcPts val="0"/>
              </a:spcAft>
              <a:defRPr/>
            </a:pPr>
            <a:r>
              <a:rPr lang="en-US" sz="3600" dirty="0">
                <a:latin typeface="+mn-lt"/>
                <a:ea typeface="+mj-ea"/>
                <a:cs typeface="+mj-cs"/>
              </a:rPr>
              <a:t>Community Input</a:t>
            </a:r>
          </a:p>
        </p:txBody>
      </p:sp>
      <p:sp>
        <p:nvSpPr>
          <p:cNvPr id="25604" name="Content Placeholder 2"/>
          <p:cNvSpPr>
            <a:spLocks noGrp="1"/>
          </p:cNvSpPr>
          <p:nvPr>
            <p:ph sz="half" idx="4294967295"/>
          </p:nvPr>
        </p:nvSpPr>
        <p:spPr>
          <a:xfrm>
            <a:off x="101600" y="1150938"/>
            <a:ext cx="9042400" cy="1820862"/>
          </a:xfrm>
        </p:spPr>
        <p:txBody>
          <a:bodyPr/>
          <a:lstStyle/>
          <a:p>
            <a:pPr marL="0" indent="0" defTabSz="457200" eaLnBrk="1" hangingPunct="1">
              <a:buFontTx/>
              <a:buNone/>
              <a:tabLst>
                <a:tab pos="576263" algn="l"/>
                <a:tab pos="693738" algn="l"/>
              </a:tabLst>
            </a:pPr>
            <a:r>
              <a:rPr lang="en-US" sz="2800" dirty="0"/>
              <a:t>An </a:t>
            </a:r>
            <a:r>
              <a:rPr lang="en-US" sz="2800" dirty="0">
                <a:solidFill>
                  <a:srgbClr val="0000FF"/>
                </a:solidFill>
              </a:rPr>
              <a:t>unprecedented</a:t>
            </a:r>
            <a:r>
              <a:rPr lang="en-US" sz="2800" dirty="0"/>
              <a:t> response</a:t>
            </a:r>
          </a:p>
          <a:p>
            <a:pPr marL="454025" lvl="1" indent="-331788" defTabSz="457200" eaLnBrk="1" hangingPunct="1">
              <a:spcBef>
                <a:spcPts val="1200"/>
              </a:spcBef>
              <a:buFont typeface="Times" pitchFamily="-106" charset="0"/>
              <a:buChar char="•"/>
              <a:tabLst>
                <a:tab pos="576263" algn="l"/>
                <a:tab pos="693738" algn="l"/>
              </a:tabLst>
            </a:pPr>
            <a:r>
              <a:rPr lang="en-US" sz="2400" dirty="0"/>
              <a:t>324 Science White Papers  (a unique snapshot of the field)</a:t>
            </a:r>
          </a:p>
          <a:p>
            <a:pPr marL="454025" lvl="1" indent="-331788" defTabSz="457200" eaLnBrk="1" hangingPunct="1">
              <a:spcBef>
                <a:spcPts val="1200"/>
              </a:spcBef>
              <a:buFont typeface="Times" pitchFamily="-106" charset="0"/>
              <a:buChar char="•"/>
              <a:tabLst>
                <a:tab pos="576263" algn="l"/>
                <a:tab pos="693738" algn="l"/>
              </a:tabLst>
            </a:pPr>
            <a:r>
              <a:rPr lang="en-US" sz="2400" dirty="0"/>
              <a:t>69 State Of The Profession Position Papers</a:t>
            </a:r>
          </a:p>
          <a:p>
            <a:pPr marL="454025" lvl="1" indent="-331788" defTabSz="457200" eaLnBrk="1" hangingPunct="1">
              <a:spcBef>
                <a:spcPts val="1200"/>
              </a:spcBef>
              <a:buFont typeface="Times" pitchFamily="-106" charset="0"/>
              <a:buChar char="•"/>
              <a:tabLst>
                <a:tab pos="576263" algn="l"/>
                <a:tab pos="693738" algn="l"/>
              </a:tabLst>
            </a:pPr>
            <a:r>
              <a:rPr lang="en-US" sz="2400" dirty="0"/>
              <a:t>70 White Paper on Technology Development, Theory, Computation, and Laboratory Astrophysics</a:t>
            </a:r>
          </a:p>
          <a:p>
            <a:pPr marL="454025" lvl="1" indent="-331788" defTabSz="457200" eaLnBrk="1" hangingPunct="1">
              <a:spcBef>
                <a:spcPts val="1200"/>
              </a:spcBef>
              <a:buFont typeface="Times" pitchFamily="-106" charset="0"/>
              <a:buChar char="•"/>
              <a:tabLst>
                <a:tab pos="576263" algn="l"/>
                <a:tab pos="693738" algn="l"/>
              </a:tabLst>
            </a:pPr>
            <a:r>
              <a:rPr lang="en-US" sz="2400" dirty="0"/>
              <a:t>108 Community Responses to a Request for Information on Research Activity Proposals  </a:t>
            </a:r>
          </a:p>
          <a:p>
            <a:pPr marL="454025" lvl="1" indent="-331788" defTabSz="457200" eaLnBrk="1" hangingPunct="1">
              <a:spcBef>
                <a:spcPts val="1200"/>
              </a:spcBef>
              <a:buFont typeface="Times" pitchFamily="-106" charset="0"/>
              <a:buChar char="•"/>
              <a:tabLst>
                <a:tab pos="576263" algn="l"/>
                <a:tab pos="693738" algn="l"/>
              </a:tabLst>
            </a:pPr>
            <a:r>
              <a:rPr lang="en-US" sz="2400" dirty="0"/>
              <a:t>Email Inputs to the Committee</a:t>
            </a:r>
          </a:p>
          <a:p>
            <a:pPr marL="454025" lvl="1" indent="-331788" defTabSz="457200" eaLnBrk="1" hangingPunct="1">
              <a:spcBef>
                <a:spcPts val="1200"/>
              </a:spcBef>
              <a:buFont typeface="Times" pitchFamily="-106" charset="0"/>
              <a:buChar char="•"/>
              <a:tabLst>
                <a:tab pos="576263" algn="l"/>
                <a:tab pos="693738" algn="l"/>
              </a:tabLst>
            </a:pPr>
            <a:r>
              <a:rPr lang="en-US" sz="2400" dirty="0"/>
              <a:t>Community-organized Town Halls</a:t>
            </a:r>
          </a:p>
          <a:p>
            <a:pPr marL="454025" lvl="1" indent="-331788" defTabSz="457200" eaLnBrk="1" hangingPunct="1">
              <a:buFont typeface="Times" pitchFamily="-106" charset="0"/>
              <a:buChar char="•"/>
              <a:tabLst>
                <a:tab pos="576263" algn="l"/>
                <a:tab pos="693738" algn="l"/>
              </a:tabLst>
            </a:pPr>
            <a:endParaRPr lang="en-US" sz="900" dirty="0"/>
          </a:p>
        </p:txBody>
      </p:sp>
      <p:grpSp>
        <p:nvGrpSpPr>
          <p:cNvPr id="2" name="Group 8"/>
          <p:cNvGrpSpPr>
            <a:grpSpLocks/>
          </p:cNvGrpSpPr>
          <p:nvPr/>
        </p:nvGrpSpPr>
        <p:grpSpPr bwMode="auto">
          <a:xfrm>
            <a:off x="5334000" y="4267200"/>
            <a:ext cx="3733800" cy="1905000"/>
            <a:chOff x="5410200" y="4555931"/>
            <a:chExt cx="3538662" cy="1692469"/>
          </a:xfrm>
        </p:grpSpPr>
        <p:pic>
          <p:nvPicPr>
            <p:cNvPr id="25606" name="Picture 3" descr="Picture 2.png"/>
            <p:cNvPicPr>
              <a:picLocks noChangeAspect="1"/>
            </p:cNvPicPr>
            <p:nvPr/>
          </p:nvPicPr>
          <p:blipFill>
            <a:blip r:embed="rId3"/>
            <a:srcRect/>
            <a:stretch>
              <a:fillRect/>
            </a:stretch>
          </p:blipFill>
          <p:spPr bwMode="auto">
            <a:xfrm>
              <a:off x="5410200" y="4555931"/>
              <a:ext cx="3538662" cy="1692469"/>
            </a:xfrm>
            <a:prstGeom prst="rect">
              <a:avLst/>
            </a:prstGeom>
            <a:noFill/>
            <a:ln w="9525">
              <a:noFill/>
              <a:miter lim="800000"/>
              <a:headEnd/>
              <a:tailEnd/>
            </a:ln>
          </p:spPr>
        </p:pic>
        <p:pic>
          <p:nvPicPr>
            <p:cNvPr id="25607" name="Picture 5" descr="Picture 1.png"/>
            <p:cNvPicPr>
              <a:picLocks noChangeAspect="1"/>
            </p:cNvPicPr>
            <p:nvPr/>
          </p:nvPicPr>
          <p:blipFill>
            <a:blip r:embed="rId4"/>
            <a:srcRect/>
            <a:stretch>
              <a:fillRect/>
            </a:stretch>
          </p:blipFill>
          <p:spPr bwMode="auto">
            <a:xfrm>
              <a:off x="5410200" y="5791200"/>
              <a:ext cx="457200" cy="422462"/>
            </a:xfrm>
            <a:prstGeom prst="rect">
              <a:avLst/>
            </a:prstGeom>
            <a:noFill/>
            <a:ln w="38100">
              <a:solidFill>
                <a:schemeClr val="tx1"/>
              </a:solidFill>
              <a:round/>
              <a:headEnd/>
              <a:tailEnd/>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2578"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EEE8A3FD-5DD1-604B-9552-A58324128C67}" type="slidenum">
              <a:rPr lang="en-US">
                <a:latin typeface="Arial" pitchFamily="-106" charset="0"/>
                <a:ea typeface="ＭＳ Ｐゴシック" pitchFamily="-106" charset="-128"/>
                <a:cs typeface="ＭＳ Ｐゴシック" pitchFamily="-106" charset="-128"/>
              </a:rPr>
              <a:pPr/>
              <a:t>6</a:t>
            </a:fld>
            <a:endParaRPr lang="en-US">
              <a:latin typeface="Arial" pitchFamily="-106" charset="0"/>
              <a:ea typeface="ＭＳ Ｐゴシック" pitchFamily="-106" charset="-128"/>
              <a:cs typeface="ＭＳ Ｐゴシック" pitchFamily="-106" charset="-128"/>
            </a:endParaRPr>
          </a:p>
        </p:txBody>
      </p:sp>
      <p:pic>
        <p:nvPicPr>
          <p:cNvPr id="152579" name="Picture 5" descr="Picture 3.png"/>
          <p:cNvPicPr>
            <a:picLocks noChangeAspect="1"/>
          </p:cNvPicPr>
          <p:nvPr/>
        </p:nvPicPr>
        <p:blipFill>
          <a:blip r:embed="rId3"/>
          <a:srcRect/>
          <a:stretch>
            <a:fillRect/>
          </a:stretch>
        </p:blipFill>
        <p:spPr bwMode="auto">
          <a:xfrm>
            <a:off x="1600200" y="119063"/>
            <a:ext cx="6019800" cy="6205537"/>
          </a:xfrm>
          <a:prstGeom prst="rect">
            <a:avLst/>
          </a:prstGeom>
          <a:noFill/>
          <a:ln w="9525">
            <a:noFill/>
            <a:miter lim="800000"/>
            <a:headEnd/>
            <a:tailEnd/>
          </a:ln>
        </p:spPr>
      </p:pic>
      <p:sp>
        <p:nvSpPr>
          <p:cNvPr id="152580" name="TextBox 7"/>
          <p:cNvSpPr txBox="1">
            <a:spLocks noChangeArrowheads="1"/>
          </p:cNvSpPr>
          <p:nvPr/>
        </p:nvSpPr>
        <p:spPr bwMode="auto">
          <a:xfrm>
            <a:off x="152400" y="152400"/>
            <a:ext cx="1219200" cy="461963"/>
          </a:xfrm>
          <a:prstGeom prst="rect">
            <a:avLst/>
          </a:prstGeom>
          <a:noFill/>
          <a:ln w="9525">
            <a:noFill/>
            <a:miter lim="800000"/>
            <a:headEnd/>
            <a:tailEnd/>
          </a:ln>
        </p:spPr>
        <p:txBody>
          <a:bodyPr>
            <a:prstTxWarp prst="textNoShape">
              <a:avLst/>
            </a:prstTxWarp>
            <a:spAutoFit/>
          </a:bodyPr>
          <a:lstStyle/>
          <a:p>
            <a:r>
              <a:rPr lang="en-US"/>
              <a:t>p. 1/2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4626"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A7E487F8-6EA0-F14B-BEC5-F73D783F38D5}" type="slidenum">
              <a:rPr lang="en-US">
                <a:latin typeface="Arial" pitchFamily="-106" charset="0"/>
                <a:ea typeface="ＭＳ Ｐゴシック" pitchFamily="-106" charset="-128"/>
                <a:cs typeface="ＭＳ Ｐゴシック" pitchFamily="-106" charset="-128"/>
              </a:rPr>
              <a:pPr/>
              <a:t>7</a:t>
            </a:fld>
            <a:endParaRPr lang="en-US">
              <a:latin typeface="Arial" pitchFamily="-106" charset="0"/>
              <a:ea typeface="ＭＳ Ｐゴシック" pitchFamily="-106" charset="-128"/>
              <a:cs typeface="ＭＳ Ｐゴシック" pitchFamily="-106" charset="-128"/>
            </a:endParaRPr>
          </a:p>
        </p:txBody>
      </p:sp>
      <p:pic>
        <p:nvPicPr>
          <p:cNvPr id="154627" name="Picture 4" descr="Picture 4.png"/>
          <p:cNvPicPr>
            <a:picLocks noChangeAspect="1"/>
          </p:cNvPicPr>
          <p:nvPr/>
        </p:nvPicPr>
        <p:blipFill>
          <a:blip r:embed="rId3"/>
          <a:srcRect/>
          <a:stretch>
            <a:fillRect/>
          </a:stretch>
        </p:blipFill>
        <p:spPr bwMode="auto">
          <a:xfrm>
            <a:off x="1290638" y="1524000"/>
            <a:ext cx="6557962" cy="4362450"/>
          </a:xfrm>
          <a:prstGeom prst="rect">
            <a:avLst/>
          </a:prstGeom>
          <a:noFill/>
          <a:ln w="9525">
            <a:noFill/>
            <a:miter lim="800000"/>
            <a:headEnd/>
            <a:tailEnd/>
          </a:ln>
        </p:spPr>
      </p:pic>
      <p:pic>
        <p:nvPicPr>
          <p:cNvPr id="154628" name="Picture 5" descr="Picture 3.png"/>
          <p:cNvPicPr>
            <a:picLocks noChangeAspect="1"/>
          </p:cNvPicPr>
          <p:nvPr/>
        </p:nvPicPr>
        <p:blipFill>
          <a:blip r:embed="rId4"/>
          <a:srcRect/>
          <a:stretch>
            <a:fillRect/>
          </a:stretch>
        </p:blipFill>
        <p:spPr bwMode="auto">
          <a:xfrm>
            <a:off x="1295400" y="990600"/>
            <a:ext cx="6629400" cy="523875"/>
          </a:xfrm>
          <a:prstGeom prst="rect">
            <a:avLst/>
          </a:prstGeom>
          <a:noFill/>
          <a:ln w="9525">
            <a:noFill/>
            <a:miter lim="800000"/>
            <a:headEnd/>
            <a:tailEnd/>
          </a:ln>
        </p:spPr>
      </p:pic>
      <p:sp>
        <p:nvSpPr>
          <p:cNvPr id="154629" name="TextBox 6"/>
          <p:cNvSpPr txBox="1">
            <a:spLocks noChangeArrowheads="1"/>
          </p:cNvSpPr>
          <p:nvPr/>
        </p:nvSpPr>
        <p:spPr bwMode="auto">
          <a:xfrm>
            <a:off x="152400" y="152400"/>
            <a:ext cx="1219200" cy="461963"/>
          </a:xfrm>
          <a:prstGeom prst="rect">
            <a:avLst/>
          </a:prstGeom>
          <a:noFill/>
          <a:ln w="9525">
            <a:noFill/>
            <a:miter lim="800000"/>
            <a:headEnd/>
            <a:tailEnd/>
          </a:ln>
        </p:spPr>
        <p:txBody>
          <a:bodyPr>
            <a:prstTxWarp prst="textNoShape">
              <a:avLst/>
            </a:prstTxWarp>
            <a:spAutoFit/>
          </a:bodyPr>
          <a:lstStyle/>
          <a:p>
            <a:r>
              <a:rPr lang="en-US"/>
              <a:t>p. 2/2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6781800" cy="1143000"/>
          </a:xfrm>
        </p:spPr>
        <p:txBody>
          <a:bodyPr/>
          <a:lstStyle/>
          <a:p>
            <a:r>
              <a:rPr lang="en-US" sz="4000" dirty="0" smtClean="0"/>
              <a:t>GSMT Highlighted Science</a:t>
            </a:r>
            <a:endParaRPr lang="en-US" sz="4000" dirty="0"/>
          </a:p>
        </p:txBody>
      </p:sp>
      <p:sp>
        <p:nvSpPr>
          <p:cNvPr id="3" name="Content Placeholder 2"/>
          <p:cNvSpPr>
            <a:spLocks noGrp="1"/>
          </p:cNvSpPr>
          <p:nvPr>
            <p:ph idx="1"/>
          </p:nvPr>
        </p:nvSpPr>
        <p:spPr>
          <a:xfrm>
            <a:off x="0" y="2514600"/>
            <a:ext cx="9144000" cy="4114800"/>
          </a:xfrm>
        </p:spPr>
        <p:txBody>
          <a:bodyPr/>
          <a:lstStyle/>
          <a:p>
            <a:r>
              <a:rPr lang="en-US" dirty="0" smtClean="0"/>
              <a:t>First (oldest) stars, galaxies, elements</a:t>
            </a:r>
          </a:p>
          <a:p>
            <a:r>
              <a:rPr lang="en-US" dirty="0" smtClean="0"/>
              <a:t>Evolution of black holes</a:t>
            </a:r>
          </a:p>
          <a:p>
            <a:r>
              <a:rPr lang="en-US" dirty="0" err="1" smtClean="0"/>
              <a:t>Exoplanets</a:t>
            </a:r>
            <a:r>
              <a:rPr lang="en-US" dirty="0" smtClean="0"/>
              <a:t> and disks</a:t>
            </a:r>
          </a:p>
          <a:p>
            <a:r>
              <a:rPr lang="en-US" dirty="0" smtClean="0"/>
              <a:t>Dark </a:t>
            </a:r>
            <a:r>
              <a:rPr lang="en-US" dirty="0" err="1" smtClean="0"/>
              <a:t>vs</a:t>
            </a:r>
            <a:r>
              <a:rPr lang="en-US" dirty="0" smtClean="0"/>
              <a:t> luminous matter</a:t>
            </a:r>
          </a:p>
          <a:p>
            <a:r>
              <a:rPr lang="en-US" dirty="0" smtClean="0"/>
              <a:t>Gas flow in galaxies</a:t>
            </a:r>
          </a:p>
          <a:p>
            <a:r>
              <a:rPr lang="en-US" dirty="0" smtClean="0"/>
              <a:t>Distant supernovae and progenitors</a:t>
            </a:r>
          </a:p>
          <a:p>
            <a:r>
              <a:rPr lang="en-US" dirty="0" smtClean="0"/>
              <a:t>…</a:t>
            </a:r>
          </a:p>
        </p:txBody>
      </p:sp>
      <p:sp>
        <p:nvSpPr>
          <p:cNvPr id="6" name="Slide Number Placeholder 5"/>
          <p:cNvSpPr>
            <a:spLocks noGrp="1"/>
          </p:cNvSpPr>
          <p:nvPr>
            <p:ph type="sldNum" sz="quarter" idx="12"/>
          </p:nvPr>
        </p:nvSpPr>
        <p:spPr/>
        <p:txBody>
          <a:bodyPr/>
          <a:lstStyle/>
          <a:p>
            <a:fld id="{2EAD04CD-93D4-D147-8F3A-980B0737F5BC}" type="slidenum">
              <a:rPr lang="en-US" smtClean="0"/>
              <a:pPr/>
              <a:t>8</a:t>
            </a:fld>
            <a:endParaRPr lang="en-US"/>
          </a:p>
        </p:txBody>
      </p:sp>
      <p:pic>
        <p:nvPicPr>
          <p:cNvPr id="7" name="Picture 6"/>
          <p:cNvPicPr>
            <a:picLocks noChangeAspect="1"/>
          </p:cNvPicPr>
          <p:nvPr/>
        </p:nvPicPr>
        <p:blipFill>
          <a:blip r:embed="rId3"/>
          <a:stretch>
            <a:fillRect/>
          </a:stretch>
        </p:blipFill>
        <p:spPr>
          <a:xfrm>
            <a:off x="6629400" y="0"/>
            <a:ext cx="2514600" cy="142165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bwMode="auto">
          <a:xfrm>
            <a:off x="7239000" y="6553200"/>
            <a:ext cx="1905000" cy="228600"/>
          </a:xfrm>
          <a:noFill/>
          <a:ln>
            <a:miter lim="800000"/>
            <a:headEnd/>
            <a:tailEnd/>
          </a:ln>
        </p:spPr>
        <p:txBody>
          <a:bodyPr/>
          <a:lstStyle/>
          <a:p>
            <a:fld id="{8BD29A37-1665-3D4F-9B57-3F4C97AF8057}" type="slidenum">
              <a:rPr lang="en-US">
                <a:latin typeface="Arial" pitchFamily="-106" charset="0"/>
                <a:ea typeface="ＭＳ Ｐゴシック" pitchFamily="-106" charset="-128"/>
                <a:cs typeface="ＭＳ Ｐゴシック" pitchFamily="-106" charset="-128"/>
              </a:rPr>
              <a:pPr/>
              <a:t>9</a:t>
            </a:fld>
            <a:endParaRPr lang="en-US">
              <a:latin typeface="Arial" pitchFamily="-106" charset="0"/>
              <a:ea typeface="ＭＳ Ｐゴシック" pitchFamily="-106" charset="-128"/>
              <a:cs typeface="ＭＳ Ｐゴシック" pitchFamily="-106" charset="-128"/>
            </a:endParaRPr>
          </a:p>
        </p:txBody>
      </p:sp>
      <p:sp>
        <p:nvSpPr>
          <p:cNvPr id="48131" name="Title 1"/>
          <p:cNvSpPr>
            <a:spLocks noGrp="1"/>
          </p:cNvSpPr>
          <p:nvPr>
            <p:ph type="title" idx="4294967295"/>
          </p:nvPr>
        </p:nvSpPr>
        <p:spPr>
          <a:xfrm>
            <a:off x="152400" y="549275"/>
            <a:ext cx="4724400" cy="1471613"/>
          </a:xfrm>
        </p:spPr>
        <p:txBody>
          <a:bodyPr/>
          <a:lstStyle/>
          <a:p>
            <a:pPr eaLnBrk="1" hangingPunct="1"/>
            <a:r>
              <a:rPr lang="en-US" sz="3200" dirty="0"/>
              <a:t>Cosmic Dawn</a:t>
            </a:r>
            <a:r>
              <a:rPr lang="en-US" sz="3600" dirty="0"/>
              <a:t/>
            </a:r>
            <a:br>
              <a:rPr lang="en-US" sz="3600" dirty="0"/>
            </a:br>
            <a:r>
              <a:rPr lang="en-US" sz="1900" dirty="0">
                <a:solidFill>
                  <a:srgbClr val="0000FF"/>
                </a:solidFill>
              </a:rPr>
              <a:t>Searching for the first stars, galaxies, and black holes</a:t>
            </a:r>
            <a:r>
              <a:rPr lang="en-US" sz="1900" dirty="0"/>
              <a:t/>
            </a:r>
            <a:br>
              <a:rPr lang="en-US" sz="1900" dirty="0"/>
            </a:br>
            <a:endParaRPr lang="en-US" sz="1900" dirty="0"/>
          </a:p>
        </p:txBody>
      </p:sp>
      <p:sp>
        <p:nvSpPr>
          <p:cNvPr id="48132" name="Content Placeholder 2"/>
          <p:cNvSpPr>
            <a:spLocks noGrp="1"/>
          </p:cNvSpPr>
          <p:nvPr>
            <p:ph idx="4294967295"/>
          </p:nvPr>
        </p:nvSpPr>
        <p:spPr>
          <a:xfrm>
            <a:off x="250825" y="2717800"/>
            <a:ext cx="8283575" cy="3683000"/>
          </a:xfrm>
        </p:spPr>
        <p:txBody>
          <a:bodyPr/>
          <a:lstStyle/>
          <a:p>
            <a:pPr eaLnBrk="1" hangingPunct="1">
              <a:lnSpc>
                <a:spcPct val="80000"/>
              </a:lnSpc>
              <a:spcBef>
                <a:spcPts val="1200"/>
              </a:spcBef>
            </a:pPr>
            <a:r>
              <a:rPr lang="en-US" sz="2000"/>
              <a:t>We have learned much about the history of the universe, from the Big Bang to today</a:t>
            </a:r>
          </a:p>
          <a:p>
            <a:pPr eaLnBrk="1" hangingPunct="1">
              <a:lnSpc>
                <a:spcPct val="80000"/>
              </a:lnSpc>
              <a:spcBef>
                <a:spcPts val="1200"/>
              </a:spcBef>
            </a:pPr>
            <a:r>
              <a:rPr lang="en-US" sz="2000"/>
              <a:t>A great mystery now confronts us: when and how the first galaxies formed and the earliest stars started to shine - our cosmic dawn</a:t>
            </a:r>
          </a:p>
          <a:p>
            <a:pPr eaLnBrk="1" hangingPunct="1">
              <a:lnSpc>
                <a:spcPct val="80000"/>
              </a:lnSpc>
              <a:spcBef>
                <a:spcPts val="1200"/>
              </a:spcBef>
            </a:pPr>
            <a:r>
              <a:rPr lang="en-US" sz="2000"/>
              <a:t>JWST, ALMA and radio telescopes already under construction will help point the way</a:t>
            </a:r>
          </a:p>
          <a:p>
            <a:pPr eaLnBrk="1" hangingPunct="1">
              <a:lnSpc>
                <a:spcPct val="80000"/>
              </a:lnSpc>
              <a:spcBef>
                <a:spcPts val="1200"/>
              </a:spcBef>
            </a:pPr>
            <a:r>
              <a:rPr lang="en-US" sz="2000"/>
              <a:t>Approaches:</a:t>
            </a:r>
          </a:p>
          <a:p>
            <a:pPr lvl="1" eaLnBrk="1" hangingPunct="1">
              <a:lnSpc>
                <a:spcPct val="80000"/>
              </a:lnSpc>
              <a:spcBef>
                <a:spcPts val="1200"/>
              </a:spcBef>
            </a:pPr>
            <a:r>
              <a:rPr lang="en-US" sz="1800"/>
              <a:t>Locating “reionization” – finding the epoch ~0.5 billion years, when light from the first stars split interstellar hydrogen atoms into protons and electrons</a:t>
            </a:r>
          </a:p>
          <a:p>
            <a:pPr lvl="1" eaLnBrk="1" hangingPunct="1">
              <a:lnSpc>
                <a:spcPct val="80000"/>
              </a:lnSpc>
              <a:spcBef>
                <a:spcPts val="1200"/>
              </a:spcBef>
            </a:pPr>
            <a:r>
              <a:rPr lang="en-US" sz="1800"/>
              <a:t>“Cosmic paleontology” – finding the rare stars with the lowest concentrations of heavy elements</a:t>
            </a:r>
          </a:p>
          <a:p>
            <a:pPr eaLnBrk="1" hangingPunct="1">
              <a:lnSpc>
                <a:spcPct val="80000"/>
              </a:lnSpc>
              <a:buFontTx/>
              <a:buNone/>
            </a:pPr>
            <a:endParaRPr lang="en-US" sz="2000"/>
          </a:p>
          <a:p>
            <a:pPr eaLnBrk="1" hangingPunct="1">
              <a:lnSpc>
                <a:spcPct val="80000"/>
              </a:lnSpc>
            </a:pPr>
            <a:endParaRPr lang="en-US" sz="2000"/>
          </a:p>
          <a:p>
            <a:pPr eaLnBrk="1" hangingPunct="1">
              <a:lnSpc>
                <a:spcPct val="80000"/>
              </a:lnSpc>
            </a:pPr>
            <a:endParaRPr lang="en-US" sz="2000"/>
          </a:p>
        </p:txBody>
      </p:sp>
      <p:pic>
        <p:nvPicPr>
          <p:cNvPr id="48133" name="Picture 3"/>
          <p:cNvPicPr>
            <a:picLocks noChangeAspect="1"/>
          </p:cNvPicPr>
          <p:nvPr/>
        </p:nvPicPr>
        <p:blipFill>
          <a:blip r:embed="rId3"/>
          <a:srcRect/>
          <a:stretch>
            <a:fillRect/>
          </a:stretch>
        </p:blipFill>
        <p:spPr bwMode="auto">
          <a:xfrm>
            <a:off x="5364163" y="101600"/>
            <a:ext cx="3395662" cy="2447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8958</TotalTime>
  <Words>2076</Words>
  <Application>Microsoft Macintosh PowerPoint</Application>
  <PresentationFormat>On-screen Show (4:3)</PresentationFormat>
  <Paragraphs>290</Paragraphs>
  <Slides>28</Slides>
  <Notes>26</Notes>
  <HiddenSlides>0</HiddenSlides>
  <MMClips>0</MMClips>
  <ScaleCrop>false</ScaleCrop>
  <HeadingPairs>
    <vt:vector size="4" baseType="variant">
      <vt:variant>
        <vt:lpstr>Design Template</vt:lpstr>
      </vt:variant>
      <vt:variant>
        <vt:i4>1</vt:i4>
      </vt:variant>
      <vt:variant>
        <vt:lpstr>Slide Titles</vt:lpstr>
      </vt:variant>
      <vt:variant>
        <vt:i4>28</vt:i4>
      </vt:variant>
    </vt:vector>
  </HeadingPairs>
  <TitlesOfParts>
    <vt:vector size="29" baseType="lpstr">
      <vt:lpstr>Blank Presentation</vt:lpstr>
      <vt:lpstr>Feeding the Giants (with data and funding)</vt:lpstr>
      <vt:lpstr>Federal Funding in US</vt:lpstr>
      <vt:lpstr>NSF</vt:lpstr>
      <vt:lpstr>U.S. Decadal Surveys</vt:lpstr>
      <vt:lpstr>Community Input</vt:lpstr>
      <vt:lpstr>Slide 6</vt:lpstr>
      <vt:lpstr>Slide 7</vt:lpstr>
      <vt:lpstr>GSMT Highlighted Science</vt:lpstr>
      <vt:lpstr>Cosmic Dawn Searching for the first stars, galaxies, and black holes </vt:lpstr>
      <vt:lpstr>New Worlds Seeking nearby, habitable planets</vt:lpstr>
      <vt:lpstr>Physics of the Universe Understanding Scientific Principles</vt:lpstr>
      <vt:lpstr>Cost, Risk, and Technical Evaluation</vt:lpstr>
      <vt:lpstr>Optimizing the  Recommended Program</vt:lpstr>
      <vt:lpstr>LSST- Science</vt:lpstr>
      <vt:lpstr>LSST – Program Details</vt:lpstr>
      <vt:lpstr>Mid-Scale Innovations Program – Overview</vt:lpstr>
      <vt:lpstr>GSMT - Overview</vt:lpstr>
      <vt:lpstr>GSMT - Details</vt:lpstr>
      <vt:lpstr>GSMT - Details</vt:lpstr>
      <vt:lpstr>CCAT </vt:lpstr>
      <vt:lpstr>The Past 50 years in Astronomy</vt:lpstr>
      <vt:lpstr>Globalization</vt:lpstr>
      <vt:lpstr>Improving Observatory Science? </vt:lpstr>
      <vt:lpstr>International Collaboration</vt:lpstr>
      <vt:lpstr>International Matters</vt:lpstr>
      <vt:lpstr>International Matters</vt:lpstr>
      <vt:lpstr>Broad Access to Big, Expensive teLescopes?</vt:lpstr>
      <vt:lpstr>Summary</vt:lpstr>
    </vt:vector>
  </TitlesOfParts>
  <Manager/>
  <Company>Roger Blandford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Plasma Astrophysics </dc:title>
  <dc:subject/>
  <dc:creator>Roger Blandford</dc:creator>
  <cp:keywords/>
  <dc:description/>
  <cp:lastModifiedBy>Roger  Blandford</cp:lastModifiedBy>
  <cp:revision>148</cp:revision>
  <dcterms:created xsi:type="dcterms:W3CDTF">2011-08-31T09:41:47Z</dcterms:created>
  <dcterms:modified xsi:type="dcterms:W3CDTF">2011-08-31T10:05:59Z</dcterms:modified>
  <cp:category/>
</cp:coreProperties>
</file>