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63" r:id="rId5"/>
    <p:sldId id="264" r:id="rId6"/>
    <p:sldId id="260" r:id="rId7"/>
    <p:sldId id="261" r:id="rId8"/>
    <p:sldId id="267" r:id="rId9"/>
    <p:sldId id="268" r:id="rId10"/>
    <p:sldId id="265" r:id="rId11"/>
    <p:sldId id="272" r:id="rId12"/>
    <p:sldId id="266" r:id="rId13"/>
    <p:sldId id="269" r:id="rId14"/>
    <p:sldId id="271" r:id="rId15"/>
    <p:sldId id="262" r:id="rId16"/>
    <p:sldId id="273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801F"/>
    <a:srgbClr val="0016BC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571" autoAdjust="0"/>
  </p:normalViewPr>
  <p:slideViewPr>
    <p:cSldViewPr>
      <p:cViewPr varScale="1">
        <p:scale>
          <a:sx n="88" d="100"/>
          <a:sy n="88" d="100"/>
        </p:scale>
        <p:origin x="-13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94" y="-108"/>
      </p:cViewPr>
      <p:guideLst>
        <p:guide orient="horz" pos="2880"/>
        <p:guide pos="2160"/>
      </p:guideLst>
    </p:cSldViewPr>
  </p:notesViewPr>
  <p:gridSpacing cx="46816963" cy="468169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32A4F-7DDB-4C11-9785-6FEF19CC3804}" type="datetimeFigureOut">
              <a:rPr lang="en-US" smtClean="0"/>
              <a:pPr/>
              <a:t>10/14/2009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68B7F6-F805-4FDE-AE98-7CD074B63B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F7871F-3762-410C-B6B4-55E02CDC387E}" type="datetimeFigureOut">
              <a:rPr lang="en-US" smtClean="0"/>
              <a:pPr/>
              <a:t>10/14/2009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D0A1D1-C867-4643-8AB9-B2ACEDC34F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0A1D1-C867-4643-8AB9-B2ACEDC34FD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15,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Scientific Detector Workshop, Garching, Germany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DEBB-304E-4BB5-BC30-F7EA42CAF42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Markury_Log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6315" y="6299922"/>
            <a:ext cx="1519253" cy="431480"/>
          </a:xfrm>
          <a:prstGeom prst="rect">
            <a:avLst/>
          </a:prstGeom>
        </p:spPr>
      </p:pic>
      <p:pic>
        <p:nvPicPr>
          <p:cNvPr id="8" name="Picture 6" descr="Meatball_(HQ_ppt)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55040" y="6007128"/>
            <a:ext cx="888960" cy="766626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15,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Scientific Detector Workshop, Garching, Germany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DEBB-304E-4BB5-BC30-F7EA42CAF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15,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Scientific Detector Workshop, Garching, Germany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DEBB-304E-4BB5-BC30-F7EA42CAF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618" y="160302"/>
            <a:ext cx="8229600" cy="782646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618" y="1449366"/>
            <a:ext cx="8229600" cy="4525963"/>
          </a:xfrm>
        </p:spPr>
        <p:txBody>
          <a:bodyPr/>
          <a:lstStyle>
            <a:lvl1pPr>
              <a:defRPr sz="2400" b="1"/>
            </a:lvl1pPr>
            <a:lvl2pPr>
              <a:defRPr sz="2000" b="1"/>
            </a:lvl2pPr>
            <a:lvl3pPr>
              <a:defRPr sz="1800" b="1"/>
            </a:lvl3pPr>
            <a:lvl4pPr>
              <a:defRPr sz="1600" b="1"/>
            </a:lvl4pPr>
            <a:lvl5pPr>
              <a:defRPr sz="1400" b="1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54252" y="6329394"/>
            <a:ext cx="1196988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Oct 15,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05202" y="6329394"/>
            <a:ext cx="3637002" cy="365125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Scientific Detector Workshop, ESO </a:t>
            </a:r>
            <a:r>
              <a:rPr lang="en-US" dirty="0" err="1" smtClean="0"/>
              <a:t>Garching</a:t>
            </a:r>
            <a:r>
              <a:rPr lang="en-US" dirty="0" smtClean="0"/>
              <a:t>, Germany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18432" y="6329394"/>
            <a:ext cx="522270" cy="365125"/>
          </a:xfrm>
        </p:spPr>
        <p:txBody>
          <a:bodyPr/>
          <a:lstStyle>
            <a:lvl1pPr algn="ctr">
              <a:defRPr/>
            </a:lvl1pPr>
          </a:lstStyle>
          <a:p>
            <a:fld id="{D291DEBB-304E-4BB5-BC30-F7EA42CAF42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6" descr="Meatball_(HQ_ppt)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55040" y="6007128"/>
            <a:ext cx="888960" cy="766626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0" y="1003842"/>
            <a:ext cx="9144000" cy="45719"/>
          </a:xfrm>
          <a:prstGeom prst="rect">
            <a:avLst/>
          </a:prstGeom>
          <a:solidFill>
            <a:srgbClr val="EFA4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1049562"/>
            <a:ext cx="9144000" cy="169614"/>
          </a:xfrm>
          <a:prstGeom prst="rect">
            <a:avLst/>
          </a:prstGeom>
          <a:gradFill flip="none" rotWithShape="1">
            <a:gsLst>
              <a:gs pos="0">
                <a:srgbClr val="B84700"/>
              </a:gs>
              <a:gs pos="99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Markury_Logo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06315" y="6299925"/>
            <a:ext cx="1519253" cy="431478"/>
          </a:xfrm>
          <a:prstGeom prst="rect">
            <a:avLst/>
          </a:prstGeom>
        </p:spPr>
      </p:pic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15,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Scientific Detector Workshop, Garching, Germany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DEBB-304E-4BB5-BC30-F7EA42CAF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15,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Scientific Detector Workshop, Garching, Germany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DEBB-304E-4BB5-BC30-F7EA42CAF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15, 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Scientific Detector Workshop, Garching, Germany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DEBB-304E-4BB5-BC30-F7EA42CAF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15, 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Scientific Detector Workshop, Garching, Germany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DEBB-304E-4BB5-BC30-F7EA42CAF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15, 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Scientific Detector Workshop, Garching, Germany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DEBB-304E-4BB5-BC30-F7EA42CAF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15,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Scientific Detector Workshop, Garching, Germany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DEBB-304E-4BB5-BC30-F7EA42CAF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15,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Scientific Detector Workshop, Garching, Germany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DEBB-304E-4BB5-BC30-F7EA42CAF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Oct 15,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Scientific Detector Workshop, Garching, Germany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1DEBB-304E-4BB5-BC30-F7EA42CAF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amond/>
  </p:transition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acsHD30-first-movie.mov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ACS-R_Logo_v11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2408214" y="1909746"/>
            <a:ext cx="4419648" cy="2878517"/>
          </a:xfrm>
          <a:prstGeom prst="rect">
            <a:avLst/>
          </a:prstGeom>
          <a:noFill/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4618" y="436530"/>
            <a:ext cx="8286840" cy="1470025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cs typeface="Arial" pitchFamily="34" charset="0"/>
              </a:rPr>
              <a:t>Architecture and Operations Concept for the Advanced Camera for Surveys Repair </a:t>
            </a:r>
            <a:endParaRPr lang="en-US" sz="3600" b="1" dirty="0"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95378" y="4856178"/>
            <a:ext cx="6400800" cy="133510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  <a:latin typeface="+mj-lt"/>
              </a:rPr>
              <a:t>Markus Loose</a:t>
            </a:r>
          </a:p>
          <a:p>
            <a:r>
              <a:rPr lang="en-US" sz="2000" b="1" dirty="0" smtClean="0">
                <a:solidFill>
                  <a:schemeClr val="tx1"/>
                </a:solidFill>
                <a:latin typeface="+mj-lt"/>
              </a:rPr>
              <a:t>(On behalf of the ACS Repair Team)</a:t>
            </a:r>
          </a:p>
          <a:p>
            <a:r>
              <a:rPr lang="en-US" sz="2400" b="1" dirty="0" smtClean="0">
                <a:solidFill>
                  <a:schemeClr val="tx1"/>
                </a:solidFill>
                <a:latin typeface="+mj-lt"/>
              </a:rPr>
              <a:t>SDW at ESO/</a:t>
            </a:r>
            <a:r>
              <a:rPr lang="en-US" sz="2400" b="1" dirty="0" err="1" smtClean="0">
                <a:solidFill>
                  <a:schemeClr val="tx1"/>
                </a:solidFill>
                <a:latin typeface="+mj-lt"/>
              </a:rPr>
              <a:t>Garching</a:t>
            </a:r>
            <a:r>
              <a:rPr lang="en-US" sz="2400" b="1" dirty="0" smtClean="0">
                <a:solidFill>
                  <a:schemeClr val="tx1"/>
                </a:solidFill>
                <a:latin typeface="+mj-lt"/>
              </a:rPr>
              <a:t>, October 15, 2009</a:t>
            </a:r>
            <a:endParaRPr lang="en-US" sz="2400" b="1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466" y="160302"/>
            <a:ext cx="8563068" cy="782646"/>
          </a:xfrm>
        </p:spPr>
        <p:txBody>
          <a:bodyPr>
            <a:noAutofit/>
          </a:bodyPr>
          <a:lstStyle/>
          <a:p>
            <a:r>
              <a:rPr lang="en-US" sz="3200" dirty="0" smtClean="0"/>
              <a:t>Noise Reduction by Using Multiple ADC Channels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15,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Scientific Detector Workshop, Garching, Germany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DEBB-304E-4BB5-BC30-F7EA42CAF420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1" name="Picture 22" descr="Noise_Gain8_64rows kTC removed fixedscale_8ADC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5295900"/>
            <a:ext cx="7569240" cy="981075"/>
          </a:xfrm>
          <a:prstGeom prst="rect">
            <a:avLst/>
          </a:prstGeom>
          <a:noFill/>
        </p:spPr>
      </p:pic>
      <p:pic>
        <p:nvPicPr>
          <p:cNvPr id="22" name="Picture 18" descr="Noise_Gain8_64rows kTC removed fixedsca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236663"/>
            <a:ext cx="7569240" cy="981075"/>
          </a:xfrm>
          <a:prstGeom prst="rect">
            <a:avLst/>
          </a:prstGeom>
          <a:noFill/>
        </p:spPr>
      </p:pic>
      <p:pic>
        <p:nvPicPr>
          <p:cNvPr id="23" name="Picture 19" descr="Noise_Gain8_64rows kTC removed fixedscale_2ADC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2249488"/>
            <a:ext cx="7569240" cy="981075"/>
          </a:xfrm>
          <a:prstGeom prst="rect">
            <a:avLst/>
          </a:prstGeom>
          <a:noFill/>
        </p:spPr>
      </p:pic>
      <p:pic>
        <p:nvPicPr>
          <p:cNvPr id="24" name="Picture 20" descr="Noise_Gain8_64rows kTC removed fixedscale_4ADC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3265488"/>
            <a:ext cx="7569240" cy="981075"/>
          </a:xfrm>
          <a:prstGeom prst="rect">
            <a:avLst/>
          </a:prstGeom>
          <a:noFill/>
        </p:spPr>
      </p:pic>
      <p:pic>
        <p:nvPicPr>
          <p:cNvPr id="25" name="Picture 21" descr="Noise_Gain8_64rows kTC removed fixedscale_6ADC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" y="4276725"/>
            <a:ext cx="7569240" cy="981075"/>
          </a:xfrm>
          <a:prstGeom prst="rect">
            <a:avLst/>
          </a:prstGeom>
          <a:noFill/>
        </p:spPr>
      </p:pic>
      <p:sp>
        <p:nvSpPr>
          <p:cNvPr id="26" name="Text Box 27"/>
          <p:cNvSpPr txBox="1">
            <a:spLocks noChangeArrowheads="1"/>
          </p:cNvSpPr>
          <p:nvPr/>
        </p:nvSpPr>
        <p:spPr bwMode="auto">
          <a:xfrm>
            <a:off x="762000" y="1905000"/>
            <a:ext cx="609600" cy="28315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8288" tIns="18288" rIns="18288" bIns="18288">
            <a:spAutoFit/>
          </a:bodyPr>
          <a:lstStyle/>
          <a:p>
            <a:r>
              <a:rPr lang="en-US" sz="1600" b="1" dirty="0"/>
              <a:t>1 ADC      </a:t>
            </a:r>
          </a:p>
        </p:txBody>
      </p:sp>
      <p:sp>
        <p:nvSpPr>
          <p:cNvPr id="27" name="Text Box 28"/>
          <p:cNvSpPr txBox="1">
            <a:spLocks noChangeArrowheads="1"/>
          </p:cNvSpPr>
          <p:nvPr/>
        </p:nvSpPr>
        <p:spPr bwMode="auto">
          <a:xfrm>
            <a:off x="762000" y="2895600"/>
            <a:ext cx="633378" cy="28315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18288" tIns="18288" rIns="18288" bIns="18288">
            <a:spAutoFit/>
          </a:bodyPr>
          <a:lstStyle/>
          <a:p>
            <a:r>
              <a:rPr lang="en-US" sz="1600" b="1" dirty="0"/>
              <a:t>2 ADCs      </a:t>
            </a:r>
          </a:p>
        </p:txBody>
      </p:sp>
      <p:sp>
        <p:nvSpPr>
          <p:cNvPr id="28" name="Text Box 29"/>
          <p:cNvSpPr txBox="1">
            <a:spLocks noChangeArrowheads="1"/>
          </p:cNvSpPr>
          <p:nvPr/>
        </p:nvSpPr>
        <p:spPr bwMode="auto">
          <a:xfrm>
            <a:off x="762000" y="3917950"/>
            <a:ext cx="679416" cy="28315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18288" tIns="18288" rIns="18288" bIns="18288">
            <a:spAutoFit/>
          </a:bodyPr>
          <a:lstStyle/>
          <a:p>
            <a:r>
              <a:rPr lang="en-US" sz="1600" b="1" dirty="0"/>
              <a:t>4 ADCs      </a:t>
            </a:r>
          </a:p>
        </p:txBody>
      </p:sp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762000" y="4921250"/>
            <a:ext cx="679416" cy="28315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18288" tIns="18288" rIns="18288" bIns="18288">
            <a:spAutoFit/>
          </a:bodyPr>
          <a:lstStyle/>
          <a:p>
            <a:r>
              <a:rPr lang="en-US" sz="1600" b="1" dirty="0"/>
              <a:t>6 ADCs      </a:t>
            </a:r>
          </a:p>
        </p:txBody>
      </p:sp>
      <p:sp>
        <p:nvSpPr>
          <p:cNvPr id="30" name="Text Box 31"/>
          <p:cNvSpPr txBox="1">
            <a:spLocks noChangeArrowheads="1"/>
          </p:cNvSpPr>
          <p:nvPr/>
        </p:nvSpPr>
        <p:spPr bwMode="auto">
          <a:xfrm>
            <a:off x="762000" y="5943600"/>
            <a:ext cx="679416" cy="28315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18288" tIns="18288" rIns="18288" bIns="18288">
            <a:spAutoFit/>
          </a:bodyPr>
          <a:lstStyle/>
          <a:p>
            <a:r>
              <a:rPr lang="en-US" sz="1600" b="1" dirty="0"/>
              <a:t>8 ADCs     </a:t>
            </a:r>
          </a:p>
        </p:txBody>
      </p:sp>
      <p:grpSp>
        <p:nvGrpSpPr>
          <p:cNvPr id="31" name="Group 24"/>
          <p:cNvGrpSpPr>
            <a:grpSpLocks/>
          </p:cNvGrpSpPr>
          <p:nvPr/>
        </p:nvGrpSpPr>
        <p:grpSpPr bwMode="auto">
          <a:xfrm>
            <a:off x="3789354" y="1403328"/>
            <a:ext cx="4191000" cy="4787952"/>
            <a:chOff x="4032" y="2784"/>
            <a:chExt cx="864" cy="816"/>
          </a:xfrm>
        </p:grpSpPr>
        <p:sp>
          <p:nvSpPr>
            <p:cNvPr id="32" name="Rectangle 25"/>
            <p:cNvSpPr>
              <a:spLocks noChangeArrowheads="1"/>
            </p:cNvSpPr>
            <p:nvPr/>
          </p:nvSpPr>
          <p:spPr bwMode="auto">
            <a:xfrm>
              <a:off x="4032" y="2784"/>
              <a:ext cx="864" cy="816"/>
            </a:xfrm>
            <a:prstGeom prst="rect">
              <a:avLst/>
            </a:prstGeom>
            <a:gradFill rotWithShape="0">
              <a:gsLst>
                <a:gs pos="0">
                  <a:srgbClr val="FFFF99">
                    <a:gamma/>
                    <a:tint val="0"/>
                    <a:invGamma/>
                  </a:srgbClr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Rectangle 26"/>
            <p:cNvSpPr>
              <a:spLocks noChangeArrowheads="1"/>
            </p:cNvSpPr>
            <p:nvPr/>
          </p:nvSpPr>
          <p:spPr bwMode="auto">
            <a:xfrm>
              <a:off x="4080" y="2880"/>
              <a:ext cx="816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endParaRPr lang="en-US" sz="1600">
                <a:latin typeface="Stylus BT" pitchFamily="34" charset="0"/>
              </a:endParaRPr>
            </a:p>
          </p:txBody>
        </p:sp>
      </p:grpSp>
      <p:sp>
        <p:nvSpPr>
          <p:cNvPr id="34" name="Rectangle 32"/>
          <p:cNvSpPr txBox="1">
            <a:spLocks noChangeArrowheads="1"/>
          </p:cNvSpPr>
          <p:nvPr/>
        </p:nvSpPr>
        <p:spPr>
          <a:xfrm>
            <a:off x="3865554" y="1403328"/>
            <a:ext cx="4038600" cy="1703406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5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PreAmp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inputs shorted to ground (lowest noise signal in order to be dominated by ADC noise)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5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PreAmp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gain set to 4 (12 dB)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5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Noise measured by using multiple preamp and ADC channels in parallel (1, 2, 4, 6, and 8)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5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Noise reduces almost as the square root of the number of channels used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5" name="Picture 3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81430" y="3152772"/>
            <a:ext cx="4005262" cy="294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504" y="1449366"/>
            <a:ext cx="8563068" cy="483399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New CEB-R and LVDS had to be integrated into an existing system.</a:t>
            </a:r>
          </a:p>
          <a:p>
            <a:pPr lvl="1"/>
            <a:r>
              <a:rPr lang="en-US" sz="1600" dirty="0" smtClean="0"/>
              <a:t>Interfaces, communication protocols, command structures, control software, etc. were already defined</a:t>
            </a:r>
          </a:p>
          <a:p>
            <a:pPr lvl="1"/>
            <a:r>
              <a:rPr lang="en-US" sz="1600" dirty="0" smtClean="0"/>
              <a:t>Instrument flight software could be changed, but to keep cost, schedule and risk to a minimum, as little impact as possible was the goal.</a:t>
            </a:r>
          </a:p>
          <a:p>
            <a:r>
              <a:rPr lang="en-US" sz="2000" dirty="0" smtClean="0"/>
              <a:t>Solution: </a:t>
            </a:r>
          </a:p>
          <a:p>
            <a:pPr lvl="1"/>
            <a:r>
              <a:rPr lang="en-US" sz="1600" dirty="0" smtClean="0"/>
              <a:t>Use FPGA to translate physical protocol between the instrument control electronics and the SIDECAR ASIC</a:t>
            </a:r>
          </a:p>
          <a:p>
            <a:pPr lvl="1"/>
            <a:r>
              <a:rPr lang="en-US" sz="1600" dirty="0" smtClean="0"/>
              <a:t>Use the SIDECAR ASIC to emulate the command structure and operation of the original CEB. Emulation is achieved by writing custom assembly code for the on-chip microcontroller.</a:t>
            </a:r>
          </a:p>
          <a:p>
            <a:r>
              <a:rPr lang="en-US" sz="2000" dirty="0" smtClean="0"/>
              <a:t>Additional capability was added to help mitigate unexpected behavior on orbit, for instance:</a:t>
            </a:r>
          </a:p>
          <a:p>
            <a:pPr lvl="1"/>
            <a:r>
              <a:rPr lang="en-US" sz="1600" dirty="0" smtClean="0"/>
              <a:t>Two different analog processing chains (dual-slope integrator and clamp/sample</a:t>
            </a:r>
          </a:p>
          <a:p>
            <a:pPr lvl="1"/>
            <a:r>
              <a:rPr lang="en-US" sz="1600" dirty="0" smtClean="0"/>
              <a:t>Oscilloscope capability to monitor the CCD outputs at a high time resolution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 15,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Scientific Detector Workshop, Garching, Germany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DEBB-304E-4BB5-BC30-F7EA42CAF420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Implementation</a:t>
            </a:r>
            <a:endParaRPr lang="en-US" dirty="0"/>
          </a:p>
        </p:txBody>
      </p:sp>
      <p:pic>
        <p:nvPicPr>
          <p:cNvPr id="8" name="Content Placeholder 7" descr="acsr-flighthw-fu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871" t="1110" r="3871" b="1110"/>
          <a:stretch>
            <a:fillRect/>
          </a:stretch>
        </p:blipFill>
        <p:spPr>
          <a:xfrm>
            <a:off x="4894266" y="1403328"/>
            <a:ext cx="2669560" cy="493434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15,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Scientific Detector Workshop, Garching, Germany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DEBB-304E-4BB5-BC30-F7EA42CAF420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7" descr="outboardpanels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 l="4706" t="10588" r="2353" b="24706"/>
          <a:stretch>
            <a:fillRect/>
          </a:stretch>
        </p:blipFill>
        <p:spPr bwMode="auto">
          <a:xfrm rot="5400000">
            <a:off x="-263954" y="2740394"/>
            <a:ext cx="4653766" cy="22558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50846" y="1219176"/>
            <a:ext cx="2711127" cy="276999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n-US" b="1" dirty="0" smtClean="0"/>
              <a:t>Original ACS Configuration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664076" y="1265214"/>
            <a:ext cx="3268698" cy="276999"/>
          </a:xfrm>
          <a:prstGeom prst="rect">
            <a:avLst/>
          </a:prstGeom>
          <a:solidFill>
            <a:srgbClr val="FFFFFF">
              <a:alpha val="47843"/>
            </a:srgbClr>
          </a:solidFill>
        </p:spPr>
        <p:txBody>
          <a:bodyPr wrap="square" tIns="0" bIns="0" rtlCol="0">
            <a:spAutoFit/>
          </a:bodyPr>
          <a:lstStyle/>
          <a:p>
            <a:r>
              <a:rPr lang="en-US" b="1" dirty="0" smtClean="0"/>
              <a:t>ACS Configuration after Repair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421050" y="2370126"/>
            <a:ext cx="1030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WFC CEB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5" name="Straight Arrow Connector 14"/>
          <p:cNvCxnSpPr>
            <a:stCxn id="11" idx="1"/>
          </p:cNvCxnSpPr>
          <p:nvPr/>
        </p:nvCxnSpPr>
        <p:spPr>
          <a:xfrm rot="10800000">
            <a:off x="2454252" y="2462202"/>
            <a:ext cx="966798" cy="9259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 flipV="1">
            <a:off x="2408214" y="3429000"/>
            <a:ext cx="966798" cy="184152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421050" y="3244848"/>
            <a:ext cx="997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HRC CEB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610508" y="2232012"/>
            <a:ext cx="15334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WFC CEB-R </a:t>
            </a: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(replacement)</a:t>
            </a: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21" name="Straight Arrow Connector 20"/>
          <p:cNvCxnSpPr>
            <a:stCxn id="20" idx="1"/>
          </p:cNvCxnSpPr>
          <p:nvPr/>
        </p:nvCxnSpPr>
        <p:spPr>
          <a:xfrm rot="10800000">
            <a:off x="6643710" y="2324088"/>
            <a:ext cx="966798" cy="200312"/>
          </a:xfrm>
          <a:prstGeom prst="straightConnector1">
            <a:avLst/>
          </a:prstGeom>
          <a:ln w="28575">
            <a:solidFill>
              <a:srgbClr val="F5801F"/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6" idx="1"/>
          </p:cNvCxnSpPr>
          <p:nvPr/>
        </p:nvCxnSpPr>
        <p:spPr>
          <a:xfrm rot="10800000">
            <a:off x="6321444" y="3751266"/>
            <a:ext cx="1335102" cy="200312"/>
          </a:xfrm>
          <a:prstGeom prst="straightConnector1">
            <a:avLst/>
          </a:prstGeom>
          <a:ln w="28575">
            <a:solidFill>
              <a:srgbClr val="F5801F"/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656546" y="3659190"/>
            <a:ext cx="833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LVPS-R</a:t>
            </a:r>
          </a:p>
          <a:p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(new)</a:t>
            </a: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702584" y="3060696"/>
            <a:ext cx="10502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HRC CEB </a:t>
            </a:r>
          </a:p>
          <a:p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(original)</a:t>
            </a: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29" name="Straight Arrow Connector 28"/>
          <p:cNvCxnSpPr>
            <a:stCxn id="28" idx="1"/>
          </p:cNvCxnSpPr>
          <p:nvPr/>
        </p:nvCxnSpPr>
        <p:spPr>
          <a:xfrm rot="10800000">
            <a:off x="6689748" y="3290886"/>
            <a:ext cx="1012836" cy="62198"/>
          </a:xfrm>
          <a:prstGeom prst="straightConnector1">
            <a:avLst/>
          </a:prstGeom>
          <a:ln w="28575">
            <a:solidFill>
              <a:srgbClr val="F5801F"/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328974" y="5546748"/>
            <a:ext cx="1214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ACS Power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34" name="Straight Arrow Connector 33"/>
          <p:cNvCxnSpPr>
            <a:stCxn id="33" idx="1"/>
          </p:cNvCxnSpPr>
          <p:nvPr/>
        </p:nvCxnSpPr>
        <p:spPr>
          <a:xfrm rot="10800000" flipV="1">
            <a:off x="2546328" y="5731414"/>
            <a:ext cx="782646" cy="45524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610508" y="5316558"/>
            <a:ext cx="1214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ACS Power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37" name="Straight Arrow Connector 36"/>
          <p:cNvCxnSpPr>
            <a:stCxn id="36" idx="1"/>
          </p:cNvCxnSpPr>
          <p:nvPr/>
        </p:nvCxnSpPr>
        <p:spPr>
          <a:xfrm rot="10800000" flipV="1">
            <a:off x="6873900" y="5501224"/>
            <a:ext cx="736608" cy="321752"/>
          </a:xfrm>
          <a:prstGeom prst="straightConnector1">
            <a:avLst/>
          </a:prstGeom>
          <a:ln w="28575">
            <a:solidFill>
              <a:srgbClr val="F5801F"/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Hardware Components</a:t>
            </a:r>
            <a:endParaRPr lang="en-US" dirty="0"/>
          </a:p>
        </p:txBody>
      </p:sp>
      <p:pic>
        <p:nvPicPr>
          <p:cNvPr id="7" name="Content Placeholder 6" descr="Mar_08_new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6504" y="1357290"/>
            <a:ext cx="4603800" cy="328842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15,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Scientific Detector Workshop, Garching, Germany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DEBB-304E-4BB5-BC30-F7EA42CAF420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 descr="CEB-R_boards_in_chassis.jpg"/>
          <p:cNvPicPr>
            <a:picLocks noChangeAspect="1"/>
          </p:cNvPicPr>
          <p:nvPr/>
        </p:nvPicPr>
        <p:blipFill>
          <a:blip r:embed="rId3" cstate="print"/>
          <a:srcRect l="1250" t="5642" r="8125" b="1881"/>
          <a:stretch>
            <a:fillRect/>
          </a:stretch>
        </p:blipFill>
        <p:spPr>
          <a:xfrm>
            <a:off x="3697278" y="3382962"/>
            <a:ext cx="4373610" cy="29666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73112" y="4994292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CEB-R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16532" y="1725594"/>
            <a:ext cx="833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LVPS-R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1095874" y="4326998"/>
            <a:ext cx="1105426" cy="322266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0" idx="1"/>
          </p:cNvCxnSpPr>
          <p:nvPr/>
        </p:nvCxnSpPr>
        <p:spPr>
          <a:xfrm rot="10800000" flipV="1">
            <a:off x="3835392" y="1910260"/>
            <a:ext cx="1381140" cy="275714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815026" y="2232012"/>
            <a:ext cx="2854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CEB-R Printed Circuit Boards (4 cards inside the box)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rot="5400000">
            <a:off x="5722950" y="3198810"/>
            <a:ext cx="1381140" cy="644532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Animation of the Repair Activities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15,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Scientific Detector Workshop, Garching, Germany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DEBB-304E-4BB5-BC30-F7EA42CAF420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2" name="Picture 11" descr="intro_im1_sm.jp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2" y="1449366"/>
            <a:ext cx="5481232" cy="4235496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ACS Repair – A Team Effort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15,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Scientific Detector Workshop, Garching, Germany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DEBB-304E-4BB5-BC30-F7EA42CAF420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 descr="team_diagram_full.jpg"/>
          <p:cNvPicPr>
            <a:picLocks noChangeAspect="1"/>
          </p:cNvPicPr>
          <p:nvPr/>
        </p:nvPicPr>
        <p:blipFill>
          <a:blip r:embed="rId2" cstate="print"/>
          <a:srcRect r="1667" b="4910"/>
          <a:stretch>
            <a:fillRect/>
          </a:stretch>
        </p:blipFill>
        <p:spPr>
          <a:xfrm>
            <a:off x="750845" y="1219176"/>
            <a:ext cx="7574537" cy="4972104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15,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Scientific Detector Workshop, Garching, Germany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DEBB-304E-4BB5-BC30-F7EA42CAF420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36504" y="1449366"/>
            <a:ext cx="8563068" cy="446568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During Servicing Mission 4 in May of 2009, the Wide Field Channel of the Advanced Camera for Surveys was successfully repaired.</a:t>
            </a:r>
          </a:p>
          <a:p>
            <a:endParaRPr lang="en-US" sz="1600" dirty="0" smtClean="0"/>
          </a:p>
          <a:p>
            <a:r>
              <a:rPr lang="en-US" sz="2000" dirty="0" smtClean="0"/>
              <a:t>The High Resolution Channel could not be recovered, due to a short on the power harness required for back-powering.</a:t>
            </a:r>
          </a:p>
          <a:p>
            <a:endParaRPr lang="en-US" sz="2000" dirty="0" smtClean="0"/>
          </a:p>
          <a:p>
            <a:r>
              <a:rPr lang="en-US" sz="2000" dirty="0" smtClean="0"/>
              <a:t>The new electronics shows full functionality, in some cases with improved performance over the old electronics (e.g. reduced read noise).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dirty="0" smtClean="0"/>
              <a:t>ACS is back, and available for science observations!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Content Placeholder 6" descr="384940main_ero_teaser_ngc6217_full_fu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668382"/>
            <a:ext cx="6597672" cy="8247089"/>
          </a:xfrm>
        </p:spPr>
      </p:pic>
      <p:sp>
        <p:nvSpPr>
          <p:cNvPr id="8" name="Rectangle 7"/>
          <p:cNvSpPr/>
          <p:nvPr/>
        </p:nvSpPr>
        <p:spPr>
          <a:xfrm>
            <a:off x="6459558" y="0"/>
            <a:ext cx="2684442" cy="22780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735786" y="298416"/>
            <a:ext cx="22098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First Image of the Repaired Advanced Camera for Surveys</a:t>
            </a:r>
          </a:p>
          <a:p>
            <a:endParaRPr lang="en-US" b="1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Barred Spiral Galaxy NGC 6217</a:t>
            </a:r>
          </a:p>
          <a:p>
            <a:endParaRPr lang="en-US" b="1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b="1" dirty="0" smtClean="0">
                <a:solidFill>
                  <a:schemeClr val="bg1">
                    <a:lumMod val="85000"/>
                  </a:schemeClr>
                </a:solidFill>
              </a:rPr>
              <a:t>Photographed on June 13 and July 8 2009</a:t>
            </a:r>
          </a:p>
          <a:p>
            <a:endParaRPr lang="en-US" b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Advanced Camera for Surveys (ACS)</a:t>
            </a:r>
          </a:p>
          <a:p>
            <a:pPr lvl="1"/>
            <a:r>
              <a:rPr lang="en-US" dirty="0" smtClean="0"/>
              <a:t>Overview</a:t>
            </a:r>
          </a:p>
          <a:p>
            <a:pPr lvl="1"/>
            <a:r>
              <a:rPr lang="en-US" dirty="0" smtClean="0"/>
              <a:t>On-orbit failure</a:t>
            </a:r>
          </a:p>
          <a:p>
            <a:r>
              <a:rPr lang="en-US" dirty="0" smtClean="0"/>
              <a:t>Repair concept for ACS-R</a:t>
            </a:r>
          </a:p>
          <a:p>
            <a:pPr lvl="1"/>
            <a:r>
              <a:rPr lang="en-US" dirty="0" smtClean="0"/>
              <a:t>Electrical Implementation</a:t>
            </a:r>
          </a:p>
          <a:p>
            <a:pPr lvl="1"/>
            <a:r>
              <a:rPr lang="en-US" dirty="0" smtClean="0"/>
              <a:t>Operational Implementation</a:t>
            </a:r>
          </a:p>
          <a:p>
            <a:pPr lvl="1"/>
            <a:r>
              <a:rPr lang="en-US" dirty="0" smtClean="0"/>
              <a:t>Mechanical Implementation</a:t>
            </a:r>
          </a:p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15, 2009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DEBB-304E-4BB5-BC30-F7EA42CAF42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Scientific Detector Workshop, Garching, Germany</a:t>
            </a:r>
            <a:endParaRPr lang="en-US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ACS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0" y="1311252"/>
            <a:ext cx="3959268" cy="4880028"/>
          </a:xfrm>
        </p:spPr>
        <p:txBody>
          <a:bodyPr>
            <a:normAutofit/>
          </a:bodyPr>
          <a:lstStyle/>
          <a:p>
            <a:pPr marL="234950" indent="-234950">
              <a:lnSpc>
                <a:spcPct val="90000"/>
              </a:lnSpc>
              <a:spcBef>
                <a:spcPct val="35000"/>
              </a:spcBef>
            </a:pPr>
            <a:r>
              <a:rPr lang="en-US" sz="1800" dirty="0" smtClean="0"/>
              <a:t>Powerful 3</a:t>
            </a:r>
            <a:r>
              <a:rPr lang="en-US" sz="1800" baseline="30000" dirty="0" smtClean="0"/>
              <a:t>rd</a:t>
            </a:r>
            <a:r>
              <a:rPr lang="en-US" sz="1800" dirty="0" smtClean="0"/>
              <a:t> generation Hubble Space Telescope camera</a:t>
            </a:r>
          </a:p>
          <a:p>
            <a:pPr marL="234950" indent="-234950">
              <a:lnSpc>
                <a:spcPct val="90000"/>
              </a:lnSpc>
              <a:spcBef>
                <a:spcPct val="35000"/>
              </a:spcBef>
            </a:pPr>
            <a:r>
              <a:rPr lang="en-US" sz="1800" dirty="0" smtClean="0"/>
              <a:t>Installed on HST during SM3B in 2002 in axial instrument bay 3</a:t>
            </a:r>
          </a:p>
          <a:p>
            <a:pPr marL="234950" indent="-234950">
              <a:lnSpc>
                <a:spcPct val="90000"/>
              </a:lnSpc>
              <a:spcBef>
                <a:spcPct val="35000"/>
              </a:spcBef>
            </a:pPr>
            <a:r>
              <a:rPr lang="en-US" sz="1800" dirty="0" smtClean="0"/>
              <a:t>Dimensions:  3 x 3 x 7 feet</a:t>
            </a:r>
          </a:p>
          <a:p>
            <a:pPr marL="234950" indent="-234950">
              <a:lnSpc>
                <a:spcPct val="90000"/>
              </a:lnSpc>
              <a:spcBef>
                <a:spcPct val="35000"/>
              </a:spcBef>
            </a:pPr>
            <a:r>
              <a:rPr lang="en-US" sz="1800" dirty="0" smtClean="0"/>
              <a:t>WFC (Wide Field Channel)</a:t>
            </a:r>
          </a:p>
          <a:p>
            <a:pPr marL="635000" lvl="1" indent="-234950">
              <a:lnSpc>
                <a:spcPct val="90000"/>
              </a:lnSpc>
              <a:spcBef>
                <a:spcPts val="200"/>
              </a:spcBef>
            </a:pPr>
            <a:r>
              <a:rPr lang="en-US" sz="1600" dirty="0" smtClean="0"/>
              <a:t>350-1000 nm</a:t>
            </a:r>
          </a:p>
          <a:p>
            <a:pPr marL="635000" lvl="1" indent="-234950">
              <a:lnSpc>
                <a:spcPct val="90000"/>
              </a:lnSpc>
              <a:spcBef>
                <a:spcPts val="200"/>
              </a:spcBef>
            </a:pPr>
            <a:r>
              <a:rPr lang="en-US" sz="1600" dirty="0" smtClean="0"/>
              <a:t>202 x 202 </a:t>
            </a:r>
            <a:r>
              <a:rPr lang="en-US" sz="1600" dirty="0" err="1" smtClean="0"/>
              <a:t>arcsec</a:t>
            </a:r>
            <a:r>
              <a:rPr lang="en-US" sz="1600" dirty="0" smtClean="0"/>
              <a:t> FOV </a:t>
            </a:r>
          </a:p>
          <a:p>
            <a:pPr marL="635000" lvl="1" indent="-234950">
              <a:lnSpc>
                <a:spcPct val="90000"/>
              </a:lnSpc>
              <a:spcBef>
                <a:spcPts val="200"/>
              </a:spcBef>
            </a:pPr>
            <a:r>
              <a:rPr lang="en-US" sz="1600" dirty="0" smtClean="0"/>
              <a:t>0.05 </a:t>
            </a:r>
            <a:r>
              <a:rPr lang="en-US" sz="1600" dirty="0" err="1" smtClean="0"/>
              <a:t>arcsec</a:t>
            </a:r>
            <a:r>
              <a:rPr lang="en-US" sz="1600" dirty="0" smtClean="0"/>
              <a:t>/pixel  (two 2K x 4K CCDs)</a:t>
            </a:r>
            <a:endParaRPr lang="en-US" sz="1800" dirty="0" smtClean="0"/>
          </a:p>
          <a:p>
            <a:pPr marL="234950" indent="-234950">
              <a:lnSpc>
                <a:spcPct val="90000"/>
              </a:lnSpc>
              <a:spcBef>
                <a:spcPct val="35000"/>
              </a:spcBef>
            </a:pPr>
            <a:r>
              <a:rPr lang="en-US" sz="1800" dirty="0" smtClean="0"/>
              <a:t>HRC (High Resolution Channel)</a:t>
            </a:r>
          </a:p>
          <a:p>
            <a:pPr marL="635000" lvl="1" indent="-234950">
              <a:lnSpc>
                <a:spcPct val="90000"/>
              </a:lnSpc>
              <a:spcBef>
                <a:spcPts val="200"/>
              </a:spcBef>
            </a:pPr>
            <a:r>
              <a:rPr lang="en-US" sz="1600" dirty="0" smtClean="0"/>
              <a:t>200-1000 nm</a:t>
            </a:r>
          </a:p>
          <a:p>
            <a:pPr marL="635000" lvl="1" indent="-234950">
              <a:lnSpc>
                <a:spcPct val="90000"/>
              </a:lnSpc>
              <a:spcBef>
                <a:spcPts val="200"/>
              </a:spcBef>
            </a:pPr>
            <a:r>
              <a:rPr lang="en-US" sz="1600" dirty="0" smtClean="0"/>
              <a:t>29 x 26 </a:t>
            </a:r>
            <a:r>
              <a:rPr lang="en-US" sz="1600" dirty="0" err="1" smtClean="0"/>
              <a:t>arcsec</a:t>
            </a:r>
            <a:r>
              <a:rPr lang="en-US" sz="1600" dirty="0" smtClean="0"/>
              <a:t> FOV</a:t>
            </a:r>
          </a:p>
          <a:p>
            <a:pPr marL="635000" lvl="1" indent="-234950">
              <a:lnSpc>
                <a:spcPct val="90000"/>
              </a:lnSpc>
              <a:spcBef>
                <a:spcPts val="200"/>
              </a:spcBef>
            </a:pPr>
            <a:r>
              <a:rPr lang="en-US" sz="1600" dirty="0" smtClean="0"/>
              <a:t>0.027 </a:t>
            </a:r>
            <a:r>
              <a:rPr lang="en-US" sz="1600" dirty="0" err="1" smtClean="0"/>
              <a:t>arcsec</a:t>
            </a:r>
            <a:r>
              <a:rPr lang="en-US" sz="1600" dirty="0" smtClean="0"/>
              <a:t>/pixel (1K x 1K CCD)</a:t>
            </a:r>
          </a:p>
          <a:p>
            <a:pPr marL="234950" indent="-234950">
              <a:lnSpc>
                <a:spcPct val="90000"/>
              </a:lnSpc>
              <a:spcBef>
                <a:spcPct val="35000"/>
              </a:spcBef>
            </a:pPr>
            <a:r>
              <a:rPr lang="en-US" sz="1800" dirty="0" smtClean="0"/>
              <a:t>SBC (Solar Blind Channel)</a:t>
            </a:r>
          </a:p>
          <a:p>
            <a:pPr marL="635000" lvl="1" indent="-234950">
              <a:lnSpc>
                <a:spcPct val="90000"/>
              </a:lnSpc>
              <a:spcBef>
                <a:spcPts val="200"/>
              </a:spcBef>
            </a:pPr>
            <a:r>
              <a:rPr lang="en-US" sz="1600" dirty="0" smtClean="0"/>
              <a:t>115-180 nm</a:t>
            </a:r>
          </a:p>
          <a:p>
            <a:pPr marL="635000" lvl="1" indent="-234950">
              <a:lnSpc>
                <a:spcPct val="90000"/>
              </a:lnSpc>
              <a:spcBef>
                <a:spcPts val="200"/>
              </a:spcBef>
            </a:pPr>
            <a:r>
              <a:rPr lang="en-US" sz="1600" dirty="0" smtClean="0"/>
              <a:t>35 x 31 </a:t>
            </a:r>
            <a:r>
              <a:rPr lang="en-US" sz="1600" dirty="0" err="1" smtClean="0"/>
              <a:t>arcsec</a:t>
            </a:r>
            <a:r>
              <a:rPr lang="en-US" sz="1600" dirty="0" smtClean="0"/>
              <a:t> FOV</a:t>
            </a:r>
          </a:p>
          <a:p>
            <a:pPr marL="635000" lvl="1" indent="-234950">
              <a:lnSpc>
                <a:spcPct val="90000"/>
              </a:lnSpc>
              <a:spcBef>
                <a:spcPts val="200"/>
              </a:spcBef>
            </a:pPr>
            <a:r>
              <a:rPr lang="en-US" sz="1600" dirty="0" smtClean="0"/>
              <a:t>0.031 </a:t>
            </a:r>
            <a:r>
              <a:rPr lang="en-US" sz="1600" dirty="0" err="1" smtClean="0"/>
              <a:t>arcsec</a:t>
            </a:r>
            <a:r>
              <a:rPr lang="en-US" sz="1600" dirty="0" smtClean="0"/>
              <a:t>/pixel (1K x 1K MAMA)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15,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Scientific Detector Workshop, </a:t>
            </a:r>
            <a:r>
              <a:rPr lang="en-US" dirty="0" err="1" smtClean="0"/>
              <a:t>Garching</a:t>
            </a:r>
            <a:r>
              <a:rPr lang="en-US" dirty="0" smtClean="0"/>
              <a:t>, Germany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DEBB-304E-4BB5-BC30-F7EA42CAF420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5" descr="ACS Installation2"/>
          <p:cNvPicPr>
            <a:picLocks noChangeAspect="1" noChangeArrowheads="1"/>
          </p:cNvPicPr>
          <p:nvPr/>
        </p:nvPicPr>
        <p:blipFill>
          <a:blip r:embed="rId3" cstate="print">
            <a:lum bright="-4000" contrast="20000"/>
          </a:blip>
          <a:srcRect l="11873" r="25076" b="5582"/>
          <a:stretch>
            <a:fillRect/>
          </a:stretch>
        </p:blipFill>
        <p:spPr bwMode="auto">
          <a:xfrm>
            <a:off x="244428" y="1311252"/>
            <a:ext cx="4718686" cy="47419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cs-diagram_r2_c1.gif"/>
          <p:cNvPicPr>
            <a:picLocks noChangeAspect="1"/>
          </p:cNvPicPr>
          <p:nvPr/>
        </p:nvPicPr>
        <p:blipFill>
          <a:blip r:embed="rId2" cstate="print"/>
          <a:srcRect l="3840" t="2222" r="5760" b="26667"/>
          <a:stretch>
            <a:fillRect/>
          </a:stretch>
        </p:blipFill>
        <p:spPr>
          <a:xfrm>
            <a:off x="888960" y="1311251"/>
            <a:ext cx="7274004" cy="494364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914632" y="1587480"/>
            <a:ext cx="3360774" cy="5064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52" y="160302"/>
            <a:ext cx="8747220" cy="782646"/>
          </a:xfrm>
        </p:spPr>
        <p:txBody>
          <a:bodyPr/>
          <a:lstStyle/>
          <a:p>
            <a:r>
              <a:rPr lang="en-US" dirty="0" smtClean="0"/>
              <a:t>ACS Power Distribution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15,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Scientific Detector Workshop, Garching, Germany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DEBB-304E-4BB5-BC30-F7EA42CAF42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52746" y="1265214"/>
            <a:ext cx="3176622" cy="553998"/>
          </a:xfrm>
          <a:prstGeom prst="rect">
            <a:avLst/>
          </a:prstGeom>
          <a:solidFill>
            <a:srgbClr val="0016BC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700" b="1" dirty="0" smtClean="0">
                <a:solidFill>
                  <a:schemeClr val="bg1"/>
                </a:solidFill>
              </a:rPr>
              <a:t>Original State</a:t>
            </a:r>
          </a:p>
          <a:p>
            <a:pPr algn="ctr">
              <a:lnSpc>
                <a:spcPts val="1800"/>
              </a:lnSpc>
            </a:pPr>
            <a:r>
              <a:rPr lang="en-US" sz="1700" b="1" dirty="0" smtClean="0">
                <a:solidFill>
                  <a:schemeClr val="bg1"/>
                </a:solidFill>
              </a:rPr>
              <a:t>CEBs Operable From Either Side</a:t>
            </a:r>
            <a:endParaRPr lang="en-US" sz="17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cs-diagram_r2_c1_f2.gif"/>
          <p:cNvPicPr>
            <a:picLocks noChangeAspect="1"/>
          </p:cNvPicPr>
          <p:nvPr/>
        </p:nvPicPr>
        <p:blipFill>
          <a:blip r:embed="rId2" cstate="print"/>
          <a:srcRect l="3840" t="2222" r="5760" b="26667"/>
          <a:stretch>
            <a:fillRect/>
          </a:stretch>
        </p:blipFill>
        <p:spPr>
          <a:xfrm>
            <a:off x="888961" y="1311252"/>
            <a:ext cx="7274004" cy="494364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914632" y="1587480"/>
            <a:ext cx="3360774" cy="5064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52" y="160302"/>
            <a:ext cx="8747220" cy="782646"/>
          </a:xfrm>
        </p:spPr>
        <p:txBody>
          <a:bodyPr/>
          <a:lstStyle/>
          <a:p>
            <a:r>
              <a:rPr lang="en-US" dirty="0" smtClean="0"/>
              <a:t>On-Orbit Failure of Side 1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15,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Scientific Detector Workshop, Garching, Germany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DEBB-304E-4BB5-BC30-F7EA42CAF42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52746" y="1265214"/>
            <a:ext cx="3176622" cy="553998"/>
          </a:xfrm>
          <a:prstGeom prst="rect">
            <a:avLst/>
          </a:prstGeom>
          <a:solidFill>
            <a:srgbClr val="0016BC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700" b="1" dirty="0" smtClean="0">
                <a:solidFill>
                  <a:schemeClr val="bg1"/>
                </a:solidFill>
              </a:rPr>
              <a:t>June 2006</a:t>
            </a:r>
          </a:p>
          <a:p>
            <a:pPr algn="ctr">
              <a:lnSpc>
                <a:spcPts val="1800"/>
              </a:lnSpc>
            </a:pPr>
            <a:r>
              <a:rPr lang="en-US" sz="1700" b="1" dirty="0" smtClean="0">
                <a:solidFill>
                  <a:schemeClr val="bg1"/>
                </a:solidFill>
              </a:rPr>
              <a:t>Failure of +15V supply on Side 1</a:t>
            </a:r>
            <a:endParaRPr lang="en-US" sz="17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940304" y="1955784"/>
            <a:ext cx="966798" cy="5984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cs-diagram_r2_c1_f3.gif"/>
          <p:cNvPicPr>
            <a:picLocks noChangeAspect="1"/>
          </p:cNvPicPr>
          <p:nvPr/>
        </p:nvPicPr>
        <p:blipFill>
          <a:blip r:embed="rId2" cstate="print"/>
          <a:srcRect l="3840" t="2222" r="5760" b="28889"/>
          <a:stretch>
            <a:fillRect/>
          </a:stretch>
        </p:blipFill>
        <p:spPr>
          <a:xfrm>
            <a:off x="888960" y="1311252"/>
            <a:ext cx="7283215" cy="479523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914632" y="1587480"/>
            <a:ext cx="3360774" cy="5064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52" y="160302"/>
            <a:ext cx="8747220" cy="782646"/>
          </a:xfrm>
        </p:spPr>
        <p:txBody>
          <a:bodyPr/>
          <a:lstStyle/>
          <a:p>
            <a:r>
              <a:rPr lang="en-US" dirty="0" smtClean="0"/>
              <a:t>On-Orbit Failure of Side 2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15,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Scientific Detector Workshop, Garching, Germany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DEBB-304E-4BB5-BC30-F7EA42CAF42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52746" y="1265214"/>
            <a:ext cx="3176622" cy="553998"/>
          </a:xfrm>
          <a:prstGeom prst="rect">
            <a:avLst/>
          </a:prstGeom>
          <a:solidFill>
            <a:srgbClr val="0016BC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700" b="1" dirty="0" smtClean="0">
                <a:solidFill>
                  <a:schemeClr val="bg1"/>
                </a:solidFill>
              </a:rPr>
              <a:t>June 2006</a:t>
            </a:r>
          </a:p>
          <a:p>
            <a:pPr algn="ctr">
              <a:lnSpc>
                <a:spcPts val="1800"/>
              </a:lnSpc>
            </a:pPr>
            <a:r>
              <a:rPr lang="en-US" sz="1700" b="1" dirty="0" smtClean="0">
                <a:solidFill>
                  <a:schemeClr val="bg1"/>
                </a:solidFill>
              </a:rPr>
              <a:t>Failure of +15V supply on Side 1</a:t>
            </a:r>
            <a:endParaRPr lang="en-US" sz="17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52746" y="1863708"/>
            <a:ext cx="3176622" cy="569387"/>
          </a:xfrm>
          <a:prstGeom prst="rect">
            <a:avLst/>
          </a:prstGeom>
          <a:solidFill>
            <a:srgbClr val="0016B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January 2007</a:t>
            </a:r>
          </a:p>
          <a:p>
            <a:pPr algn="ctr">
              <a:lnSpc>
                <a:spcPts val="1800"/>
              </a:lnSpc>
            </a:pPr>
            <a:r>
              <a:rPr lang="en-US" sz="1600" b="1" dirty="0" smtClean="0">
                <a:solidFill>
                  <a:schemeClr val="bg1"/>
                </a:solidFill>
              </a:rPr>
              <a:t>Complete </a:t>
            </a:r>
            <a:r>
              <a:rPr lang="en-US" b="1" dirty="0" smtClean="0">
                <a:solidFill>
                  <a:schemeClr val="bg1"/>
                </a:solidFill>
              </a:rPr>
              <a:t>Power</a:t>
            </a:r>
            <a:r>
              <a:rPr lang="en-US" sz="1600" b="1" dirty="0" smtClean="0">
                <a:solidFill>
                  <a:schemeClr val="bg1"/>
                </a:solidFill>
              </a:rPr>
              <a:t> Failure of  Side 2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Repair Concept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15,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Scientific Detector Workshop, Garching, Germany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DEBB-304E-4BB5-BC30-F7EA42CAF420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 descr="diagram_afterR.gif"/>
          <p:cNvPicPr>
            <a:picLocks noChangeAspect="1"/>
          </p:cNvPicPr>
          <p:nvPr/>
        </p:nvPicPr>
        <p:blipFill>
          <a:blip r:embed="rId2" cstate="print"/>
          <a:srcRect t="1206" b="2412"/>
          <a:stretch>
            <a:fillRect/>
          </a:stretch>
        </p:blipFill>
        <p:spPr>
          <a:xfrm>
            <a:off x="945688" y="1315581"/>
            <a:ext cx="7327456" cy="4879879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CEB-R Electrical Design</a:t>
            </a:r>
            <a:endParaRPr lang="en-US" dirty="0"/>
          </a:p>
        </p:txBody>
      </p:sp>
      <p:pic>
        <p:nvPicPr>
          <p:cNvPr id="7" name="Content Placeholder 6" descr="acs_r_full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577" r="1229" b="2254"/>
          <a:stretch>
            <a:fillRect/>
          </a:stretch>
        </p:blipFill>
        <p:spPr>
          <a:xfrm>
            <a:off x="842922" y="1265214"/>
            <a:ext cx="7441437" cy="493850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15,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Scientific Detector Workshop, Garching, Germany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DEBB-304E-4BB5-BC30-F7EA42CAF420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618" y="160302"/>
            <a:ext cx="6445320" cy="782646"/>
          </a:xfrm>
        </p:spPr>
        <p:txBody>
          <a:bodyPr/>
          <a:lstStyle/>
          <a:p>
            <a:r>
              <a:rPr lang="en-US" dirty="0" smtClean="0"/>
              <a:t>SIDECAR ASIC Architecture    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15,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Scientific Detector Workshop, Garching, Germany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1DEBB-304E-4BB5-BC30-F7EA42CAF420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80" y="1541442"/>
            <a:ext cx="7347846" cy="4114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" name="Picture 55" descr="DSCN0643"/>
          <p:cNvPicPr>
            <a:picLocks noChangeAspect="1" noChangeArrowheads="1"/>
          </p:cNvPicPr>
          <p:nvPr/>
        </p:nvPicPr>
        <p:blipFill>
          <a:blip r:embed="rId3" cstate="print"/>
          <a:srcRect l="26408" t="8803" r="13204" b="12324"/>
          <a:stretch>
            <a:fillRect/>
          </a:stretch>
        </p:blipFill>
        <p:spPr bwMode="auto">
          <a:xfrm>
            <a:off x="6965976" y="160301"/>
            <a:ext cx="1933596" cy="2095939"/>
          </a:xfrm>
          <a:prstGeom prst="rect">
            <a:avLst/>
          </a:prstGeom>
          <a:noFill/>
        </p:spPr>
      </p:pic>
      <p:sp>
        <p:nvSpPr>
          <p:cNvPr id="57" name="Rectangle 49"/>
          <p:cNvSpPr txBox="1">
            <a:spLocks noChangeArrowheads="1"/>
          </p:cNvSpPr>
          <p:nvPr/>
        </p:nvSpPr>
        <p:spPr>
          <a:xfrm>
            <a:off x="520656" y="5776938"/>
            <a:ext cx="7320042" cy="369332"/>
          </a:xfrm>
          <a:prstGeom prst="rect">
            <a:avLst/>
          </a:prstGeom>
          <a:noFill/>
          <a:ln/>
        </p:spPr>
        <p:txBody>
          <a:bodyPr vert="horz" wrap="square" lIns="0" tIns="0" rIns="0" bIns="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Times" pitchFamily="18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ystem for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mage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igitization,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nhancement,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ontrol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nd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etrieval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1759</TotalTime>
  <Words>774</Words>
  <Application>Microsoft Office PowerPoint</Application>
  <PresentationFormat>On-screen Show (4:3)</PresentationFormat>
  <Paragraphs>141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Architecture and Operations Concept for the Advanced Camera for Surveys Repair </vt:lpstr>
      <vt:lpstr>Outline</vt:lpstr>
      <vt:lpstr>ACS Overview</vt:lpstr>
      <vt:lpstr>ACS Power Distribution</vt:lpstr>
      <vt:lpstr>On-Orbit Failure of Side 1 </vt:lpstr>
      <vt:lpstr>On-Orbit Failure of Side 2 </vt:lpstr>
      <vt:lpstr>Repair Concept</vt:lpstr>
      <vt:lpstr> CEB-R Electrical Design</vt:lpstr>
      <vt:lpstr>SIDECAR ASIC Architecture      </vt:lpstr>
      <vt:lpstr>Noise Reduction by Using Multiple ADC Channels</vt:lpstr>
      <vt:lpstr>Operational Approach</vt:lpstr>
      <vt:lpstr>Mechanical Implementation</vt:lpstr>
      <vt:lpstr>New Hardware Components</vt:lpstr>
      <vt:lpstr>Animation of the Repair Activities </vt:lpstr>
      <vt:lpstr>ACS Repair – A Team Effort</vt:lpstr>
      <vt:lpstr>Conclusion</vt:lpstr>
      <vt:lpstr>Slide 17</vt:lpstr>
    </vt:vector>
  </TitlesOfParts>
  <Company>Markury Scientific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Architecture and Operations Concept for the Advanced Camera for Surveys Repair </dc:title>
  <dc:creator>Markus Loose</dc:creator>
  <cp:lastModifiedBy>Markus</cp:lastModifiedBy>
  <cp:revision>50</cp:revision>
  <dcterms:created xsi:type="dcterms:W3CDTF">2009-09-14T05:50:25Z</dcterms:created>
  <dcterms:modified xsi:type="dcterms:W3CDTF">2009-10-15T06:38:19Z</dcterms:modified>
</cp:coreProperties>
</file>