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87" r:id="rId2"/>
    <p:sldId id="288" r:id="rId3"/>
    <p:sldId id="298" r:id="rId4"/>
    <p:sldId id="296" r:id="rId5"/>
    <p:sldId id="295" r:id="rId6"/>
    <p:sldId id="297" r:id="rId7"/>
    <p:sldId id="294" r:id="rId8"/>
    <p:sldId id="292" r:id="rId9"/>
    <p:sldId id="293" r:id="rId10"/>
    <p:sldId id="290" r:id="rId11"/>
    <p:sldId id="291" r:id="rId12"/>
    <p:sldId id="289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CCFF"/>
    <a:srgbClr val="FFFF33"/>
    <a:srgbClr val="FF6666"/>
    <a:srgbClr val="800080"/>
    <a:srgbClr val="408000"/>
    <a:srgbClr val="CC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186" y="-78"/>
      </p:cViewPr>
      <p:guideLst>
        <p:guide orient="horz" pos="4245"/>
        <p:guide pos="56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-480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A1C990-5867-4AEA-B90C-10AE2C5BBC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434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6" charset="0"/>
        <a:ea typeface="ＭＳ Ｐゴシック" pitchFamily="36" charset="-128"/>
        <a:cs typeface="ＭＳ Ｐゴシック" pitchFamily="3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6" charset="0"/>
        <a:ea typeface="ＭＳ Ｐゴシック" pitchFamily="3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6" charset="0"/>
        <a:ea typeface="ＭＳ Ｐゴシック" pitchFamily="3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6" charset="0"/>
        <a:ea typeface="ＭＳ Ｐゴシック" pitchFamily="3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6" charset="0"/>
        <a:ea typeface="ＭＳ Ｐゴシック" pitchFamily="3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94BD54-5A72-4CD1-92CD-F09F39449C8B}" type="slidenum">
              <a:rPr lang="en-US"/>
              <a:pPr/>
              <a:t>1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01048F1-8F1A-4F4D-8F35-CB72C6FBA7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6F59446-0EED-4E1A-B882-ADA82512A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91B98DA-D3FB-4E8B-B82C-1C63B53505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0A6C885-BAAA-471D-824B-051F5D2AB1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CBE65D-3DC3-41FF-960D-AEA92A0512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B4CEC5C-1BD6-4C0F-8E31-54732166BD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3CB6482-967D-425A-9B0E-E9D101EA80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8B1287A-FFE5-4300-9A7E-238ED17597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42479CE-1AA9-48E8-81FA-3417B265B6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12B27D1-2E36-4DAA-89B8-9D5AA4640D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1E84C17-489F-49BB-97C7-523093818E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8366"/>
            <a:ext cx="659857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7" name="Picture 6" descr="eso-flags-noframes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995863" y="6613525"/>
            <a:ext cx="3895725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eso50thlogo-rgb.tif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519988" y="192088"/>
            <a:ext cx="1371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6" charset="0"/>
          <a:ea typeface="ＭＳ Ｐゴシック" pitchFamily="36" charset="-128"/>
          <a:cs typeface="ＭＳ Ｐゴシック" pitchFamily="3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so.org/public/products/brochures/" TargetMode="External"/><Relationship Id="rId3" Type="http://schemas.openxmlformats.org/officeDocument/2006/relationships/hyperlink" Target="http://www.eso.org/sci/facilities/eelt" TargetMode="External"/><Relationship Id="rId7" Type="http://schemas.openxmlformats.org/officeDocument/2006/relationships/hyperlink" Target="http://www.eso.org/public/telesinstr/eelt.html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o.org/sci/facilities/eelt/science/doc/drm_report.pdf" TargetMode="External"/><Relationship Id="rId5" Type="http://schemas.openxmlformats.org/officeDocument/2006/relationships/hyperlink" Target="http://www.eso.org/sci/facilities/eelt/science/doc/eelt_sciencecase.pdf" TargetMode="External"/><Relationship Id="rId10" Type="http://schemas.openxmlformats.org/officeDocument/2006/relationships/image" Target="../media/image31.gif"/><Relationship Id="rId4" Type="http://schemas.openxmlformats.org/officeDocument/2006/relationships/hyperlink" Target="http://www.eso.org/sci/facilities/eelt/docs/eelt_constrproposal.pdf" TargetMode="External"/><Relationship Id="rId9" Type="http://schemas.openxmlformats.org/officeDocument/2006/relationships/hyperlink" Target="http://www.eso.org/public/images/archive/category/eel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o1150a.jpg"/>
          <p:cNvPicPr>
            <a:picLocks noChangeAspect="1"/>
          </p:cNvPicPr>
          <p:nvPr/>
        </p:nvPicPr>
        <p:blipFill>
          <a:blip r:embed="rId3"/>
          <a:srcRect l="12501" r="1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7544" y="312488"/>
            <a:ext cx="4333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Extremely Large Telescope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986" y="444028"/>
            <a:ext cx="1546134" cy="811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E-ELT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50016"/>
            <a:ext cx="4454912" cy="4724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 smtClean="0"/>
              <a:t>40-m class telescope: </a:t>
            </a:r>
            <a:r>
              <a:rPr lang="en-US" sz="1800" smtClean="0"/>
              <a:t>largest optical-infrared </a:t>
            </a:r>
            <a:r>
              <a:rPr lang="en-US" sz="1800" dirty="0" smtClean="0"/>
              <a:t>telescope in the world.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Segmented primary mirror.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Active optics to maintain collimation and mirror figure.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Adaptive optics assisted telescope.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Diffraction limited performance.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Wide field of view: 10 </a:t>
            </a:r>
            <a:r>
              <a:rPr lang="en-US" sz="1800" dirty="0" err="1" smtClean="0"/>
              <a:t>arcmin</a:t>
            </a:r>
            <a:r>
              <a:rPr lang="en-US" sz="18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Mid-latitude site (</a:t>
            </a:r>
            <a:r>
              <a:rPr lang="en-US" sz="1800" dirty="0" err="1" smtClean="0"/>
              <a:t>Armazones</a:t>
            </a:r>
            <a:r>
              <a:rPr lang="en-US" sz="1800" dirty="0" smtClean="0"/>
              <a:t> in Chile).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Fast instrument changes.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VLT level of efficiency in operations.</a:t>
            </a:r>
            <a:endParaRPr lang="en-US" sz="1800" dirty="0"/>
          </a:p>
        </p:txBody>
      </p:sp>
      <p:pic>
        <p:nvPicPr>
          <p:cNvPr id="4" name="Picture 3" descr="elt_5_cc_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344" y="1034142"/>
            <a:ext cx="3548744" cy="5323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ishes_overview_300dp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6440" y="5690348"/>
            <a:ext cx="1384685" cy="778747"/>
          </a:xfrm>
          <a:prstGeom prst="rect">
            <a:avLst/>
          </a:prstGeom>
        </p:spPr>
      </p:pic>
      <p:pic>
        <p:nvPicPr>
          <p:cNvPr id="13" name="Picture 12" descr="ls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5095355"/>
            <a:ext cx="1377950" cy="1086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751" y="1130418"/>
            <a:ext cx="5361245" cy="5453262"/>
          </a:xfrm>
        </p:spPr>
        <p:txBody>
          <a:bodyPr/>
          <a:lstStyle/>
          <a:p>
            <a:pPr indent="-252000"/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Contemporary science:</a:t>
            </a:r>
          </a:p>
          <a:p>
            <a:pPr marL="342000" indent="0">
              <a:buNone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Exoplanets:</a:t>
            </a:r>
            <a:r>
              <a:rPr lang="en-US" sz="1600" dirty="0" smtClean="0"/>
              <a:t> radial velocity detections, direct imaging, transit spectroscopy, proto-planetary disks</a:t>
            </a:r>
          </a:p>
          <a:p>
            <a:pPr marL="342000" indent="0">
              <a:buNone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Fundamental physics: </a:t>
            </a:r>
            <a:r>
              <a:rPr lang="en-US" sz="1600" dirty="0" smtClean="0"/>
              <a:t>GR in the strong field limit, variation of fundamental constants, expansion   history of the Universe</a:t>
            </a:r>
          </a:p>
          <a:p>
            <a:pPr marL="342000" indent="0">
              <a:buNone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Resolved stellar populations:</a:t>
            </a:r>
            <a:r>
              <a:rPr lang="en-US" sz="1600" dirty="0" smtClean="0"/>
              <a:t> beyond the             Local Group</a:t>
            </a:r>
          </a:p>
          <a:p>
            <a:pPr marL="342000" indent="0">
              <a:buNone/>
            </a:pP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The physics of high-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redshift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galaxies</a:t>
            </a:r>
            <a:r>
              <a:rPr lang="en-US" sz="1600" dirty="0" smtClean="0"/>
              <a:t> </a:t>
            </a:r>
          </a:p>
          <a:p>
            <a:pPr marL="342000" indent="0">
              <a:buNone/>
            </a:pPr>
            <a:r>
              <a:rPr lang="en-US" sz="1600" dirty="0" smtClean="0"/>
              <a:t>…and much more!</a:t>
            </a:r>
          </a:p>
          <a:p>
            <a:pPr indent="-252000">
              <a:spcBef>
                <a:spcPts val="1200"/>
              </a:spcBef>
            </a:pP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Synergies with other top facilities:</a:t>
            </a:r>
          </a:p>
          <a:p>
            <a:pPr marL="342000" indent="0">
              <a:spcBef>
                <a:spcPts val="0"/>
              </a:spcBef>
              <a:buNone/>
            </a:pPr>
            <a:r>
              <a:rPr lang="en-US" sz="1600" dirty="0" smtClean="0"/>
              <a:t>ALMA</a:t>
            </a:r>
          </a:p>
          <a:p>
            <a:pPr marL="342000" indent="0">
              <a:spcBef>
                <a:spcPts val="0"/>
              </a:spcBef>
              <a:buNone/>
            </a:pPr>
            <a:r>
              <a:rPr lang="en-US" sz="1600" dirty="0" smtClean="0"/>
              <a:t>JWST</a:t>
            </a:r>
          </a:p>
          <a:p>
            <a:pPr marL="342000" indent="0">
              <a:spcBef>
                <a:spcPts val="0"/>
              </a:spcBef>
              <a:buNone/>
            </a:pPr>
            <a:r>
              <a:rPr lang="en-US" sz="1600" dirty="0" smtClean="0"/>
              <a:t>LSST and other survey telescopes</a:t>
            </a:r>
          </a:p>
          <a:p>
            <a:pPr marL="342000" indent="0">
              <a:spcBef>
                <a:spcPts val="0"/>
              </a:spcBef>
              <a:buNone/>
            </a:pPr>
            <a:r>
              <a:rPr lang="en-US" sz="1600" dirty="0" smtClean="0"/>
              <a:t>SKA</a:t>
            </a:r>
          </a:p>
          <a:p>
            <a:pPr indent="-252000">
              <a:spcBef>
                <a:spcPts val="1200"/>
              </a:spcBef>
            </a:pP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Discovery potential:</a:t>
            </a:r>
          </a:p>
          <a:p>
            <a:pPr indent="0">
              <a:spcBef>
                <a:spcPts val="0"/>
              </a:spcBef>
              <a:buNone/>
            </a:pPr>
            <a:r>
              <a:rPr lang="en-US" sz="1600" dirty="0" smtClean="0"/>
              <a:t>Opening new parameter space in terms                    of spatial resolution and sensitivity</a:t>
            </a:r>
          </a:p>
          <a:p>
            <a:pPr indent="-252000"/>
            <a:endParaRPr lang="en-US" sz="1800" dirty="0"/>
          </a:p>
        </p:txBody>
      </p:sp>
      <p:pic>
        <p:nvPicPr>
          <p:cNvPr id="5" name="Picture 4" descr="heic0720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002" y="1089847"/>
            <a:ext cx="2515960" cy="1415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639257" y="3887416"/>
            <a:ext cx="2103063" cy="1598984"/>
          </a:xfrm>
          <a:prstGeom prst="rect">
            <a:avLst/>
          </a:prstGeom>
          <a:noFill/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potw1150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7372" y="2636602"/>
            <a:ext cx="4468665" cy="1440097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524875" y="626574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SKA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3425" y="5190067"/>
            <a:ext cx="859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JWST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77200" y="2701438"/>
            <a:ext cx="859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ALMA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1875" y="506559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LSST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E-ELT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62242"/>
            <a:ext cx="8458200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1700" dirty="0" smtClean="0"/>
              <a:t>Top priority of European ground-based astronomy </a:t>
            </a:r>
            <a:r>
              <a:rPr lang="en-US" sz="1400" dirty="0" smtClean="0"/>
              <a:t>(on </a:t>
            </a:r>
            <a:r>
              <a:rPr lang="en-US" sz="1400" dirty="0" err="1" smtClean="0"/>
              <a:t>Astronet</a:t>
            </a:r>
            <a:r>
              <a:rPr lang="en-US" sz="1400" dirty="0" smtClean="0"/>
              <a:t> and ESFRI lists).</a:t>
            </a:r>
          </a:p>
          <a:p>
            <a:pPr>
              <a:spcBef>
                <a:spcPts val="1200"/>
              </a:spcBef>
            </a:pPr>
            <a:r>
              <a:rPr lang="en-US" sz="1700" dirty="0" smtClean="0"/>
              <a:t>Cerro </a:t>
            </a:r>
            <a:r>
              <a:rPr lang="en-US" sz="1700" dirty="0" err="1" smtClean="0"/>
              <a:t>Armazones</a:t>
            </a:r>
            <a:r>
              <a:rPr lang="en-US" sz="1700" dirty="0" smtClean="0"/>
              <a:t> in Chile selected as the E-ELT site in April 2010.</a:t>
            </a:r>
          </a:p>
          <a:p>
            <a:pPr>
              <a:spcBef>
                <a:spcPts val="1200"/>
              </a:spcBef>
            </a:pPr>
            <a:r>
              <a:rPr lang="en-US" sz="1700" dirty="0" smtClean="0"/>
              <a:t>Detailed Design Phase completed in 2011. Construction Proposal published in Dec 2011.</a:t>
            </a:r>
          </a:p>
          <a:p>
            <a:pPr>
              <a:spcBef>
                <a:spcPts val="1200"/>
              </a:spcBef>
            </a:pPr>
            <a:r>
              <a:rPr lang="en-US" sz="1700" dirty="0" smtClean="0"/>
              <a:t>Instrument Roadmap (Nov 2011): 2 first-light instruments + plan for 1st generation.</a:t>
            </a:r>
          </a:p>
          <a:p>
            <a:pPr>
              <a:spcBef>
                <a:spcPts val="1200"/>
              </a:spcBef>
            </a:pPr>
            <a:r>
              <a:rPr lang="en-US" sz="1700" dirty="0" smtClean="0"/>
              <a:t>Project fully approved in Dec 2012.</a:t>
            </a:r>
          </a:p>
          <a:p>
            <a:pPr>
              <a:spcBef>
                <a:spcPts val="1200"/>
              </a:spcBef>
            </a:pPr>
            <a:r>
              <a:rPr lang="en-US" sz="1700" dirty="0" smtClean="0"/>
              <a:t>Construction </a:t>
            </a:r>
            <a:r>
              <a:rPr lang="en-US" sz="1700" dirty="0" smtClean="0"/>
              <a:t>started in </a:t>
            </a:r>
            <a:r>
              <a:rPr lang="en-US" sz="1700" dirty="0" smtClean="0"/>
              <a:t>2013.</a:t>
            </a:r>
            <a:endParaRPr lang="en-US" sz="1700" dirty="0" smtClean="0"/>
          </a:p>
          <a:p>
            <a:pPr>
              <a:spcBef>
                <a:spcPts val="1200"/>
              </a:spcBef>
            </a:pPr>
            <a:r>
              <a:rPr lang="en-US" sz="1700" dirty="0" smtClean="0"/>
              <a:t>Start of operations early next decade.</a:t>
            </a:r>
          </a:p>
          <a:p>
            <a:pPr>
              <a:spcBef>
                <a:spcPts val="1200"/>
              </a:spcBef>
            </a:pPr>
            <a:r>
              <a:rPr lang="en-US" sz="1700" dirty="0" smtClean="0"/>
              <a:t>Construction cost: 1083 M€ (including first-light instrumentation).</a:t>
            </a:r>
          </a:p>
          <a:p>
            <a:pPr>
              <a:spcBef>
                <a:spcPts val="1200"/>
              </a:spcBef>
              <a:buNone/>
            </a:pPr>
            <a:endParaRPr lang="en-US" sz="1700" dirty="0" smtClean="0"/>
          </a:p>
          <a:p>
            <a:pPr>
              <a:spcBef>
                <a:spcPts val="1200"/>
              </a:spcBef>
            </a:pPr>
            <a:endParaRPr lang="en-US" sz="1800" dirty="0"/>
          </a:p>
        </p:txBody>
      </p:sp>
      <p:pic>
        <p:nvPicPr>
          <p:cNvPr id="5" name="Picture 4" descr="armazones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3507"/>
            <a:ext cx="2286000" cy="1616274"/>
          </a:xfrm>
          <a:prstGeom prst="rect">
            <a:avLst/>
          </a:prstGeom>
        </p:spPr>
      </p:pic>
      <p:pic>
        <p:nvPicPr>
          <p:cNvPr id="6" name="Picture 5" descr="armazones-20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683508"/>
            <a:ext cx="2286000" cy="1616273"/>
          </a:xfrm>
          <a:prstGeom prst="rect">
            <a:avLst/>
          </a:prstGeom>
        </p:spPr>
      </p:pic>
      <p:pic>
        <p:nvPicPr>
          <p:cNvPr id="7" name="Picture 6" descr="armazones-20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683508"/>
            <a:ext cx="2286000" cy="1616273"/>
          </a:xfrm>
          <a:prstGeom prst="rect">
            <a:avLst/>
          </a:prstGeom>
        </p:spPr>
      </p:pic>
      <p:pic>
        <p:nvPicPr>
          <p:cNvPr id="8" name="Picture 7" descr="armazones-201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4683508"/>
            <a:ext cx="2286000" cy="1616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Telescope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8" y="1384860"/>
            <a:ext cx="4363278" cy="2054079"/>
          </a:xfrm>
        </p:spPr>
        <p:txBody>
          <a:bodyPr/>
          <a:lstStyle/>
          <a:p>
            <a:pPr indent="-180000"/>
            <a:r>
              <a:rPr lang="en-US" sz="1800" dirty="0" smtClean="0"/>
              <a:t>Nasmyth telescope with a segmented primary mirror.</a:t>
            </a:r>
          </a:p>
          <a:p>
            <a:pPr indent="-180000"/>
            <a:r>
              <a:rPr lang="en-US" sz="1800" dirty="0" smtClean="0"/>
              <a:t>Novel 5 mirror design to include adaptive optics in the telescope.</a:t>
            </a:r>
          </a:p>
          <a:p>
            <a:pPr indent="-180000"/>
            <a:r>
              <a:rPr lang="en-US" sz="1800" dirty="0" smtClean="0"/>
              <a:t>Classical 3mirror </a:t>
            </a:r>
            <a:r>
              <a:rPr lang="en-US" sz="1800" dirty="0" err="1" smtClean="0"/>
              <a:t>anastigmat</a:t>
            </a:r>
            <a:r>
              <a:rPr lang="en-US" sz="1800" dirty="0" smtClean="0"/>
              <a:t> + 2 flat fold mirrors (M4, M5).</a:t>
            </a:r>
            <a:endParaRPr lang="en-US" sz="18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91880" y="1030815"/>
            <a:ext cx="4273518" cy="3361934"/>
            <a:chOff x="5244840" y="93600"/>
            <a:chExt cx="4452120" cy="35024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Freeform 4"/>
            <p:cNvSpPr/>
            <p:nvPr/>
          </p:nvSpPr>
          <p:spPr>
            <a:xfrm>
              <a:off x="5244840" y="93600"/>
              <a:ext cx="4447800" cy="3502439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>
                <a:ln>
                  <a:noFill/>
                </a:ln>
                <a:latin typeface="Nimbus Sans L" pitchFamily="18"/>
                <a:ea typeface="DejaVu LGC Sans" pitchFamily="2"/>
                <a:cs typeface="DejaVu LGC Sans" pitchFamily="2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/>
            <a:stretch>
              <a:fillRect/>
            </a:stretch>
          </p:blipFill>
          <p:spPr>
            <a:xfrm>
              <a:off x="5289120" y="207000"/>
              <a:ext cx="4230000" cy="3178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7557479" y="3222720"/>
              <a:ext cx="1826280" cy="3251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lIns="90000" tIns="45000" rIns="90000" bIns="4500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M1 (</a:t>
              </a:r>
              <a:r>
                <a:rPr lang="en-US" sz="1500" b="0" i="0" u="none" strike="noStrike" dirty="0" err="1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seg</a:t>
              </a: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): 39.3 m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67918" y="423720"/>
              <a:ext cx="1148640" cy="3251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0000" tIns="45000" rIns="90000" bIns="4500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M2</a:t>
              </a:r>
              <a:r>
                <a:rPr lang="en-US" sz="1500" b="0" i="0" u="none" strike="noStrike" dirty="0" smtClean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: </a:t>
              </a: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4.2 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748720" y="1785227"/>
              <a:ext cx="948240" cy="3248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lIns="0" tIns="0" rIns="0" bIns="0" compatLnSpc="0">
              <a:spAutoFit/>
            </a:bodyPr>
            <a:lstStyle/>
            <a:p>
              <a:pPr marL="0" marR="0" lvl="0" indent="0" rtl="0" hangingPunct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M5 (TT):   2.6x2.1 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48079" y="3192840"/>
              <a:ext cx="1521521" cy="3251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0000" tIns="45000" rIns="90000" bIns="4500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Nasmyth focus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748720" y="2202317"/>
              <a:ext cx="913578" cy="3248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0" tIns="0" rIns="0" bIns="0" compatLnSpc="0">
              <a:spAutoFit/>
            </a:bodyPr>
            <a:lstStyle/>
            <a:p>
              <a:pPr marL="0" marR="0" lvl="0" indent="0" rtl="0" hangingPunct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M3: 3.8 </a:t>
              </a:r>
              <a:r>
                <a:rPr lang="en-US" sz="1500" b="0" i="0" u="none" strike="noStrike" dirty="0" smtClean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m</a:t>
              </a:r>
            </a:p>
            <a:p>
              <a:pPr marL="0" marR="0" lvl="0" indent="0" rtl="0" hangingPunct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500" b="0" i="0" u="none" strike="noStrike" dirty="0">
                <a:ln>
                  <a:noFill/>
                </a:ln>
                <a:latin typeface="Nimbus Sans L" pitchFamily="18"/>
                <a:ea typeface="DejaVu LGC Sans" pitchFamily="2"/>
                <a:cs typeface="DejaVu LGC Sans" pitchFamily="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748720" y="1248731"/>
              <a:ext cx="831959" cy="3248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lIns="0" tIns="0" rIns="0" bIns="0" compatLnSpc="0">
              <a:spAutoFit/>
            </a:bodyPr>
            <a:lstStyle/>
            <a:p>
              <a:pPr marL="0" marR="0" lvl="0" indent="0" rtl="0" hangingPunct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500" b="0" i="0" u="none" strike="noStrike" dirty="0">
                  <a:ln>
                    <a:noFill/>
                  </a:ln>
                  <a:latin typeface="+mn-lt"/>
                  <a:ea typeface="DejaVu LGC Sans" pitchFamily="2"/>
                  <a:cs typeface="DejaVu LGC Sans" pitchFamily="2"/>
                </a:rPr>
                <a:t>M4 (AO):  2.4 m</a:t>
              </a: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381606" y="4492813"/>
            <a:ext cx="4866855" cy="205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180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Two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instrument platforms nearly the size of tennis courts can host 3 instruments each + </a:t>
            </a:r>
            <a:r>
              <a:rPr kumimoji="0" lang="en-US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Coudé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lab.</a:t>
            </a:r>
          </a:p>
          <a:p>
            <a:pPr marL="342900" marR="0" lvl="0" indent="-180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1800" kern="0" dirty="0" smtClean="0">
                <a:latin typeface="+mn-lt"/>
                <a:ea typeface="+mn-ea"/>
              </a:rPr>
              <a:t>Multiple</a:t>
            </a:r>
            <a:r>
              <a:rPr lang="en-US" sz="1800" kern="0" baseline="0" dirty="0" smtClean="0">
                <a:latin typeface="+mn-lt"/>
                <a:ea typeface="+mn-ea"/>
              </a:rPr>
              <a:t> laser guide stars, launched from the side.</a:t>
            </a:r>
          </a:p>
          <a:p>
            <a:pPr marL="342900" marR="0" lvl="0" indent="-180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Nearly 3000 </a:t>
            </a:r>
            <a:r>
              <a:rPr kumimoji="0" lang="en-US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tonnes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moving structure.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Picture 13" descr="elt_4_c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85" y="3741077"/>
            <a:ext cx="3969834" cy="2645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Mirrors</a:t>
            </a:r>
            <a:endParaRPr lang="en-US" dirty="0"/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757042" y="1556526"/>
            <a:ext cx="4896622" cy="1720695"/>
            <a:chOff x="0" y="0"/>
            <a:chExt cx="3560" cy="125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Rectangle 6"/>
            <p:cNvSpPr>
              <a:spLocks/>
            </p:cNvSpPr>
            <p:nvPr/>
          </p:nvSpPr>
          <p:spPr bwMode="auto">
            <a:xfrm>
              <a:off x="0" y="0"/>
              <a:ext cx="3560" cy="1251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" y="4"/>
              <a:ext cx="3542" cy="12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667260" y="1149480"/>
            <a:ext cx="8454433" cy="356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dirty="0">
                <a:ln>
                  <a:noFill/>
                </a:ln>
                <a:latin typeface="+mn-lt"/>
                <a:ea typeface="DejaVu LGC Sans" pitchFamily="2"/>
                <a:cs typeface="DejaVu LGC Sans" pitchFamily="2"/>
              </a:rPr>
              <a:t>M1: 39.3 m, 798 hexagonal segments of 1.45 m tip-to-tip: 978 m</a:t>
            </a:r>
            <a:r>
              <a:rPr lang="en-US" sz="1800" b="0" i="0" u="none" strike="noStrike" baseline="30000" dirty="0">
                <a:ln>
                  <a:noFill/>
                </a:ln>
                <a:latin typeface="+mn-lt"/>
                <a:ea typeface="DejaVu LGC Sans" pitchFamily="2"/>
                <a:cs typeface="DejaVu LGC Sans" pitchFamily="2"/>
              </a:rPr>
              <a:t>2</a:t>
            </a:r>
            <a:r>
              <a:rPr lang="en-US" sz="1800" b="0" i="0" u="none" strike="noStrike" dirty="0">
                <a:ln>
                  <a:noFill/>
                </a:ln>
                <a:latin typeface="+mn-lt"/>
                <a:ea typeface="DejaVu LGC Sans" pitchFamily="2"/>
                <a:cs typeface="DejaVu LGC Sans" pitchFamily="2"/>
              </a:rPr>
              <a:t> collecting area</a:t>
            </a:r>
          </a:p>
        </p:txBody>
      </p:sp>
      <p:pic>
        <p:nvPicPr>
          <p:cNvPr id="9" name="Picture 8" descr="ann12013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051" y="1534058"/>
            <a:ext cx="2475572" cy="17522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229936" y="3437235"/>
            <a:ext cx="2850111" cy="621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dirty="0">
                <a:ln>
                  <a:noFill/>
                </a:ln>
                <a:latin typeface="+mn-lt"/>
                <a:ea typeface="DejaVu LGC Sans" pitchFamily="2"/>
                <a:cs typeface="DejaVu LGC Sans" pitchFamily="2"/>
              </a:rPr>
              <a:t>M4: 2.4 m, flat, adaptive 6000 to 8000 actuators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44642" y="5839161"/>
            <a:ext cx="2945239" cy="621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dirty="0">
                <a:ln>
                  <a:noFill/>
                </a:ln>
                <a:latin typeface="+mn-lt"/>
                <a:ea typeface="DejaVu LGC Sans" pitchFamily="2"/>
                <a:cs typeface="DejaVu LGC Sans" pitchFamily="2"/>
              </a:rPr>
              <a:t>M5: 2.6 x 2.1 m, flat, provides tip-tilt correction</a:t>
            </a:r>
          </a:p>
        </p:txBody>
      </p:sp>
      <p:pic>
        <p:nvPicPr>
          <p:cNvPr id="12" name="Picture 11" descr="eelt-534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80985" y="4058816"/>
            <a:ext cx="2856951" cy="2379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ann12032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33350" y="3480318"/>
            <a:ext cx="3116424" cy="3116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Rectangle 56"/>
          <p:cNvSpPr/>
          <p:nvPr/>
        </p:nvSpPr>
        <p:spPr bwMode="auto">
          <a:xfrm>
            <a:off x="2288382" y="5050631"/>
            <a:ext cx="497925" cy="333375"/>
          </a:xfrm>
          <a:prstGeom prst="rect">
            <a:avLst/>
          </a:prstGeom>
          <a:solidFill>
            <a:schemeClr val="bg2">
              <a:lumMod val="20000"/>
              <a:lumOff val="80000"/>
              <a:alpha val="4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6" charset="0"/>
              <a:ea typeface="ＭＳ Ｐゴシック" pitchFamily="36" charset="-128"/>
              <a:cs typeface="ＭＳ Ｐゴシック" pitchFamily="36" charset="-128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2290763" y="4110038"/>
            <a:ext cx="1059656" cy="9429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>
            <a:off x="2288381" y="5379244"/>
            <a:ext cx="1059657" cy="1905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Picture 17" descr="DSCF336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162" y="4104690"/>
            <a:ext cx="2205913" cy="1470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923" y="1285461"/>
            <a:ext cx="4224130" cy="2232991"/>
          </a:xfrm>
        </p:spPr>
        <p:txBody>
          <a:bodyPr/>
          <a:lstStyle/>
          <a:p>
            <a:r>
              <a:rPr lang="en-US" sz="2000" dirty="0" smtClean="0"/>
              <a:t>Classical design.</a:t>
            </a:r>
          </a:p>
          <a:p>
            <a:r>
              <a:rPr lang="en-US" sz="2000" dirty="0" smtClean="0"/>
              <a:t>Diameter = 86 m, height = 74 m.</a:t>
            </a:r>
          </a:p>
          <a:p>
            <a:r>
              <a:rPr lang="en-US" sz="2000" dirty="0" smtClean="0"/>
              <a:t>~3000 </a:t>
            </a:r>
            <a:r>
              <a:rPr lang="en-US" sz="2000" dirty="0" err="1" smtClean="0"/>
              <a:t>tonnes</a:t>
            </a:r>
            <a:r>
              <a:rPr lang="en-US" sz="2000" dirty="0" smtClean="0"/>
              <a:t> of steel.</a:t>
            </a:r>
          </a:p>
          <a:p>
            <a:r>
              <a:rPr lang="en-US" sz="2000" dirty="0" smtClean="0"/>
              <a:t>Fully air-conditioned and wind shielded.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074429" y="1129009"/>
            <a:ext cx="3549298" cy="2906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2599" r="32582" b="81197"/>
          <a:stretch>
            <a:fillRect/>
          </a:stretch>
        </p:blipFill>
        <p:spPr>
          <a:xfrm>
            <a:off x="6857639" y="4505464"/>
            <a:ext cx="1925640" cy="18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85175" b="81197"/>
          <a:stretch>
            <a:fillRect/>
          </a:stretch>
        </p:blipFill>
        <p:spPr>
          <a:xfrm>
            <a:off x="4823358" y="4505464"/>
            <a:ext cx="1929240" cy="18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eso1225c.jpg"/>
          <p:cNvPicPr>
            <a:picLocks noChangeAspect="1"/>
          </p:cNvPicPr>
          <p:nvPr/>
        </p:nvPicPr>
        <p:blipFill>
          <a:blip r:embed="rId4"/>
          <a:srcRect l="10000" r="13913"/>
          <a:stretch>
            <a:fillRect/>
          </a:stretch>
        </p:blipFill>
        <p:spPr>
          <a:xfrm flipH="1">
            <a:off x="655981" y="3526617"/>
            <a:ext cx="3776869" cy="2792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Instruments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98654"/>
            <a:ext cx="4959626" cy="2050473"/>
          </a:xfrm>
        </p:spPr>
        <p:txBody>
          <a:bodyPr/>
          <a:lstStyle/>
          <a:p>
            <a:r>
              <a:rPr lang="en-US" sz="1800" dirty="0" smtClean="0"/>
              <a:t>The telescope can host eight instruments.</a:t>
            </a:r>
          </a:p>
          <a:p>
            <a:r>
              <a:rPr lang="en-US" sz="1800" dirty="0" smtClean="0"/>
              <a:t>2007 – 2010: eight instrument and two adaptive optics module concept studies were conducted by the community.</a:t>
            </a:r>
          </a:p>
        </p:txBody>
      </p:sp>
      <p:pic>
        <p:nvPicPr>
          <p:cNvPr id="4" name="Picture 3" descr="eelt_platfor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859" y="1144863"/>
            <a:ext cx="3233530" cy="2425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85799" y="3314898"/>
            <a:ext cx="8299581" cy="3110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Instrument Roadmap (2011):</a:t>
            </a:r>
          </a:p>
          <a:p>
            <a:pPr marL="648000" lvl="1" indent="-342900">
              <a:spcBef>
                <a:spcPct val="20000"/>
              </a:spcBef>
              <a:buSzPct val="80000"/>
              <a:buFont typeface="Courier New" pitchFamily="49" charset="0"/>
              <a:buChar char="o"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Following recommendations by the E-ELT Science Working Group and ESO's Scientific Technical Committee two first-light instruments have been identified: a diffraction-limited near-infrared imager and a single-field near-infrared wide-band integral field spectrograph.</a:t>
            </a:r>
          </a:p>
          <a:p>
            <a:pPr marL="648000" lvl="1" indent="-342900">
              <a:spcBef>
                <a:spcPct val="20000"/>
              </a:spcBef>
              <a:buSzPct val="80000"/>
              <a:buFont typeface="Courier New" pitchFamily="49" charset="0"/>
              <a:buChar char="o"/>
            </a:pPr>
            <a:r>
              <a:rPr lang="en-US" sz="1800" kern="0" dirty="0" smtClean="0">
                <a:latin typeface="+mn-lt"/>
                <a:ea typeface="+mn-ea"/>
              </a:rPr>
              <a:t>The next group (ELT-3, 4 and 5) has been broadly identified as covering the mid-infrared, as well as multi-object and high-resolution spectroscopy.</a:t>
            </a:r>
          </a:p>
          <a:p>
            <a:pPr marL="648000" lvl="1" indent="-342900">
              <a:spcBef>
                <a:spcPct val="20000"/>
              </a:spcBef>
              <a:buSzPct val="80000"/>
              <a:buFont typeface="Courier New" pitchFamily="49" charset="0"/>
              <a:buChar char="o"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Planet camera and spectrograph on separate track.</a:t>
            </a:r>
          </a:p>
          <a:p>
            <a:pPr marL="648000" lvl="1" indent="-342900">
              <a:spcBef>
                <a:spcPct val="20000"/>
              </a:spcBef>
              <a:buSzPct val="80000"/>
              <a:buFont typeface="Courier New" pitchFamily="49" charset="0"/>
              <a:buChar char="o"/>
            </a:pPr>
            <a:r>
              <a:rPr lang="en-US" sz="1800" kern="0" dirty="0" smtClean="0">
                <a:latin typeface="+mn-lt"/>
                <a:ea typeface="+mn-ea"/>
              </a:rPr>
              <a:t>Flexibility is maintained by including an as yet unspecified instrument.</a:t>
            </a:r>
          </a:p>
          <a:p>
            <a:pPr marL="648000" lvl="1" indent="-342900">
              <a:spcBef>
                <a:spcPct val="20000"/>
              </a:spcBef>
              <a:buSzPct val="80000"/>
              <a:buFont typeface="Courier New" pitchFamily="49" charset="0"/>
              <a:buChar char="o"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concept studies remain in the pool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possible instruments.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 Roadmap</a:t>
            </a:r>
            <a:endParaRPr lang="en-US" dirty="0"/>
          </a:p>
        </p:txBody>
      </p:sp>
      <p:pic>
        <p:nvPicPr>
          <p:cNvPr id="4" name="Picture 3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426" y="1252331"/>
            <a:ext cx="4707149" cy="5188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8" y="1356744"/>
            <a:ext cx="8235177" cy="1810215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Following an extensive site testing campaign, involving several sites in Chile, Morocco, the Canary Islands, Argentina, Mexico, etc, ESO Council selected Cerro </a:t>
            </a:r>
            <a:r>
              <a:rPr lang="en-US" sz="1800" dirty="0" err="1" smtClean="0"/>
              <a:t>Armazones</a:t>
            </a:r>
            <a:r>
              <a:rPr lang="en-US" sz="1800" dirty="0" smtClean="0"/>
              <a:t> as the E-ELT site.</a:t>
            </a:r>
          </a:p>
          <a:p>
            <a:pPr marL="0" indent="0">
              <a:buNone/>
            </a:pPr>
            <a:r>
              <a:rPr lang="en-US" sz="1800" dirty="0" smtClean="0"/>
              <a:t>Selection criteria: impact on science, outstanding atmosphere, but also construction and operations logistics (roads, water, electricity, nearby cities, ...).</a:t>
            </a:r>
            <a:endParaRPr lang="en-US" sz="1800" dirty="0"/>
          </a:p>
        </p:txBody>
      </p:sp>
      <p:pic>
        <p:nvPicPr>
          <p:cNvPr id="4" name="Picture 3" descr="armazones-sunset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9429"/>
            <a:ext cx="9144000" cy="3014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o1018d.jpg"/>
          <p:cNvPicPr>
            <a:picLocks noChangeAspect="1"/>
          </p:cNvPicPr>
          <p:nvPr/>
        </p:nvPicPr>
        <p:blipFill>
          <a:blip r:embed="rId2"/>
          <a:srcRect l="8138" r="332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0110" y="1257300"/>
            <a:ext cx="204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Armazones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07430" y="4335780"/>
            <a:ext cx="1344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Paranal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>
            <a:off x="1667986" y="1943100"/>
            <a:ext cx="457994" cy="79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pic>
        <p:nvPicPr>
          <p:cNvPr id="7" name="Picture 6" descr="ScienceCase_front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613" y="3742987"/>
            <a:ext cx="1731394" cy="2445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240439"/>
            <a:ext cx="7772400" cy="5077510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The science users web pages: </a:t>
            </a: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 smtClean="0">
                <a:hlinkClick r:id="rId3"/>
              </a:rPr>
              <a:t>www.eso.org/sci/facilities/eelt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The E-ELT Construction Proposal: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 smtClean="0">
                <a:hlinkClick r:id="rId4"/>
              </a:rPr>
              <a:t>www.eso.org/sci/facilities/eelt/docs/eelt_constrproposal.pdf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The E-ELT Science Case:</a:t>
            </a: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 smtClean="0">
                <a:hlinkClick r:id="rId5"/>
              </a:rPr>
              <a:t>www.eso.org/sci/facilities/eelt/science/doc/eelt_sciencecase.pdf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The E-ELT Design Reference Mission:</a:t>
            </a: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 smtClean="0">
                <a:hlinkClick r:id="rId6"/>
              </a:rPr>
              <a:t>www.eso.org/sci/facilities/eelt/science/doc/drm_report.pdf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The public web pages:</a:t>
            </a: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 smtClean="0">
                <a:hlinkClick r:id="rId7"/>
              </a:rPr>
              <a:t>www.eso.org/public/telesinstr/eelt.html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Brochures, Posters, etc:</a:t>
            </a: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 smtClean="0">
                <a:hlinkClick r:id="rId8"/>
              </a:rPr>
              <a:t>www.eso.org/public/products/brochures/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Gallery: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 smtClean="0">
                <a:hlinkClick r:id="rId9"/>
              </a:rPr>
              <a:t>www.eso.org/public/images/archive/category/eelt/</a:t>
            </a:r>
            <a:endParaRPr lang="en-US" sz="1800" dirty="0"/>
          </a:p>
        </p:txBody>
      </p:sp>
      <p:pic>
        <p:nvPicPr>
          <p:cNvPr id="9" name="Picture 8" descr="constr_prop_cover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8451" y="1260088"/>
            <a:ext cx="1434410" cy="20429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o-alternativ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70C0"/>
      </a:hlink>
      <a:folHlink>
        <a:srgbClr val="0070C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36" charset="0"/>
            <a:ea typeface="ＭＳ Ｐゴシック" pitchFamily="36" charset="-128"/>
            <a:cs typeface="ＭＳ Ｐゴシック" pitchFamily="3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36" charset="0"/>
            <a:ea typeface="ＭＳ Ｐゴシック" pitchFamily="36" charset="-128"/>
            <a:cs typeface="ＭＳ Ｐゴシック" pitchFamily="3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2004:Templates:Presentations:Designs:Full Moon</Template>
  <TotalTime>2204</TotalTime>
  <Words>649</Words>
  <Application>Microsoft Office PowerPoint</Application>
  <PresentationFormat>On-screen Show (4:3)</PresentationFormat>
  <Paragraphs>93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eso-alternative</vt:lpstr>
      <vt:lpstr>PowerPoint Presentation</vt:lpstr>
      <vt:lpstr>The E-ELT</vt:lpstr>
      <vt:lpstr>The Science</vt:lpstr>
      <vt:lpstr>The E-ELT Project</vt:lpstr>
      <vt:lpstr>The Telescope</vt:lpstr>
      <vt:lpstr>The Mirrors</vt:lpstr>
      <vt:lpstr>The Dome</vt:lpstr>
      <vt:lpstr>The Instruments</vt:lpstr>
      <vt:lpstr>Instrument Roadmap</vt:lpstr>
      <vt:lpstr>The Site</vt:lpstr>
      <vt:lpstr>PowerPoint Presentation</vt:lpstr>
      <vt:lpstr>More information</vt:lpstr>
    </vt:vector>
  </TitlesOfParts>
  <Company>ESO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ESO User</dc:creator>
  <cp:lastModifiedBy>jliske</cp:lastModifiedBy>
  <cp:revision>187</cp:revision>
  <cp:lastPrinted>2007-03-06T13:40:46Z</cp:lastPrinted>
  <dcterms:created xsi:type="dcterms:W3CDTF">2011-12-16T10:14:19Z</dcterms:created>
  <dcterms:modified xsi:type="dcterms:W3CDTF">2013-04-02T09:34:00Z</dcterms:modified>
</cp:coreProperties>
</file>